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handoutMasterIdLst>
    <p:handoutMasterId r:id="rId160"/>
  </p:handoutMasterIdLst>
  <p:sldIdLst>
    <p:sldId id="256" r:id="rId5"/>
    <p:sldId id="258" r:id="rId6"/>
    <p:sldId id="267" r:id="rId7"/>
    <p:sldId id="310" r:id="rId8"/>
    <p:sldId id="330" r:id="rId9"/>
    <p:sldId id="331" r:id="rId10"/>
    <p:sldId id="335" r:id="rId11"/>
    <p:sldId id="311" r:id="rId12"/>
    <p:sldId id="312" r:id="rId13"/>
    <p:sldId id="315" r:id="rId14"/>
    <p:sldId id="328" r:id="rId15"/>
    <p:sldId id="314" r:id="rId16"/>
    <p:sldId id="338" r:id="rId17"/>
    <p:sldId id="337" r:id="rId18"/>
    <p:sldId id="336" r:id="rId19"/>
    <p:sldId id="318" r:id="rId20"/>
    <p:sldId id="320" r:id="rId21"/>
    <p:sldId id="329" r:id="rId22"/>
    <p:sldId id="321" r:id="rId23"/>
    <p:sldId id="340" r:id="rId24"/>
    <p:sldId id="339" r:id="rId25"/>
    <p:sldId id="341" r:id="rId26"/>
    <p:sldId id="322" r:id="rId27"/>
    <p:sldId id="323" r:id="rId28"/>
    <p:sldId id="342" r:id="rId29"/>
    <p:sldId id="343" r:id="rId30"/>
    <p:sldId id="309" r:id="rId31"/>
    <p:sldId id="271" r:id="rId32"/>
    <p:sldId id="347" r:id="rId33"/>
    <p:sldId id="345" r:id="rId34"/>
    <p:sldId id="346" r:id="rId35"/>
    <p:sldId id="349" r:id="rId36"/>
    <p:sldId id="354" r:id="rId37"/>
    <p:sldId id="355" r:id="rId38"/>
    <p:sldId id="356" r:id="rId39"/>
    <p:sldId id="357" r:id="rId40"/>
    <p:sldId id="358" r:id="rId41"/>
    <p:sldId id="435" r:id="rId42"/>
    <p:sldId id="348" r:id="rId43"/>
    <p:sldId id="351" r:id="rId44"/>
    <p:sldId id="350" r:id="rId45"/>
    <p:sldId id="360" r:id="rId46"/>
    <p:sldId id="353" r:id="rId47"/>
    <p:sldId id="362" r:id="rId48"/>
    <p:sldId id="352" r:id="rId49"/>
    <p:sldId id="365" r:id="rId50"/>
    <p:sldId id="363" r:id="rId51"/>
    <p:sldId id="437" r:id="rId52"/>
    <p:sldId id="436" r:id="rId53"/>
    <p:sldId id="438" r:id="rId54"/>
    <p:sldId id="366" r:id="rId55"/>
    <p:sldId id="372" r:id="rId56"/>
    <p:sldId id="376" r:id="rId57"/>
    <p:sldId id="373" r:id="rId58"/>
    <p:sldId id="417" r:id="rId59"/>
    <p:sldId id="374" r:id="rId60"/>
    <p:sldId id="418" r:id="rId61"/>
    <p:sldId id="375" r:id="rId62"/>
    <p:sldId id="419" r:id="rId63"/>
    <p:sldId id="377" r:id="rId64"/>
    <p:sldId id="420" r:id="rId65"/>
    <p:sldId id="378" r:id="rId66"/>
    <p:sldId id="421" r:id="rId67"/>
    <p:sldId id="380" r:id="rId68"/>
    <p:sldId id="368" r:id="rId69"/>
    <p:sldId id="381" r:id="rId70"/>
    <p:sldId id="382" r:id="rId71"/>
    <p:sldId id="383" r:id="rId72"/>
    <p:sldId id="384" r:id="rId73"/>
    <p:sldId id="388" r:id="rId74"/>
    <p:sldId id="385" r:id="rId75"/>
    <p:sldId id="369" r:id="rId76"/>
    <p:sldId id="386" r:id="rId77"/>
    <p:sldId id="387" r:id="rId78"/>
    <p:sldId id="389" r:id="rId79"/>
    <p:sldId id="390" r:id="rId80"/>
    <p:sldId id="391" r:id="rId81"/>
    <p:sldId id="361" r:id="rId82"/>
    <p:sldId id="272" r:id="rId83"/>
    <p:sldId id="394" r:id="rId84"/>
    <p:sldId id="395" r:id="rId85"/>
    <p:sldId id="396" r:id="rId86"/>
    <p:sldId id="399" r:id="rId87"/>
    <p:sldId id="398" r:id="rId88"/>
    <p:sldId id="400" r:id="rId89"/>
    <p:sldId id="392" r:id="rId90"/>
    <p:sldId id="393" r:id="rId91"/>
    <p:sldId id="403" r:id="rId92"/>
    <p:sldId id="402" r:id="rId93"/>
    <p:sldId id="413" r:id="rId94"/>
    <p:sldId id="401" r:id="rId95"/>
    <p:sldId id="414" r:id="rId96"/>
    <p:sldId id="406" r:id="rId97"/>
    <p:sldId id="415" r:id="rId98"/>
    <p:sldId id="273" r:id="rId99"/>
    <p:sldId id="409" r:id="rId100"/>
    <p:sldId id="408" r:id="rId101"/>
    <p:sldId id="416" r:id="rId102"/>
    <p:sldId id="407" r:id="rId103"/>
    <p:sldId id="412" r:id="rId104"/>
    <p:sldId id="410" r:id="rId105"/>
    <p:sldId id="440" r:id="rId106"/>
    <p:sldId id="439" r:id="rId107"/>
    <p:sldId id="428" r:id="rId108"/>
    <p:sldId id="441" r:id="rId109"/>
    <p:sldId id="442" r:id="rId110"/>
    <p:sldId id="443" r:id="rId111"/>
    <p:sldId id="444" r:id="rId112"/>
    <p:sldId id="423" r:id="rId113"/>
    <p:sldId id="422" r:id="rId114"/>
    <p:sldId id="429" r:id="rId115"/>
    <p:sldId id="425" r:id="rId116"/>
    <p:sldId id="424" r:id="rId117"/>
    <p:sldId id="427" r:id="rId118"/>
    <p:sldId id="426" r:id="rId119"/>
    <p:sldId id="431" r:id="rId120"/>
    <p:sldId id="430" r:id="rId121"/>
    <p:sldId id="445" r:id="rId122"/>
    <p:sldId id="446" r:id="rId123"/>
    <p:sldId id="433" r:id="rId124"/>
    <p:sldId id="432" r:id="rId125"/>
    <p:sldId id="452" r:id="rId126"/>
    <p:sldId id="447" r:id="rId127"/>
    <p:sldId id="448" r:id="rId128"/>
    <p:sldId id="449" r:id="rId129"/>
    <p:sldId id="450" r:id="rId130"/>
    <p:sldId id="451" r:id="rId131"/>
    <p:sldId id="434" r:id="rId132"/>
    <p:sldId id="453" r:id="rId133"/>
    <p:sldId id="454" r:id="rId134"/>
    <p:sldId id="370" r:id="rId135"/>
    <p:sldId id="455" r:id="rId136"/>
    <p:sldId id="459" r:id="rId137"/>
    <p:sldId id="456" r:id="rId138"/>
    <p:sldId id="461" r:id="rId139"/>
    <p:sldId id="460" r:id="rId140"/>
    <p:sldId id="465" r:id="rId141"/>
    <p:sldId id="457" r:id="rId142"/>
    <p:sldId id="466" r:id="rId143"/>
    <p:sldId id="464" r:id="rId144"/>
    <p:sldId id="458" r:id="rId145"/>
    <p:sldId id="467" r:id="rId146"/>
    <p:sldId id="468" r:id="rId147"/>
    <p:sldId id="469" r:id="rId148"/>
    <p:sldId id="471" r:id="rId149"/>
    <p:sldId id="274" r:id="rId150"/>
    <p:sldId id="463" r:id="rId151"/>
    <p:sldId id="470" r:id="rId152"/>
    <p:sldId id="472" r:id="rId153"/>
    <p:sldId id="300" r:id="rId154"/>
    <p:sldId id="275" r:id="rId155"/>
    <p:sldId id="276" r:id="rId156"/>
    <p:sldId id="473" r:id="rId157"/>
    <p:sldId id="474" r:id="rId158"/>
    <p:sldId id="475" r:id="rId159"/>
  </p:sldIdLst>
  <p:sldSz cx="9144000" cy="5143500" type="screen16x9"/>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98E5"/>
    <a:srgbClr val="123A61"/>
    <a:srgbClr val="00A4D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4961A4-D4F5-42BB-A18B-3912563633D2}" v="3" dt="2022-08-22T09:37:50.574"/>
    <p1510:client id="{1DB17B9E-E6D2-BC27-EC11-DB381C9C64BA}" v="4" dt="2022-10-24T16:56:50.804"/>
    <p1510:client id="{22BFE998-E60F-272A-0293-5A40BEECA722}" v="2569" dt="2022-10-22T00:17:24.124"/>
    <p1510:client id="{2FBC380B-CD98-2D1C-AC72-4B3F06942A1E}" v="3670" dt="2022-10-23T06:42:20.558"/>
    <p1510:client id="{35B7B53E-EFB7-5E2E-A2E6-1E97D46F92CC}" v="2258" dt="2022-10-21T21:26:23.257"/>
    <p1510:client id="{3658C22D-0566-B53A-9D31-DA0B170DE14A}" v="1753" dt="2022-10-20T21:40:58.855"/>
    <p1510:client id="{57CE1583-E0B2-861D-9F35-F2A56DFE77F4}" v="7202" dt="2022-10-23T03:27:20.082"/>
    <p1510:client id="{68F09364-FABB-0470-55C3-FDB3101F21EB}" v="160" dt="2022-10-23T08:55:13.496"/>
    <p1510:client id="{7066708E-4AF5-8C81-622D-6AE7B16F7EFC}" v="25" dt="2022-10-24T09:00:33.619"/>
    <p1510:client id="{72B1AB9E-CCCA-648F-9FBA-1DDA30A7D630}" v="564" dt="2022-10-23T09:29:31.148"/>
    <p1510:client id="{7595C256-5D30-F9EF-2FD7-0E309579FB54}" v="4" dt="2022-10-22T17:19:51.578"/>
    <p1510:client id="{8DA76E2C-2296-3C43-A740-66019381943D}" v="1717" dt="2022-10-23T15:25:15.915"/>
    <p1510:client id="{8E3AC27A-9758-A50D-90D6-8F0506B8A41B}" v="9434" dt="2022-10-22T16:44:38.230"/>
    <p1510:client id="{9619181F-0366-047D-0E36-944B24B07FD7}" v="1" dt="2022-10-19T15:50:13.103"/>
    <p1510:client id="{9DBC14FC-4236-3BA4-261C-EA3D2AF7E198}" v="6" dt="2022-10-24T09:30:47.470"/>
    <p1510:client id="{B5072BE7-BF1F-C683-53D2-B19B94555ADC}" v="594" dt="2022-10-19T15:51:58.049"/>
    <p1510:client id="{B9830966-9E1B-027F-12BB-A3222B99D90A}" v="2" dt="2022-10-24T12:33:12.094"/>
    <p1510:client id="{BB0ECAB5-0171-F6C3-E4DC-BF4D8A905DD0}" v="2299" dt="2022-10-22T20:37:30.537"/>
    <p1510:client id="{C1516879-5D88-DAD5-C933-12844B44528D}" v="765" dt="2022-10-20T14:03:15.155"/>
    <p1510:client id="{CBA08103-AE3A-7CB1-9170-2291A2441782}" v="1011" dt="2022-10-23T07:38:25.233"/>
    <p1510:client id="{EB87795F-F6F8-EAEB-81F5-84163325B33B}" v="2" dt="2022-10-21T11:24:16.793"/>
    <p1510:client id="{F39241B1-DF47-4494-A0D4-535BE32A3374}" v="75" dt="2022-08-22T09:35:44.75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handoutMaster" Target="handoutMasters/handoutMaster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microsoft.com/office/2015/10/relationships/revisionInfo" Target="revisionInfo.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B230A23-3E98-F64D-859B-DE462771A158}" type="datetimeFigureOut">
              <a:t>25/10/2022</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8DBF0C-04E2-7C4F-92D3-BB9F31F7BD3A}" type="slidenum">
              <a:t>‹N°›</a:t>
            </a:fld>
            <a:endParaRPr lang="fr-FR"/>
          </a:p>
        </p:txBody>
      </p:sp>
    </p:spTree>
    <p:extLst>
      <p:ext uri="{BB962C8B-B14F-4D97-AF65-F5344CB8AC3E}">
        <p14:creationId xmlns:p14="http://schemas.microsoft.com/office/powerpoint/2010/main" val="356187054"/>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590441" y="662334"/>
            <a:ext cx="7793216" cy="487434"/>
          </a:xfrm>
          <a:prstGeom prst="rect">
            <a:avLst/>
          </a:prstGeom>
        </p:spPr>
        <p:txBody>
          <a:bodyPr tIns="0" bIns="0" anchor="t" anchorCtr="0">
            <a:noAutofit/>
          </a:bodyPr>
          <a:lstStyle>
            <a:lvl1pPr marL="457200" indent="-457200" algn="l">
              <a:buFontTx/>
              <a:buBlip>
                <a:blip r:embed="rId3"/>
              </a:buBlip>
              <a:defRPr sz="3000">
                <a:solidFill>
                  <a:srgbClr val="123A6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fr-FR"/>
              <a:t>TITRE DE VOTRE PRÉSENTATION</a:t>
            </a:r>
          </a:p>
        </p:txBody>
      </p:sp>
      <p:sp>
        <p:nvSpPr>
          <p:cNvPr id="3" name="Sous-titre 2"/>
          <p:cNvSpPr>
            <a:spLocks noGrp="1"/>
          </p:cNvSpPr>
          <p:nvPr>
            <p:ph type="subTitle" idx="1" hasCustomPrompt="1"/>
          </p:nvPr>
        </p:nvSpPr>
        <p:spPr>
          <a:xfrm>
            <a:off x="1181101" y="1149768"/>
            <a:ext cx="5181600" cy="338554"/>
          </a:xfrm>
          <a:prstGeom prst="rect">
            <a:avLst/>
          </a:prstGeom>
        </p:spPr>
        <p:txBody>
          <a:bodyPr wrap="square" lIns="0" tIns="0" bIns="0">
            <a:spAutoFit/>
          </a:bodyPr>
          <a:lstStyle>
            <a:lvl1pPr marL="0" indent="0" algn="l">
              <a:buNone/>
              <a:defRPr sz="2200">
                <a:solidFill>
                  <a:srgbClr val="3198E5"/>
                </a:solidFill>
                <a:latin typeface="Segoe UI Semilight" panose="020B0402040204020203" pitchFamily="34" charset="0"/>
                <a:cs typeface="Segoe UI Semilight" panose="020B04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PLACEZ VOTRE SOUS TITRE ICI</a:t>
            </a:r>
          </a:p>
        </p:txBody>
      </p:sp>
      <p:sp>
        <p:nvSpPr>
          <p:cNvPr id="4" name="Espace réservé de la date 3"/>
          <p:cNvSpPr>
            <a:spLocks noGrp="1"/>
          </p:cNvSpPr>
          <p:nvPr>
            <p:ph type="dt" sz="half" idx="10"/>
          </p:nvPr>
        </p:nvSpPr>
        <p:spPr>
          <a:xfrm>
            <a:off x="8171560" y="4767263"/>
            <a:ext cx="972440" cy="273844"/>
          </a:xfrm>
        </p:spPr>
        <p:txBody>
          <a:bodyPr/>
          <a:lstStyle>
            <a:lvl1pPr>
              <a:defRPr sz="800">
                <a:solidFill>
                  <a:srgbClr val="3198E5"/>
                </a:solidFill>
                <a:latin typeface="Segoe UI Semilight" panose="020B0402040204020203" pitchFamily="34" charset="0"/>
                <a:cs typeface="Segoe UI Semilight" panose="020B0402040204020203" pitchFamily="34" charset="0"/>
              </a:defRPr>
            </a:lvl1pPr>
          </a:lstStyle>
          <a:p>
            <a:fld id="{5BBF241E-D95D-F947-BD40-BA0B1092A59D}" type="datetimeFigureOut">
              <a:rPr lang="fr-FR" smtClean="0"/>
              <a:pPr/>
              <a:t>25/10/2022</a:t>
            </a:fld>
            <a:endParaRPr lang="fr-FR"/>
          </a:p>
        </p:txBody>
      </p:sp>
    </p:spTree>
    <p:extLst>
      <p:ext uri="{BB962C8B-B14F-4D97-AF65-F5344CB8AC3E}">
        <p14:creationId xmlns:p14="http://schemas.microsoft.com/office/powerpoint/2010/main" val="890694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vec légen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1792288" y="3812977"/>
            <a:ext cx="5486400" cy="425054"/>
          </a:xfrm>
          <a:prstGeom prst="rect">
            <a:avLst/>
          </a:prstGeom>
        </p:spPr>
        <p:txBody>
          <a:bodyPr anchor="b">
            <a:noAutofit/>
          </a:bodyPr>
          <a:lstStyle>
            <a:lvl1pPr marL="457200" indent="-457200" algn="l">
              <a:buSzPct val="120000"/>
              <a:buFontTx/>
              <a:buBlip>
                <a:blip r:embed="rId3"/>
              </a:buBlip>
              <a:defRPr sz="2600" b="1">
                <a:solidFill>
                  <a:srgbClr val="123A6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fr-FR"/>
              <a:t>Contenu</a:t>
            </a:r>
          </a:p>
        </p:txBody>
      </p:sp>
      <p:sp>
        <p:nvSpPr>
          <p:cNvPr id="3" name="Espace réservé pour une image  2"/>
          <p:cNvSpPr>
            <a:spLocks noGrp="1"/>
          </p:cNvSpPr>
          <p:nvPr>
            <p:ph type="pic" idx="1"/>
          </p:nvPr>
        </p:nvSpPr>
        <p:spPr>
          <a:xfrm>
            <a:off x="1792288" y="962121"/>
            <a:ext cx="5486400" cy="2747818"/>
          </a:xfrm>
          <a:prstGeom prst="rect">
            <a:avLst/>
          </a:prstGeom>
          <a:ln w="57150" cap="sq" cmpd="sng">
            <a:solidFill>
              <a:srgbClr val="3198E5"/>
            </a:solidFill>
            <a:miter lim="800000"/>
          </a:ln>
        </p:spPr>
        <p:txBody>
          <a:bodyPr anchor="ctr" anchorCtr="0">
            <a:normAutofit/>
          </a:bodyPr>
          <a:lstStyle>
            <a:lvl1pPr marL="0" indent="0" algn="ctr">
              <a:buNone/>
              <a:defRPr sz="1800">
                <a:solidFill>
                  <a:srgbClr val="3198E5"/>
                </a:solidFill>
                <a:latin typeface="Segoe UI Semilight" panose="020B0402040204020203" pitchFamily="34" charset="0"/>
                <a:cs typeface="Segoe UI Semilight" panose="020B0402040204020203"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p>
        </p:txBody>
      </p:sp>
      <p:sp>
        <p:nvSpPr>
          <p:cNvPr id="4" name="Espace réservé du texte 3"/>
          <p:cNvSpPr>
            <a:spLocks noGrp="1"/>
          </p:cNvSpPr>
          <p:nvPr>
            <p:ph type="body" sz="half" idx="2"/>
          </p:nvPr>
        </p:nvSpPr>
        <p:spPr>
          <a:xfrm>
            <a:off x="2286000" y="4238030"/>
            <a:ext cx="4992688" cy="438739"/>
          </a:xfrm>
          <a:prstGeom prst="rect">
            <a:avLst/>
          </a:prstGeom>
        </p:spPr>
        <p:txBody>
          <a:bodyPr/>
          <a:lstStyle>
            <a:lvl1pPr marL="0" indent="0">
              <a:buNone/>
              <a:defRPr sz="1400">
                <a:latin typeface="Segoe UI Semilight" panose="020B0402040204020203" pitchFamily="34" charset="0"/>
                <a:cs typeface="Segoe UI Semilight" panose="020B04020402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lvl1pPr>
              <a:defRPr sz="800">
                <a:latin typeface="Segoe UI Semilight" panose="020B0402040204020203" pitchFamily="34" charset="0"/>
                <a:cs typeface="Segoe UI Semilight" panose="020B0402040204020203" pitchFamily="34" charset="0"/>
              </a:defRPr>
            </a:lvl1pPr>
          </a:lstStyle>
          <a:p>
            <a:fld id="{5BBF241E-D95D-F947-BD40-BA0B1092A59D}" type="datetimeFigureOut">
              <a:rPr lang="fr-FR" smtClean="0"/>
              <a:pPr/>
              <a:t>25/10/2022</a:t>
            </a:fld>
            <a:endParaRPr lang="fr-FR"/>
          </a:p>
        </p:txBody>
      </p:sp>
      <p:sp>
        <p:nvSpPr>
          <p:cNvPr id="6" name="Espace réservé du pied de page 5"/>
          <p:cNvSpPr>
            <a:spLocks noGrp="1"/>
          </p:cNvSpPr>
          <p:nvPr>
            <p:ph type="ftr" sz="quarter" idx="11"/>
          </p:nvPr>
        </p:nvSpPr>
        <p:spPr/>
        <p:txBody>
          <a:bodyPr/>
          <a:lstStyle>
            <a:lvl1pPr>
              <a:defRPr sz="800">
                <a:latin typeface="Segoe UI Semilight" panose="020B0402040204020203" pitchFamily="34" charset="0"/>
                <a:cs typeface="Segoe UI Semilight" panose="020B0402040204020203" pitchFamily="34" charset="0"/>
              </a:defRPr>
            </a:lvl1pPr>
          </a:lstStyle>
          <a:p>
            <a:endParaRPr lang="fr-FR"/>
          </a:p>
        </p:txBody>
      </p:sp>
      <p:sp>
        <p:nvSpPr>
          <p:cNvPr id="7" name="Espace réservé du numéro de diapositive 6"/>
          <p:cNvSpPr>
            <a:spLocks noGrp="1"/>
          </p:cNvSpPr>
          <p:nvPr>
            <p:ph type="sldNum" sz="quarter" idx="12"/>
          </p:nvPr>
        </p:nvSpPr>
        <p:spPr/>
        <p:txBody>
          <a:bodyPr/>
          <a:lstStyle>
            <a:lvl1pPr>
              <a:defRPr sz="800">
                <a:latin typeface="Segoe UI Semilight" panose="020B0402040204020203" pitchFamily="34" charset="0"/>
                <a:cs typeface="Segoe UI Semilight" panose="020B0402040204020203" pitchFamily="34" charset="0"/>
              </a:defRPr>
            </a:lvl1pPr>
          </a:lstStyle>
          <a:p>
            <a:fld id="{604F9983-238B-5A48-87F7-46742A2BA19E}" type="slidenum">
              <a:rPr lang="fr-FR" smtClean="0"/>
              <a:pPr/>
              <a:t>‹N°›</a:t>
            </a:fld>
            <a:endParaRPr lang="fr-FR"/>
          </a:p>
        </p:txBody>
      </p:sp>
      <p:sp>
        <p:nvSpPr>
          <p:cNvPr id="9" name="Espace réservé du texte 10"/>
          <p:cNvSpPr>
            <a:spLocks noGrp="1"/>
          </p:cNvSpPr>
          <p:nvPr>
            <p:ph type="body" sz="quarter" idx="14" hasCustomPrompt="1"/>
          </p:nvPr>
        </p:nvSpPr>
        <p:spPr>
          <a:xfrm>
            <a:off x="317421" y="358311"/>
            <a:ext cx="3557405" cy="272821"/>
          </a:xfrm>
          <a:prstGeom prst="rect">
            <a:avLst/>
          </a:prstGeom>
        </p:spPr>
        <p:txBody>
          <a:bodyPr lIns="0" tIns="0" rIns="0" bIns="0">
            <a:normAutofit/>
          </a:bodyPr>
          <a:lstStyle>
            <a:lvl1pPr marL="0" indent="0">
              <a:buFontTx/>
              <a:buNone/>
              <a:defRPr sz="150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fr-FR"/>
              <a:t>RAPPEL DU TITRE DU CHAPITRE</a:t>
            </a:r>
          </a:p>
        </p:txBody>
      </p:sp>
      <p:sp>
        <p:nvSpPr>
          <p:cNvPr id="10" name="Espace réservé du texte 10"/>
          <p:cNvSpPr>
            <a:spLocks noGrp="1"/>
          </p:cNvSpPr>
          <p:nvPr>
            <p:ph type="body" sz="quarter" idx="15" hasCustomPrompt="1"/>
          </p:nvPr>
        </p:nvSpPr>
        <p:spPr>
          <a:xfrm>
            <a:off x="317421" y="116918"/>
            <a:ext cx="2273379" cy="241394"/>
          </a:xfrm>
          <a:prstGeom prst="rect">
            <a:avLst/>
          </a:prstGeom>
        </p:spPr>
        <p:txBody>
          <a:bodyPr lIns="0" tIns="0" rIns="0" bIns="0">
            <a:noAutofit/>
          </a:bodyPr>
          <a:lstStyle>
            <a:lvl1pPr marL="0" indent="0">
              <a:buFontTx/>
              <a:buNone/>
              <a:defRPr sz="1600">
                <a:solidFill>
                  <a:schemeClr val="bg1"/>
                </a:solidFill>
                <a:latin typeface="Segoe UI Semilight" panose="020B0402040204020203" pitchFamily="34" charset="0"/>
                <a:cs typeface="Segoe UI Semilight" panose="020B0402040204020203" pitchFamily="34" charset="0"/>
              </a:defRPr>
            </a:lvl1pPr>
          </a:lstStyle>
          <a:p>
            <a:pPr lvl="0"/>
            <a:r>
              <a:rPr lang="fr-FR"/>
              <a:t>Chapitre 1</a:t>
            </a:r>
          </a:p>
        </p:txBody>
      </p:sp>
    </p:spTree>
    <p:extLst>
      <p:ext uri="{BB962C8B-B14F-4D97-AF65-F5344CB8AC3E}">
        <p14:creationId xmlns:p14="http://schemas.microsoft.com/office/powerpoint/2010/main" val="3034935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Chapitr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780753" y="1488323"/>
            <a:ext cx="4280049" cy="1291587"/>
          </a:xfrm>
          <a:prstGeom prst="rect">
            <a:avLst/>
          </a:prstGeom>
        </p:spPr>
        <p:txBody>
          <a:bodyPr tIns="0" bIns="0" anchor="t">
            <a:normAutofit/>
          </a:bodyPr>
          <a:lstStyle>
            <a:lvl1pPr algn="l">
              <a:lnSpc>
                <a:spcPts val="3780"/>
              </a:lnSpc>
              <a:defRPr sz="3400" b="0" cap="all">
                <a:solidFill>
                  <a:srgbClr val="123A61"/>
                </a:solidFill>
                <a:latin typeface="Segoe UI Black" panose="020B0A02040204020203" pitchFamily="34" charset="0"/>
                <a:ea typeface="Segoe UI Black" panose="020B0A02040204020203" pitchFamily="34" charset="0"/>
                <a:cs typeface="Segoe UI Black" panose="020B0A02040204020203" pitchFamily="34" charset="0"/>
              </a:defRPr>
            </a:lvl1pPr>
          </a:lstStyle>
          <a:p>
            <a:r>
              <a:rPr lang="fr-FR"/>
              <a:t>PLACEZ LE TITRE </a:t>
            </a:r>
            <a:br>
              <a:rPr lang="fr-FR"/>
            </a:br>
            <a:r>
              <a:rPr lang="fr-FR"/>
              <a:t>DU CHAPITRE ICI</a:t>
            </a:r>
          </a:p>
        </p:txBody>
      </p:sp>
      <p:sp>
        <p:nvSpPr>
          <p:cNvPr id="4" name="Espace réservé de la date 3"/>
          <p:cNvSpPr>
            <a:spLocks noGrp="1"/>
          </p:cNvSpPr>
          <p:nvPr>
            <p:ph type="dt" sz="half" idx="10"/>
          </p:nvPr>
        </p:nvSpPr>
        <p:spPr/>
        <p:txBody>
          <a:bodyPr/>
          <a:lstStyle>
            <a:lvl1pPr>
              <a:defRPr sz="800">
                <a:latin typeface="Segoe UI Semilight" panose="020B0402040204020203" pitchFamily="34" charset="0"/>
                <a:cs typeface="Segoe UI Semilight" panose="020B0402040204020203" pitchFamily="34" charset="0"/>
              </a:defRPr>
            </a:lvl1pPr>
          </a:lstStyle>
          <a:p>
            <a:fld id="{5BBF241E-D95D-F947-BD40-BA0B1092A59D}" type="datetimeFigureOut">
              <a:rPr lang="fr-FR" smtClean="0"/>
              <a:pPr/>
              <a:t>25/10/2022</a:t>
            </a:fld>
            <a:endParaRPr lang="fr-FR"/>
          </a:p>
        </p:txBody>
      </p:sp>
      <p:sp>
        <p:nvSpPr>
          <p:cNvPr id="6" name="Espace réservé du numéro de diapositive 5"/>
          <p:cNvSpPr>
            <a:spLocks noGrp="1"/>
          </p:cNvSpPr>
          <p:nvPr>
            <p:ph type="sldNum" sz="quarter" idx="12"/>
          </p:nvPr>
        </p:nvSpPr>
        <p:spPr/>
        <p:txBody>
          <a:bodyPr/>
          <a:lstStyle>
            <a:lvl1pPr>
              <a:defRPr sz="800">
                <a:latin typeface="Segoe UI Semilight" panose="020B0402040204020203" pitchFamily="34" charset="0"/>
                <a:cs typeface="Segoe UI Semilight" panose="020B0402040204020203" pitchFamily="34" charset="0"/>
              </a:defRPr>
            </a:lvl1pPr>
          </a:lstStyle>
          <a:p>
            <a:fld id="{604F9983-238B-5A48-87F7-46742A2BA19E}" type="slidenum">
              <a:rPr lang="fr-FR" smtClean="0"/>
              <a:pPr/>
              <a:t>‹N°›</a:t>
            </a:fld>
            <a:endParaRPr lang="fr-FR"/>
          </a:p>
        </p:txBody>
      </p:sp>
      <p:sp>
        <p:nvSpPr>
          <p:cNvPr id="9" name="Sous-titre 2"/>
          <p:cNvSpPr>
            <a:spLocks noGrp="1"/>
          </p:cNvSpPr>
          <p:nvPr>
            <p:ph type="subTitle" idx="13" hasCustomPrompt="1"/>
          </p:nvPr>
        </p:nvSpPr>
        <p:spPr>
          <a:xfrm>
            <a:off x="3358120" y="1027282"/>
            <a:ext cx="3188535" cy="400110"/>
          </a:xfrm>
          <a:prstGeom prst="rect">
            <a:avLst/>
          </a:prstGeom>
        </p:spPr>
        <p:txBody>
          <a:bodyPr wrap="square" lIns="0" tIns="0" bIns="0">
            <a:spAutoFit/>
          </a:bodyPr>
          <a:lstStyle>
            <a:lvl1pPr marL="342900" indent="-342900" algn="l">
              <a:buSzPct val="120000"/>
              <a:buFontTx/>
              <a:buBlip>
                <a:blip r:embed="rId3"/>
              </a:buBlip>
              <a:defRPr sz="2600" baseline="0">
                <a:solidFill>
                  <a:srgbClr val="3198E5"/>
                </a:solidFill>
                <a:latin typeface="Segoe UI Semilight" panose="020B0402040204020203" pitchFamily="34" charset="0"/>
                <a:cs typeface="Segoe UI Semilight" panose="020B04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 Chapitre 1</a:t>
            </a:r>
          </a:p>
        </p:txBody>
      </p:sp>
    </p:spTree>
    <p:extLst>
      <p:ext uri="{BB962C8B-B14F-4D97-AF65-F5344CB8AC3E}">
        <p14:creationId xmlns:p14="http://schemas.microsoft.com/office/powerpoint/2010/main" val="918733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Secti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lvl1pPr>
              <a:defRPr sz="800">
                <a:latin typeface="Segoe UI Semilight" panose="020B0402040204020203" pitchFamily="34" charset="0"/>
                <a:cs typeface="Segoe UI Semilight" panose="020B0402040204020203" pitchFamily="34" charset="0"/>
              </a:defRPr>
            </a:lvl1pPr>
          </a:lstStyle>
          <a:p>
            <a:fld id="{5BBF241E-D95D-F947-BD40-BA0B1092A59D}" type="datetimeFigureOut">
              <a:rPr lang="fr-FR" smtClean="0"/>
              <a:pPr/>
              <a:t>25/10/2022</a:t>
            </a:fld>
            <a:endParaRPr lang="fr-FR"/>
          </a:p>
        </p:txBody>
      </p:sp>
      <p:sp>
        <p:nvSpPr>
          <p:cNvPr id="4" name="Espace réservé du pied de page 3"/>
          <p:cNvSpPr>
            <a:spLocks noGrp="1"/>
          </p:cNvSpPr>
          <p:nvPr>
            <p:ph type="ftr" sz="quarter" idx="11"/>
          </p:nvPr>
        </p:nvSpPr>
        <p:spPr/>
        <p:txBody>
          <a:bodyPr/>
          <a:lstStyle>
            <a:lvl1pPr>
              <a:defRPr sz="800">
                <a:latin typeface="Segoe UI Semilight" panose="020B0402040204020203" pitchFamily="34" charset="0"/>
                <a:cs typeface="Segoe UI Semilight" panose="020B0402040204020203" pitchFamily="34" charset="0"/>
              </a:defRPr>
            </a:lvl1pPr>
          </a:lstStyle>
          <a:p>
            <a:endParaRPr lang="fr-FR"/>
          </a:p>
        </p:txBody>
      </p:sp>
      <p:sp>
        <p:nvSpPr>
          <p:cNvPr id="5" name="Espace réservé du numéro de diapositive 4"/>
          <p:cNvSpPr>
            <a:spLocks noGrp="1"/>
          </p:cNvSpPr>
          <p:nvPr>
            <p:ph type="sldNum" sz="quarter" idx="12"/>
          </p:nvPr>
        </p:nvSpPr>
        <p:spPr/>
        <p:txBody>
          <a:bodyPr/>
          <a:lstStyle>
            <a:lvl1pPr>
              <a:defRPr sz="800">
                <a:latin typeface="Segoe UI Semilight" panose="020B0402040204020203" pitchFamily="34" charset="0"/>
                <a:cs typeface="Segoe UI Semilight" panose="020B0402040204020203" pitchFamily="34" charset="0"/>
              </a:defRPr>
            </a:lvl1pPr>
          </a:lstStyle>
          <a:p>
            <a:fld id="{604F9983-238B-5A48-87F7-46742A2BA19E}" type="slidenum">
              <a:rPr lang="fr-FR" smtClean="0"/>
              <a:pPr/>
              <a:t>‹N°›</a:t>
            </a:fld>
            <a:endParaRPr lang="fr-FR"/>
          </a:p>
        </p:txBody>
      </p:sp>
      <p:sp>
        <p:nvSpPr>
          <p:cNvPr id="13" name="Espace réservé du texte 12"/>
          <p:cNvSpPr>
            <a:spLocks noGrp="1"/>
          </p:cNvSpPr>
          <p:nvPr>
            <p:ph type="body" sz="quarter" idx="14" hasCustomPrompt="1"/>
          </p:nvPr>
        </p:nvSpPr>
        <p:spPr>
          <a:xfrm>
            <a:off x="2657341" y="2281999"/>
            <a:ext cx="3309937" cy="453402"/>
          </a:xfrm>
          <a:prstGeom prst="rect">
            <a:avLst/>
          </a:prstGeom>
        </p:spPr>
        <p:txBody>
          <a:bodyPr vert="horz" lIns="0" bIns="0"/>
          <a:lstStyle>
            <a:lvl1pPr marL="342900" indent="-342900">
              <a:buSzPct val="120000"/>
              <a:buFontTx/>
              <a:buBlip>
                <a:blip r:embed="rId3"/>
              </a:buBlip>
              <a:defRPr sz="2600">
                <a:solidFill>
                  <a:srgbClr val="3198E5"/>
                </a:solidFill>
                <a:latin typeface="Segoe UI Semilight" panose="020B0402040204020203" pitchFamily="34" charset="0"/>
                <a:cs typeface="Segoe UI Semilight" panose="020B0402040204020203" pitchFamily="34" charset="0"/>
              </a:defRPr>
            </a:lvl1pPr>
          </a:lstStyle>
          <a:p>
            <a:pPr lvl="0"/>
            <a:r>
              <a:rPr lang="fr-FR"/>
              <a:t> Chapitre 1</a:t>
            </a:r>
          </a:p>
        </p:txBody>
      </p:sp>
      <p:sp>
        <p:nvSpPr>
          <p:cNvPr id="15" name="Espace réservé du texte 14"/>
          <p:cNvSpPr>
            <a:spLocks noGrp="1"/>
          </p:cNvSpPr>
          <p:nvPr>
            <p:ph type="body" sz="quarter" idx="15" hasCustomPrompt="1"/>
          </p:nvPr>
        </p:nvSpPr>
        <p:spPr>
          <a:xfrm>
            <a:off x="3168606" y="2770738"/>
            <a:ext cx="4201449" cy="1269460"/>
          </a:xfrm>
          <a:prstGeom prst="rect">
            <a:avLst/>
          </a:prstGeom>
        </p:spPr>
        <p:txBody>
          <a:bodyPr vert="horz" lIns="0" tIns="0" bIns="0"/>
          <a:lstStyle>
            <a:lvl1pPr marL="0" indent="0">
              <a:lnSpc>
                <a:spcPts val="3840"/>
              </a:lnSpc>
              <a:buFontTx/>
              <a:buNone/>
              <a:defRPr sz="3400" baseline="0">
                <a:solidFill>
                  <a:srgbClr val="123A6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fr-FR"/>
              <a:t>PLACEZ LE TITRE DU CHAPITRE ICI</a:t>
            </a:r>
          </a:p>
        </p:txBody>
      </p:sp>
    </p:spTree>
    <p:extLst>
      <p:ext uri="{BB962C8B-B14F-4D97-AF65-F5344CB8AC3E}">
        <p14:creationId xmlns:p14="http://schemas.microsoft.com/office/powerpoint/2010/main" val="2712229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09039" y="114258"/>
            <a:ext cx="1467142" cy="244053"/>
          </a:xfrm>
          <a:prstGeom prst="rect">
            <a:avLst/>
          </a:prstGeom>
        </p:spPr>
        <p:txBody>
          <a:bodyPr lIns="0" tIns="0" rIns="0" bIns="0" anchor="t" anchorCtr="0">
            <a:noAutofit/>
          </a:bodyPr>
          <a:lstStyle>
            <a:lvl1pPr algn="l">
              <a:defRPr sz="1600">
                <a:solidFill>
                  <a:schemeClr val="bg1"/>
                </a:solidFill>
                <a:latin typeface="Segoe UI Semilight" panose="020B0402040204020203" pitchFamily="34" charset="0"/>
                <a:cs typeface="Segoe UI Semilight" panose="020B0402040204020203" pitchFamily="34" charset="0"/>
              </a:defRPr>
            </a:lvl1pPr>
          </a:lstStyle>
          <a:p>
            <a:r>
              <a:rPr lang="fr-FR"/>
              <a:t>Chapitre 1</a:t>
            </a:r>
          </a:p>
        </p:txBody>
      </p:sp>
      <p:sp>
        <p:nvSpPr>
          <p:cNvPr id="3" name="Espace réservé du contenu 2"/>
          <p:cNvSpPr>
            <a:spLocks noGrp="1"/>
          </p:cNvSpPr>
          <p:nvPr>
            <p:ph idx="1" hasCustomPrompt="1"/>
          </p:nvPr>
        </p:nvSpPr>
        <p:spPr>
          <a:xfrm>
            <a:off x="562517" y="1119615"/>
            <a:ext cx="7887629" cy="3394472"/>
          </a:xfrm>
          <a:prstGeom prst="rect">
            <a:avLst/>
          </a:prstGeom>
        </p:spPr>
        <p:txBody>
          <a:bodyPr/>
          <a:lstStyle>
            <a:lvl1pPr marL="342900" indent="-342900">
              <a:buSzPct val="120000"/>
              <a:buFontTx/>
              <a:buBlip>
                <a:blip r:embed="rId3"/>
              </a:buBlip>
              <a:defRPr sz="2600">
                <a:solidFill>
                  <a:srgbClr val="123A61"/>
                </a:solidFill>
                <a:latin typeface="Segoe UI Black" panose="020B0A02040204020203" pitchFamily="34" charset="0"/>
                <a:ea typeface="Segoe UI Black" panose="020B0A02040204020203" pitchFamily="34" charset="0"/>
                <a:cs typeface="Segoe UI Black" panose="020B0A02040204020203" pitchFamily="34" charset="0"/>
              </a:defRPr>
            </a:lvl1pPr>
            <a:lvl2pPr>
              <a:defRPr sz="2000">
                <a:solidFill>
                  <a:srgbClr val="000000"/>
                </a:solidFill>
                <a:latin typeface="Segoe UI Semilight" panose="020B0402040204020203" pitchFamily="34" charset="0"/>
                <a:cs typeface="Segoe UI Semilight" panose="020B0402040204020203" pitchFamily="34" charset="0"/>
              </a:defRPr>
            </a:lvl2pPr>
            <a:lvl3pPr>
              <a:defRPr sz="1800">
                <a:solidFill>
                  <a:srgbClr val="000000"/>
                </a:solidFill>
                <a:latin typeface="Segoe UI Semilight" panose="020B0402040204020203" pitchFamily="34" charset="0"/>
                <a:cs typeface="Segoe UI Semilight" panose="020B0402040204020203" pitchFamily="34" charset="0"/>
              </a:defRPr>
            </a:lvl3pPr>
            <a:lvl4pPr>
              <a:defRPr sz="1600">
                <a:solidFill>
                  <a:schemeClr val="tx1"/>
                </a:solidFill>
                <a:latin typeface="Segoe UI Semilight" panose="020B0402040204020203" pitchFamily="34" charset="0"/>
                <a:cs typeface="Segoe UI Semilight" panose="020B0402040204020203" pitchFamily="34" charset="0"/>
              </a:defRPr>
            </a:lvl4pPr>
            <a:lvl5pPr>
              <a:defRPr sz="1600">
                <a:solidFill>
                  <a:schemeClr val="tx1"/>
                </a:solidFill>
                <a:latin typeface="Segoe UI Semilight" panose="020B0402040204020203" pitchFamily="34" charset="0"/>
                <a:cs typeface="Segoe UI Semilight" panose="020B0402040204020203" pitchFamily="34" charset="0"/>
              </a:defRPr>
            </a:lvl5pPr>
          </a:lstStyle>
          <a:p>
            <a:pPr lvl="0"/>
            <a:r>
              <a:rPr lang="fr-FR"/>
              <a:t> Contenu</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lvl1pPr>
              <a:defRPr sz="800">
                <a:latin typeface="Segoe UI Semilight" panose="020B0402040204020203" pitchFamily="34" charset="0"/>
                <a:cs typeface="Segoe UI Semilight" panose="020B0402040204020203" pitchFamily="34" charset="0"/>
              </a:defRPr>
            </a:lvl1pPr>
          </a:lstStyle>
          <a:p>
            <a:fld id="{5BBF241E-D95D-F947-BD40-BA0B1092A59D}" type="datetimeFigureOut">
              <a:rPr lang="fr-FR" smtClean="0"/>
              <a:pPr/>
              <a:t>25/10/2022</a:t>
            </a:fld>
            <a:endParaRPr lang="fr-FR"/>
          </a:p>
        </p:txBody>
      </p:sp>
      <p:sp>
        <p:nvSpPr>
          <p:cNvPr id="5" name="Espace réservé du pied de page 4"/>
          <p:cNvSpPr>
            <a:spLocks noGrp="1"/>
          </p:cNvSpPr>
          <p:nvPr>
            <p:ph type="ftr" sz="quarter" idx="11"/>
          </p:nvPr>
        </p:nvSpPr>
        <p:spPr/>
        <p:txBody>
          <a:bodyPr/>
          <a:lstStyle>
            <a:lvl1pPr>
              <a:defRPr sz="800">
                <a:latin typeface="Segoe UI Semilight" panose="020B0402040204020203" pitchFamily="34" charset="0"/>
                <a:cs typeface="Segoe UI Semilight" panose="020B0402040204020203" pitchFamily="34" charset="0"/>
              </a:defRPr>
            </a:lvl1pPr>
          </a:lstStyle>
          <a:p>
            <a:endParaRPr lang="fr-FR"/>
          </a:p>
        </p:txBody>
      </p:sp>
      <p:sp>
        <p:nvSpPr>
          <p:cNvPr id="6" name="Espace réservé du numéro de diapositive 5"/>
          <p:cNvSpPr>
            <a:spLocks noGrp="1"/>
          </p:cNvSpPr>
          <p:nvPr>
            <p:ph type="sldNum" sz="quarter" idx="12"/>
          </p:nvPr>
        </p:nvSpPr>
        <p:spPr/>
        <p:txBody>
          <a:bodyPr/>
          <a:lstStyle>
            <a:lvl1pPr>
              <a:defRPr sz="800">
                <a:latin typeface="Segoe UI Semilight" panose="020B0402040204020203" pitchFamily="34" charset="0"/>
                <a:cs typeface="Segoe UI Semilight" panose="020B0402040204020203" pitchFamily="34" charset="0"/>
              </a:defRPr>
            </a:lvl1pPr>
          </a:lstStyle>
          <a:p>
            <a:fld id="{604F9983-238B-5A48-87F7-46742A2BA19E}" type="slidenum">
              <a:rPr lang="fr-FR" smtClean="0"/>
              <a:pPr/>
              <a:t>‹N°›</a:t>
            </a:fld>
            <a:endParaRPr lang="fr-FR"/>
          </a:p>
        </p:txBody>
      </p:sp>
      <p:sp>
        <p:nvSpPr>
          <p:cNvPr id="11" name="Espace réservé du texte 10"/>
          <p:cNvSpPr>
            <a:spLocks noGrp="1"/>
          </p:cNvSpPr>
          <p:nvPr>
            <p:ph type="body" sz="quarter" idx="13" hasCustomPrompt="1"/>
          </p:nvPr>
        </p:nvSpPr>
        <p:spPr>
          <a:xfrm>
            <a:off x="317421" y="358311"/>
            <a:ext cx="3557405" cy="272821"/>
          </a:xfrm>
          <a:prstGeom prst="rect">
            <a:avLst/>
          </a:prstGeom>
        </p:spPr>
        <p:txBody>
          <a:bodyPr lIns="0" tIns="0" rIns="0" bIns="0">
            <a:normAutofit/>
          </a:bodyPr>
          <a:lstStyle>
            <a:lvl1pPr marL="0" indent="0">
              <a:buFontTx/>
              <a:buNone/>
              <a:defRPr sz="150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fr-FR"/>
              <a:t>RAPPEL DU TITRE DU CHAPITRE</a:t>
            </a:r>
          </a:p>
        </p:txBody>
      </p:sp>
    </p:spTree>
    <p:extLst>
      <p:ext uri="{BB962C8B-B14F-4D97-AF65-F5344CB8AC3E}">
        <p14:creationId xmlns:p14="http://schemas.microsoft.com/office/powerpoint/2010/main" val="3294668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ux contenus">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Espace réservé du texte 10"/>
          <p:cNvSpPr>
            <a:spLocks noGrp="1"/>
          </p:cNvSpPr>
          <p:nvPr>
            <p:ph type="body" sz="quarter" idx="13" hasCustomPrompt="1"/>
          </p:nvPr>
        </p:nvSpPr>
        <p:spPr>
          <a:xfrm>
            <a:off x="317421" y="358311"/>
            <a:ext cx="3557405" cy="272821"/>
          </a:xfrm>
          <a:prstGeom prst="rect">
            <a:avLst/>
          </a:prstGeom>
        </p:spPr>
        <p:txBody>
          <a:bodyPr lIns="0" tIns="0" rIns="0" bIns="0">
            <a:normAutofit/>
          </a:bodyPr>
          <a:lstStyle>
            <a:lvl1pPr marL="0" indent="0">
              <a:buFontTx/>
              <a:buNone/>
              <a:defRPr sz="150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fr-FR"/>
              <a:t>RAPPEL DU TITRE DU CHAPITRE</a:t>
            </a:r>
          </a:p>
        </p:txBody>
      </p:sp>
      <p:sp>
        <p:nvSpPr>
          <p:cNvPr id="3" name="Espace réservé du contenu 2"/>
          <p:cNvSpPr>
            <a:spLocks noGrp="1"/>
          </p:cNvSpPr>
          <p:nvPr>
            <p:ph sz="half" idx="1"/>
          </p:nvPr>
        </p:nvSpPr>
        <p:spPr>
          <a:xfrm>
            <a:off x="1087320" y="1694935"/>
            <a:ext cx="3251110" cy="2545556"/>
          </a:xfrm>
          <a:prstGeom prst="rect">
            <a:avLst/>
          </a:prstGeom>
        </p:spPr>
        <p:txBody>
          <a:bodyPr lIns="0" tIns="0" rIns="0" bIns="0">
            <a:normAutofit/>
          </a:bodyPr>
          <a:lstStyle>
            <a:lvl1pPr marL="0" indent="0">
              <a:buFontTx/>
              <a:buNone/>
              <a:defRPr sz="1400">
                <a:latin typeface="Segoe UI Semilight" panose="020B0402040204020203" pitchFamily="34" charset="0"/>
                <a:cs typeface="Segoe UI Semilight" panose="020B0402040204020203" pitchFamily="34" charset="0"/>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p:txBody>
      </p:sp>
      <p:sp>
        <p:nvSpPr>
          <p:cNvPr id="4" name="Espace réservé du contenu 3"/>
          <p:cNvSpPr>
            <a:spLocks noGrp="1"/>
          </p:cNvSpPr>
          <p:nvPr>
            <p:ph sz="half" idx="2"/>
          </p:nvPr>
        </p:nvSpPr>
        <p:spPr>
          <a:xfrm>
            <a:off x="5136530" y="1694935"/>
            <a:ext cx="3296822" cy="2545556"/>
          </a:xfrm>
          <a:prstGeom prst="rect">
            <a:avLst/>
          </a:prstGeom>
        </p:spPr>
        <p:txBody>
          <a:bodyPr vert="horz" lIns="0" tIns="0" rIns="0" bIns="0" rtlCol="0">
            <a:normAutofit/>
          </a:bodyPr>
          <a:lstStyle>
            <a:lvl1pPr marL="342900" indent="-342900">
              <a:buFontTx/>
              <a:buNone/>
              <a:defRPr lang="fr-FR" sz="1400">
                <a:latin typeface="Segoe UI Semilight" panose="020B0402040204020203" pitchFamily="34" charset="0"/>
                <a:cs typeface="Segoe UI Semilight" panose="020B0402040204020203" pitchFamily="34" charset="0"/>
              </a:defRPr>
            </a:lvl1pPr>
            <a:lvl2pPr>
              <a:defRPr lang="fr-FR" sz="2400"/>
            </a:lvl2pPr>
            <a:lvl3pPr>
              <a:defRPr lang="fr-FR" sz="2000"/>
            </a:lvl3pPr>
            <a:lvl4pPr>
              <a:defRPr lang="fr-FR" sz="1800"/>
            </a:lvl4pPr>
            <a:lvl5pPr>
              <a:defRPr lang="fr-FR" sz="1800"/>
            </a:lvl5pPr>
          </a:lstStyle>
          <a:p>
            <a:pPr marL="0" lvl="0" indent="0">
              <a:buFontTx/>
              <a:buNone/>
            </a:pPr>
            <a:r>
              <a:rPr lang="fr-FR"/>
              <a:t>Cliquez pour modifier les styles du texte du masque</a:t>
            </a:r>
          </a:p>
        </p:txBody>
      </p:sp>
      <p:sp>
        <p:nvSpPr>
          <p:cNvPr id="5" name="Espace réservé de la date 4"/>
          <p:cNvSpPr>
            <a:spLocks noGrp="1"/>
          </p:cNvSpPr>
          <p:nvPr>
            <p:ph type="dt" sz="half" idx="10"/>
          </p:nvPr>
        </p:nvSpPr>
        <p:spPr/>
        <p:txBody>
          <a:bodyPr/>
          <a:lstStyle>
            <a:lvl1pPr>
              <a:defRPr sz="800">
                <a:latin typeface="Segoe UI Semilight" panose="020B0402040204020203" pitchFamily="34" charset="0"/>
                <a:cs typeface="Segoe UI Semilight" panose="020B0402040204020203" pitchFamily="34" charset="0"/>
              </a:defRPr>
            </a:lvl1pPr>
          </a:lstStyle>
          <a:p>
            <a:fld id="{5BBF241E-D95D-F947-BD40-BA0B1092A59D}" type="datetimeFigureOut">
              <a:rPr lang="fr-FR" smtClean="0"/>
              <a:pPr/>
              <a:t>25/10/2022</a:t>
            </a:fld>
            <a:endParaRPr lang="fr-FR"/>
          </a:p>
        </p:txBody>
      </p:sp>
      <p:sp>
        <p:nvSpPr>
          <p:cNvPr id="6" name="Espace réservé du pied de page 5"/>
          <p:cNvSpPr>
            <a:spLocks noGrp="1"/>
          </p:cNvSpPr>
          <p:nvPr>
            <p:ph type="ftr" sz="quarter" idx="11"/>
          </p:nvPr>
        </p:nvSpPr>
        <p:spPr/>
        <p:txBody>
          <a:bodyPr/>
          <a:lstStyle>
            <a:lvl1pPr>
              <a:defRPr sz="800">
                <a:latin typeface="Segoe UI Semilight" panose="020B0402040204020203" pitchFamily="34" charset="0"/>
                <a:cs typeface="Segoe UI Semilight" panose="020B0402040204020203" pitchFamily="34" charset="0"/>
              </a:defRPr>
            </a:lvl1pPr>
          </a:lstStyle>
          <a:p>
            <a:endParaRPr lang="fr-FR"/>
          </a:p>
        </p:txBody>
      </p:sp>
      <p:sp>
        <p:nvSpPr>
          <p:cNvPr id="7" name="Espace réservé du numéro de diapositive 6"/>
          <p:cNvSpPr>
            <a:spLocks noGrp="1"/>
          </p:cNvSpPr>
          <p:nvPr>
            <p:ph type="sldNum" sz="quarter" idx="12"/>
          </p:nvPr>
        </p:nvSpPr>
        <p:spPr/>
        <p:txBody>
          <a:bodyPr/>
          <a:lstStyle>
            <a:lvl1pPr>
              <a:defRPr sz="800">
                <a:latin typeface="Segoe UI Semilight" panose="020B0402040204020203" pitchFamily="34" charset="0"/>
                <a:cs typeface="Segoe UI Semilight" panose="020B0402040204020203" pitchFamily="34" charset="0"/>
              </a:defRPr>
            </a:lvl1pPr>
          </a:lstStyle>
          <a:p>
            <a:fld id="{604F9983-238B-5A48-87F7-46742A2BA19E}" type="slidenum">
              <a:rPr lang="fr-FR" smtClean="0"/>
              <a:pPr/>
              <a:t>‹N°›</a:t>
            </a:fld>
            <a:endParaRPr lang="fr-FR"/>
          </a:p>
        </p:txBody>
      </p:sp>
      <p:sp>
        <p:nvSpPr>
          <p:cNvPr id="12" name="Titre 11"/>
          <p:cNvSpPr>
            <a:spLocks noGrp="1"/>
          </p:cNvSpPr>
          <p:nvPr>
            <p:ph type="title" hasCustomPrompt="1"/>
          </p:nvPr>
        </p:nvSpPr>
        <p:spPr>
          <a:xfrm>
            <a:off x="314226" y="116388"/>
            <a:ext cx="2491325" cy="229512"/>
          </a:xfrm>
          <a:prstGeom prst="rect">
            <a:avLst/>
          </a:prstGeom>
        </p:spPr>
        <p:txBody>
          <a:bodyPr vert="horz" lIns="0" tIns="0" rIns="0" bIns="0" rtlCol="0" anchor="t" anchorCtr="0">
            <a:noAutofit/>
          </a:bodyPr>
          <a:lstStyle>
            <a:lvl1pPr algn="l">
              <a:lnSpc>
                <a:spcPts val="1920"/>
              </a:lnSpc>
              <a:defRPr lang="fr-FR" sz="1600">
                <a:solidFill>
                  <a:schemeClr val="bg1"/>
                </a:solidFill>
                <a:latin typeface="Segoe UI Semilight" panose="020B0402040204020203" pitchFamily="34" charset="0"/>
                <a:cs typeface="Segoe UI Semilight" panose="020B0402040204020203" pitchFamily="34" charset="0"/>
              </a:defRPr>
            </a:lvl1pPr>
          </a:lstStyle>
          <a:p>
            <a:pPr marL="0" lvl="0" algn="l"/>
            <a:r>
              <a:rPr lang="fr-FR"/>
              <a:t>Chapitre 1</a:t>
            </a:r>
          </a:p>
        </p:txBody>
      </p:sp>
      <p:sp>
        <p:nvSpPr>
          <p:cNvPr id="15" name="Espace réservé du texte 14"/>
          <p:cNvSpPr>
            <a:spLocks noGrp="1"/>
          </p:cNvSpPr>
          <p:nvPr>
            <p:ph type="body" sz="quarter" idx="15" hasCustomPrompt="1"/>
          </p:nvPr>
        </p:nvSpPr>
        <p:spPr>
          <a:xfrm>
            <a:off x="4569646" y="1105372"/>
            <a:ext cx="3124904" cy="589563"/>
          </a:xfrm>
          <a:prstGeom prst="rect">
            <a:avLst/>
          </a:prstGeom>
        </p:spPr>
        <p:txBody>
          <a:bodyPr vert="horz" lIns="91440" tIns="45720" rIns="91440" bIns="45720" rtlCol="0">
            <a:normAutofit/>
          </a:bodyPr>
          <a:lstStyle>
            <a:lvl1pPr marL="342900" indent="-342900">
              <a:buSzPct val="120000"/>
              <a:buFontTx/>
              <a:buBlip>
                <a:blip r:embed="rId3"/>
              </a:buBlip>
              <a:defRPr lang="fr-FR" sz="2600" baseline="0">
                <a:solidFill>
                  <a:srgbClr val="123A61"/>
                </a:solidFill>
                <a:latin typeface="Segoe UI Black" panose="020B0A02040204020203" pitchFamily="34" charset="0"/>
                <a:ea typeface="Segoe UI Black" panose="020B0A02040204020203" pitchFamily="34" charset="0"/>
                <a:cs typeface="Segoe UI Black" panose="020B0A02040204020203" pitchFamily="34" charset="0"/>
              </a:defRPr>
            </a:lvl1pPr>
            <a:lvl2pPr>
              <a:defRPr lang="fr-FR" sz="2000">
                <a:solidFill>
                  <a:srgbClr val="000000"/>
                </a:solidFill>
                <a:latin typeface="SegoeBook"/>
                <a:cs typeface="SegoeBook"/>
              </a:defRPr>
            </a:lvl2pPr>
            <a:lvl3pPr>
              <a:defRPr lang="fr-FR" sz="1800">
                <a:solidFill>
                  <a:srgbClr val="000000"/>
                </a:solidFill>
                <a:latin typeface="SegoeBook"/>
                <a:cs typeface="SegoeBook"/>
              </a:defRPr>
            </a:lvl3pPr>
            <a:lvl4pPr>
              <a:defRPr lang="fr-FR" sz="1600">
                <a:latin typeface="SegoeBook"/>
                <a:cs typeface="SegoeBook"/>
              </a:defRPr>
            </a:lvl4pPr>
            <a:lvl5pPr>
              <a:defRPr lang="fr-FR" sz="1600">
                <a:latin typeface="SegoeBook"/>
                <a:cs typeface="SegoeBook"/>
              </a:defRPr>
            </a:lvl5pPr>
          </a:lstStyle>
          <a:p>
            <a:pPr lvl="0">
              <a:buSzPct val="120000"/>
              <a:buFontTx/>
              <a:buBlip>
                <a:blip r:embed="rId3"/>
              </a:buBlip>
            </a:pPr>
            <a:r>
              <a:rPr lang="fr-FR"/>
              <a:t> Contenu</a:t>
            </a:r>
          </a:p>
        </p:txBody>
      </p:sp>
      <p:sp>
        <p:nvSpPr>
          <p:cNvPr id="16" name="Espace réservé du texte 14"/>
          <p:cNvSpPr>
            <a:spLocks noGrp="1"/>
          </p:cNvSpPr>
          <p:nvPr>
            <p:ph type="body" sz="quarter" idx="16" hasCustomPrompt="1"/>
          </p:nvPr>
        </p:nvSpPr>
        <p:spPr>
          <a:xfrm>
            <a:off x="611560" y="1105372"/>
            <a:ext cx="3124904" cy="589563"/>
          </a:xfrm>
          <a:prstGeom prst="rect">
            <a:avLst/>
          </a:prstGeom>
        </p:spPr>
        <p:txBody>
          <a:bodyPr vert="horz" lIns="91440" tIns="45720" rIns="91440" bIns="45720" rtlCol="0">
            <a:normAutofit/>
          </a:bodyPr>
          <a:lstStyle>
            <a:lvl1pPr marL="457200" indent="-457200">
              <a:buSzPct val="121000"/>
              <a:buFontTx/>
              <a:buBlip>
                <a:blip r:embed="rId3"/>
              </a:buBlip>
              <a:defRPr lang="fr-FR" sz="2600" baseline="0">
                <a:solidFill>
                  <a:srgbClr val="123A6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buSzPct val="120000"/>
              <a:buFontTx/>
              <a:buBlip>
                <a:blip r:embed="rId3"/>
              </a:buBlip>
            </a:pPr>
            <a:r>
              <a:rPr lang="fr-FR"/>
              <a:t>Contenu</a:t>
            </a:r>
          </a:p>
        </p:txBody>
      </p:sp>
    </p:spTree>
    <p:extLst>
      <p:ext uri="{BB962C8B-B14F-4D97-AF65-F5344CB8AC3E}">
        <p14:creationId xmlns:p14="http://schemas.microsoft.com/office/powerpoint/2010/main" val="1087509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iso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317421" y="109206"/>
            <a:ext cx="1479899" cy="225959"/>
          </a:xfrm>
          <a:prstGeom prst="rect">
            <a:avLst/>
          </a:prstGeom>
        </p:spPr>
        <p:txBody>
          <a:bodyPr lIns="0" tIns="0" rIns="0" bIns="0" anchor="t" anchorCtr="0">
            <a:noAutofit/>
          </a:bodyPr>
          <a:lstStyle>
            <a:lvl1pPr algn="l">
              <a:defRPr sz="1600">
                <a:solidFill>
                  <a:schemeClr val="bg1"/>
                </a:solidFill>
                <a:latin typeface="Segoe UI Semilight" panose="020B0402040204020203" pitchFamily="34" charset="0"/>
                <a:cs typeface="Segoe UI Semilight" panose="020B0402040204020203" pitchFamily="34" charset="0"/>
              </a:defRPr>
            </a:lvl1pPr>
          </a:lstStyle>
          <a:p>
            <a:r>
              <a:rPr lang="fr-FR"/>
              <a:t>Chapitre 1</a:t>
            </a:r>
          </a:p>
        </p:txBody>
      </p:sp>
      <p:sp>
        <p:nvSpPr>
          <p:cNvPr id="3" name="Espace réservé du texte 2"/>
          <p:cNvSpPr>
            <a:spLocks noGrp="1"/>
          </p:cNvSpPr>
          <p:nvPr>
            <p:ph type="body" idx="1" hasCustomPrompt="1"/>
          </p:nvPr>
        </p:nvSpPr>
        <p:spPr>
          <a:xfrm>
            <a:off x="457200" y="1151335"/>
            <a:ext cx="4040188" cy="479822"/>
          </a:xfrm>
          <a:prstGeom prst="rect">
            <a:avLst/>
          </a:prstGeom>
        </p:spPr>
        <p:txBody>
          <a:bodyPr lIns="0" tIns="0" rIns="0" bIns="0" anchor="t" anchorCtr="0">
            <a:noAutofit/>
          </a:bodyPr>
          <a:lstStyle>
            <a:lvl1pPr marL="457200" indent="-457200">
              <a:buSzPct val="120000"/>
              <a:buFontTx/>
              <a:buBlip>
                <a:blip r:embed="rId3"/>
              </a:buBlip>
              <a:defRPr sz="2600" b="1">
                <a:solidFill>
                  <a:srgbClr val="123A61"/>
                </a:solidFill>
                <a:latin typeface="Segoe UI Black" panose="020B0A02040204020203"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Contenu</a:t>
            </a:r>
          </a:p>
        </p:txBody>
      </p:sp>
      <p:sp>
        <p:nvSpPr>
          <p:cNvPr id="5" name="Espace réservé du texte 4"/>
          <p:cNvSpPr>
            <a:spLocks noGrp="1"/>
          </p:cNvSpPr>
          <p:nvPr>
            <p:ph type="body" sz="quarter" idx="3" hasCustomPrompt="1"/>
          </p:nvPr>
        </p:nvSpPr>
        <p:spPr>
          <a:xfrm>
            <a:off x="4645026" y="1151335"/>
            <a:ext cx="3813123" cy="479822"/>
          </a:xfrm>
          <a:prstGeom prst="rect">
            <a:avLst/>
          </a:prstGeom>
        </p:spPr>
        <p:txBody>
          <a:bodyPr lIns="0" tIns="0" rIns="0" bIns="0" anchor="t" anchorCtr="0">
            <a:noAutofit/>
          </a:bodyPr>
          <a:lstStyle>
            <a:lvl1pPr marL="457200" indent="-457200">
              <a:buSzPct val="120000"/>
              <a:buFontTx/>
              <a:buBlip>
                <a:blip r:embed="rId3"/>
              </a:buBlip>
              <a:defRPr sz="2600" b="1">
                <a:solidFill>
                  <a:srgbClr val="123A61"/>
                </a:solidFill>
                <a:latin typeface="Segoe UI Black" panose="020B0A02040204020203" pitchFamily="34" charset="0"/>
                <a:ea typeface="Segoe UI Black" panose="020B0A02040204020203" pitchFamily="34" charset="0"/>
                <a:cs typeface="Segoe UI Black" panose="020B0A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Contenu</a:t>
            </a:r>
          </a:p>
        </p:txBody>
      </p:sp>
      <p:sp>
        <p:nvSpPr>
          <p:cNvPr id="7" name="Espace réservé de la date 6"/>
          <p:cNvSpPr>
            <a:spLocks noGrp="1"/>
          </p:cNvSpPr>
          <p:nvPr>
            <p:ph type="dt" sz="half" idx="10"/>
          </p:nvPr>
        </p:nvSpPr>
        <p:spPr/>
        <p:txBody>
          <a:bodyPr/>
          <a:lstStyle>
            <a:lvl1pPr>
              <a:defRPr sz="800">
                <a:latin typeface="Segoe UI Semilight" panose="020B0402040204020203" pitchFamily="34" charset="0"/>
                <a:cs typeface="Segoe UI Semilight" panose="020B0402040204020203" pitchFamily="34" charset="0"/>
              </a:defRPr>
            </a:lvl1pPr>
          </a:lstStyle>
          <a:p>
            <a:fld id="{5BBF241E-D95D-F947-BD40-BA0B1092A59D}" type="datetimeFigureOut">
              <a:rPr lang="fr-FR" smtClean="0"/>
              <a:pPr/>
              <a:t>25/10/2022</a:t>
            </a:fld>
            <a:endParaRPr lang="fr-FR"/>
          </a:p>
        </p:txBody>
      </p:sp>
      <p:sp>
        <p:nvSpPr>
          <p:cNvPr id="8" name="Espace réservé du pied de page 7"/>
          <p:cNvSpPr>
            <a:spLocks noGrp="1"/>
          </p:cNvSpPr>
          <p:nvPr>
            <p:ph type="ftr" sz="quarter" idx="11"/>
          </p:nvPr>
        </p:nvSpPr>
        <p:spPr/>
        <p:txBody>
          <a:bodyPr/>
          <a:lstStyle>
            <a:lvl1pPr>
              <a:defRPr sz="800">
                <a:latin typeface="Segoe UI Semilight" panose="020B0402040204020203" pitchFamily="34" charset="0"/>
                <a:cs typeface="Segoe UI Semilight" panose="020B0402040204020203" pitchFamily="34" charset="0"/>
              </a:defRPr>
            </a:lvl1pPr>
          </a:lstStyle>
          <a:p>
            <a:endParaRPr lang="fr-FR"/>
          </a:p>
        </p:txBody>
      </p:sp>
      <p:sp>
        <p:nvSpPr>
          <p:cNvPr id="9" name="Espace réservé du numéro de diapositive 8"/>
          <p:cNvSpPr>
            <a:spLocks noGrp="1"/>
          </p:cNvSpPr>
          <p:nvPr>
            <p:ph type="sldNum" sz="quarter" idx="12"/>
          </p:nvPr>
        </p:nvSpPr>
        <p:spPr/>
        <p:txBody>
          <a:bodyPr/>
          <a:lstStyle>
            <a:lvl1pPr>
              <a:defRPr sz="800">
                <a:latin typeface="Segoe UI Semilight" panose="020B0402040204020203" pitchFamily="34" charset="0"/>
                <a:cs typeface="Segoe UI Semilight" panose="020B0402040204020203" pitchFamily="34" charset="0"/>
              </a:defRPr>
            </a:lvl1pPr>
          </a:lstStyle>
          <a:p>
            <a:fld id="{604F9983-238B-5A48-87F7-46742A2BA19E}" type="slidenum">
              <a:rPr lang="fr-FR" smtClean="0"/>
              <a:pPr/>
              <a:t>‹N°›</a:t>
            </a:fld>
            <a:endParaRPr lang="fr-FR"/>
          </a:p>
        </p:txBody>
      </p:sp>
      <p:sp>
        <p:nvSpPr>
          <p:cNvPr id="11" name="Espace réservé du texte 10"/>
          <p:cNvSpPr>
            <a:spLocks noGrp="1"/>
          </p:cNvSpPr>
          <p:nvPr>
            <p:ph type="body" sz="quarter" idx="14" hasCustomPrompt="1"/>
          </p:nvPr>
        </p:nvSpPr>
        <p:spPr>
          <a:xfrm>
            <a:off x="317421" y="358311"/>
            <a:ext cx="3557405" cy="272821"/>
          </a:xfrm>
          <a:prstGeom prst="rect">
            <a:avLst/>
          </a:prstGeom>
        </p:spPr>
        <p:txBody>
          <a:bodyPr lIns="0" tIns="0" rIns="0" bIns="0">
            <a:normAutofit/>
          </a:bodyPr>
          <a:lstStyle>
            <a:lvl1pPr marL="0" indent="0">
              <a:buFontTx/>
              <a:buNone/>
              <a:defRPr sz="150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fr-FR"/>
              <a:t>RAPPEL DU TITRE DU CHAPITRE</a:t>
            </a:r>
          </a:p>
        </p:txBody>
      </p:sp>
      <p:sp>
        <p:nvSpPr>
          <p:cNvPr id="13" name="Espace réservé du graphique 12"/>
          <p:cNvSpPr>
            <a:spLocks noGrp="1"/>
          </p:cNvSpPr>
          <p:nvPr>
            <p:ph type="chart" sz="quarter" idx="15"/>
          </p:nvPr>
        </p:nvSpPr>
        <p:spPr>
          <a:xfrm>
            <a:off x="528638" y="1928813"/>
            <a:ext cx="3656012" cy="2532062"/>
          </a:xfrm>
          <a:prstGeom prst="rect">
            <a:avLst/>
          </a:prstGeom>
          <a:ln w="57150" cap="sq" cmpd="sng">
            <a:solidFill>
              <a:srgbClr val="3198E5"/>
            </a:solidFill>
            <a:miter lim="800000"/>
          </a:ln>
        </p:spPr>
        <p:txBody>
          <a:bodyPr lIns="0" tIns="0" bIns="0" anchor="ctr" anchorCtr="0">
            <a:normAutofit/>
          </a:bodyPr>
          <a:lstStyle>
            <a:lvl1pPr marL="0" indent="0" algn="ctr">
              <a:buFontTx/>
              <a:buNone/>
              <a:defRPr sz="1800">
                <a:solidFill>
                  <a:srgbClr val="3198E5"/>
                </a:solidFill>
                <a:latin typeface="Segoe UI Semilight" panose="020B0402040204020203" pitchFamily="34" charset="0"/>
                <a:cs typeface="Segoe UI Semilight" panose="020B0402040204020203" pitchFamily="34" charset="0"/>
              </a:defRPr>
            </a:lvl1pPr>
          </a:lstStyle>
          <a:p>
            <a:r>
              <a:rPr lang="fr-FR"/>
              <a:t>Cliquez sur l'icône pour ajouter un graphique</a:t>
            </a:r>
          </a:p>
        </p:txBody>
      </p:sp>
      <p:sp>
        <p:nvSpPr>
          <p:cNvPr id="15" name="Espace réservé du graphique 14"/>
          <p:cNvSpPr>
            <a:spLocks noGrp="1"/>
          </p:cNvSpPr>
          <p:nvPr>
            <p:ph type="chart" sz="quarter" idx="16"/>
          </p:nvPr>
        </p:nvSpPr>
        <p:spPr>
          <a:xfrm>
            <a:off x="4705350" y="1928813"/>
            <a:ext cx="3752799" cy="2532062"/>
          </a:xfrm>
          <a:prstGeom prst="rect">
            <a:avLst/>
          </a:prstGeom>
          <a:ln w="57150" cap="sq" cmpd="sng">
            <a:solidFill>
              <a:srgbClr val="3198E5"/>
            </a:solidFill>
            <a:miter lim="800000"/>
          </a:ln>
        </p:spPr>
        <p:txBody>
          <a:bodyPr lIns="0" tIns="0" bIns="0" anchor="ctr" anchorCtr="0">
            <a:normAutofit/>
          </a:bodyPr>
          <a:lstStyle>
            <a:lvl1pPr marL="0" indent="0" algn="ctr">
              <a:buFontTx/>
              <a:buNone/>
              <a:defRPr sz="1800">
                <a:solidFill>
                  <a:srgbClr val="3198E5"/>
                </a:solidFill>
                <a:latin typeface="Segoe UI Semilight" panose="020B0402040204020203" pitchFamily="34" charset="0"/>
                <a:cs typeface="Segoe UI Semilight" panose="020B0402040204020203" pitchFamily="34" charset="0"/>
              </a:defRPr>
            </a:lvl1pPr>
          </a:lstStyle>
          <a:p>
            <a:r>
              <a:rPr lang="fr-FR"/>
              <a:t>Cliquez sur l'icône pour ajouter un graphique</a:t>
            </a:r>
          </a:p>
        </p:txBody>
      </p:sp>
    </p:spTree>
    <p:extLst>
      <p:ext uri="{BB962C8B-B14F-4D97-AF65-F5344CB8AC3E}">
        <p14:creationId xmlns:p14="http://schemas.microsoft.com/office/powerpoint/2010/main" val="3743057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seul">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lvl1pPr>
              <a:defRPr sz="800">
                <a:latin typeface="Segoe UI Semilight" panose="020B0402040204020203" pitchFamily="34" charset="0"/>
                <a:cs typeface="Segoe UI Semilight" panose="020B0402040204020203" pitchFamily="34" charset="0"/>
              </a:defRPr>
            </a:lvl1pPr>
          </a:lstStyle>
          <a:p>
            <a:fld id="{5BBF241E-D95D-F947-BD40-BA0B1092A59D}" type="datetimeFigureOut">
              <a:rPr lang="fr-FR" smtClean="0"/>
              <a:pPr/>
              <a:t>25/10/2022</a:t>
            </a:fld>
            <a:endParaRPr lang="fr-FR"/>
          </a:p>
        </p:txBody>
      </p:sp>
      <p:sp>
        <p:nvSpPr>
          <p:cNvPr id="4" name="Espace réservé du pied de page 3"/>
          <p:cNvSpPr>
            <a:spLocks noGrp="1"/>
          </p:cNvSpPr>
          <p:nvPr>
            <p:ph type="ftr" sz="quarter" idx="11"/>
          </p:nvPr>
        </p:nvSpPr>
        <p:spPr/>
        <p:txBody>
          <a:bodyPr/>
          <a:lstStyle>
            <a:lvl1pPr>
              <a:defRPr sz="800">
                <a:latin typeface="Segoe UI Semilight" panose="020B0402040204020203" pitchFamily="34" charset="0"/>
                <a:cs typeface="Segoe UI Semilight" panose="020B0402040204020203" pitchFamily="34" charset="0"/>
              </a:defRPr>
            </a:lvl1pPr>
          </a:lstStyle>
          <a:p>
            <a:endParaRPr lang="fr-FR"/>
          </a:p>
        </p:txBody>
      </p:sp>
      <p:sp>
        <p:nvSpPr>
          <p:cNvPr id="5" name="Espace réservé du numéro de diapositive 4"/>
          <p:cNvSpPr>
            <a:spLocks noGrp="1"/>
          </p:cNvSpPr>
          <p:nvPr>
            <p:ph type="sldNum" sz="quarter" idx="12"/>
          </p:nvPr>
        </p:nvSpPr>
        <p:spPr/>
        <p:txBody>
          <a:bodyPr/>
          <a:lstStyle>
            <a:lvl1pPr>
              <a:defRPr sz="800">
                <a:latin typeface="Segoe UI Semilight" panose="020B0402040204020203" pitchFamily="34" charset="0"/>
                <a:cs typeface="Segoe UI Semilight" panose="020B0402040204020203" pitchFamily="34" charset="0"/>
              </a:defRPr>
            </a:lvl1pPr>
          </a:lstStyle>
          <a:p>
            <a:fld id="{604F9983-238B-5A48-87F7-46742A2BA19E}" type="slidenum">
              <a:rPr lang="fr-FR" smtClean="0"/>
              <a:pPr/>
              <a:t>‹N°›</a:t>
            </a:fld>
            <a:endParaRPr lang="fr-FR"/>
          </a:p>
        </p:txBody>
      </p:sp>
      <p:sp>
        <p:nvSpPr>
          <p:cNvPr id="7" name="Espace réservé du texte 10"/>
          <p:cNvSpPr>
            <a:spLocks noGrp="1"/>
          </p:cNvSpPr>
          <p:nvPr>
            <p:ph type="body" sz="quarter" idx="13" hasCustomPrompt="1"/>
          </p:nvPr>
        </p:nvSpPr>
        <p:spPr>
          <a:xfrm>
            <a:off x="317421" y="358311"/>
            <a:ext cx="3557405" cy="272821"/>
          </a:xfrm>
          <a:prstGeom prst="rect">
            <a:avLst/>
          </a:prstGeom>
        </p:spPr>
        <p:txBody>
          <a:bodyPr lIns="0" tIns="0" rIns="0" bIns="0">
            <a:normAutofit/>
          </a:bodyPr>
          <a:lstStyle>
            <a:lvl1pPr marL="0" indent="0">
              <a:buFontTx/>
              <a:buNone/>
              <a:defRPr sz="150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fr-FR"/>
              <a:t>RAPPEL DU TITRE DU CHAPITRE</a:t>
            </a:r>
          </a:p>
        </p:txBody>
      </p:sp>
      <p:sp>
        <p:nvSpPr>
          <p:cNvPr id="10" name="Espace réservé du texte 9"/>
          <p:cNvSpPr>
            <a:spLocks noGrp="1"/>
          </p:cNvSpPr>
          <p:nvPr>
            <p:ph type="body" sz="quarter" idx="14" hasCustomPrompt="1"/>
          </p:nvPr>
        </p:nvSpPr>
        <p:spPr>
          <a:xfrm>
            <a:off x="314912" y="115910"/>
            <a:ext cx="2023708" cy="219622"/>
          </a:xfrm>
          <a:prstGeom prst="rect">
            <a:avLst/>
          </a:prstGeom>
        </p:spPr>
        <p:txBody>
          <a:bodyPr vert="horz" wrap="square" lIns="0" tIns="0" rIns="0" bIns="0" rtlCol="0" anchor="t" anchorCtr="0">
            <a:noAutofit/>
          </a:bodyPr>
          <a:lstStyle>
            <a:lvl1pPr marL="0" indent="0">
              <a:buFontTx/>
              <a:buNone/>
              <a:defRPr lang="fr-FR" sz="1600">
                <a:solidFill>
                  <a:schemeClr val="bg1"/>
                </a:solidFill>
                <a:latin typeface="Segoe UI Semilight" panose="020B0402040204020203" pitchFamily="34" charset="0"/>
                <a:ea typeface="+mj-ea"/>
                <a:cs typeface="Segoe UI Semilight" panose="020B0402040204020203" pitchFamily="34" charset="0"/>
              </a:defRPr>
            </a:lvl1pPr>
            <a:lvl2pPr>
              <a:defRPr lang="fr-FR"/>
            </a:lvl2pPr>
            <a:lvl3pPr>
              <a:defRPr lang="fr-FR"/>
            </a:lvl3pPr>
            <a:lvl4pPr>
              <a:defRPr lang="fr-FR"/>
            </a:lvl4pPr>
            <a:lvl5pPr>
              <a:defRPr lang="fr-FR"/>
            </a:lvl5pPr>
          </a:lstStyle>
          <a:p>
            <a:pPr marL="0" lvl="0">
              <a:lnSpc>
                <a:spcPts val="1920"/>
              </a:lnSpc>
              <a:spcBef>
                <a:spcPct val="0"/>
              </a:spcBef>
              <a:buNone/>
            </a:pPr>
            <a:r>
              <a:rPr lang="fr-FR"/>
              <a:t>Chapitre 1</a:t>
            </a:r>
          </a:p>
        </p:txBody>
      </p:sp>
    </p:spTree>
    <p:extLst>
      <p:ext uri="{BB962C8B-B14F-4D97-AF65-F5344CB8AC3E}">
        <p14:creationId xmlns:p14="http://schemas.microsoft.com/office/powerpoint/2010/main" val="388252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sz="800">
                <a:latin typeface="Segoe UI Semilight" panose="020B0402040204020203" pitchFamily="34" charset="0"/>
                <a:cs typeface="Segoe UI Semilight" panose="020B0402040204020203" pitchFamily="34" charset="0"/>
              </a:defRPr>
            </a:lvl1pPr>
          </a:lstStyle>
          <a:p>
            <a:fld id="{5BBF241E-D95D-F947-BD40-BA0B1092A59D}" type="datetimeFigureOut">
              <a:rPr lang="fr-FR" smtClean="0"/>
              <a:pPr/>
              <a:t>25/10/2022</a:t>
            </a:fld>
            <a:endParaRPr lang="fr-FR"/>
          </a:p>
        </p:txBody>
      </p:sp>
      <p:sp>
        <p:nvSpPr>
          <p:cNvPr id="4" name="Espace réservé du numéro de diapositive 3"/>
          <p:cNvSpPr>
            <a:spLocks noGrp="1"/>
          </p:cNvSpPr>
          <p:nvPr>
            <p:ph type="sldNum" sz="quarter" idx="12"/>
          </p:nvPr>
        </p:nvSpPr>
        <p:spPr/>
        <p:txBody>
          <a:bodyPr/>
          <a:lstStyle>
            <a:lvl1pPr>
              <a:defRPr sz="800">
                <a:latin typeface="Segoe UI Semilight" panose="020B0402040204020203" pitchFamily="34" charset="0"/>
                <a:cs typeface="Segoe UI Semilight" panose="020B0402040204020203" pitchFamily="34" charset="0"/>
              </a:defRPr>
            </a:lvl1pPr>
          </a:lstStyle>
          <a:p>
            <a:fld id="{604F9983-238B-5A48-87F7-46742A2BA19E}" type="slidenum">
              <a:rPr lang="fr-FR" smtClean="0"/>
              <a:pPr/>
              <a:t>‹N°›</a:t>
            </a:fld>
            <a:endParaRPr lang="fr-FR"/>
          </a:p>
        </p:txBody>
      </p:sp>
      <p:sp>
        <p:nvSpPr>
          <p:cNvPr id="6" name="Espace réservé du pied de page 3"/>
          <p:cNvSpPr>
            <a:spLocks noGrp="1"/>
          </p:cNvSpPr>
          <p:nvPr>
            <p:ph type="ftr" sz="quarter" idx="11"/>
          </p:nvPr>
        </p:nvSpPr>
        <p:spPr>
          <a:xfrm>
            <a:off x="3124200" y="4767263"/>
            <a:ext cx="2895600" cy="273844"/>
          </a:xfrm>
        </p:spPr>
        <p:txBody>
          <a:bodyPr/>
          <a:lstStyle>
            <a:lvl1pPr>
              <a:defRPr sz="800">
                <a:latin typeface="Segoe UI Semilight" panose="020B0402040204020203" pitchFamily="34" charset="0"/>
                <a:cs typeface="Segoe UI Semilight" panose="020B0402040204020203" pitchFamily="34" charset="0"/>
              </a:defRPr>
            </a:lvl1pPr>
          </a:lstStyle>
          <a:p>
            <a:endParaRPr lang="fr-FR"/>
          </a:p>
        </p:txBody>
      </p:sp>
    </p:spTree>
    <p:extLst>
      <p:ext uri="{BB962C8B-B14F-4D97-AF65-F5344CB8AC3E}">
        <p14:creationId xmlns:p14="http://schemas.microsoft.com/office/powerpoint/2010/main" val="3086252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au avec légen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1039091" y="1685636"/>
            <a:ext cx="2247515" cy="2801697"/>
          </a:xfrm>
          <a:prstGeom prst="rect">
            <a:avLst/>
          </a:prstGeom>
        </p:spPr>
        <p:txBody>
          <a:bodyPr vert="horz" lIns="0" tIns="0" rIns="0" bIns="0" rtlCol="0">
            <a:noAutofit/>
          </a:bodyPr>
          <a:lstStyle>
            <a:lvl1pPr marL="0" indent="-342900">
              <a:spcBef>
                <a:spcPts val="300"/>
              </a:spcBef>
              <a:buFontTx/>
              <a:buNone/>
              <a:defRPr lang="fr-FR" sz="1400">
                <a:latin typeface="Segoe UI Semilight" panose="020B0402040204020203" pitchFamily="34" charset="0"/>
                <a:cs typeface="Segoe UI Semilight" panose="020B0402040204020203" pitchFamily="34" charset="0"/>
              </a:defRPr>
            </a:lvl1pPr>
          </a:lstStyle>
          <a:p>
            <a:pPr marL="0" lvl="0" indent="0">
              <a:buFontTx/>
              <a:buNone/>
            </a:pPr>
            <a:r>
              <a:rPr lang="fr-FR"/>
              <a:t>Cliquez pour modifier les styles du texte du masque</a:t>
            </a:r>
          </a:p>
        </p:txBody>
      </p:sp>
      <p:sp>
        <p:nvSpPr>
          <p:cNvPr id="5" name="Espace réservé de la date 4"/>
          <p:cNvSpPr>
            <a:spLocks noGrp="1"/>
          </p:cNvSpPr>
          <p:nvPr>
            <p:ph type="dt" sz="half" idx="10"/>
          </p:nvPr>
        </p:nvSpPr>
        <p:spPr/>
        <p:txBody>
          <a:bodyPr/>
          <a:lstStyle>
            <a:lvl1pPr>
              <a:defRPr sz="800">
                <a:latin typeface="Segoe UI Semilight" panose="020B0402040204020203" pitchFamily="34" charset="0"/>
                <a:cs typeface="Segoe UI Semilight" panose="020B0402040204020203" pitchFamily="34" charset="0"/>
              </a:defRPr>
            </a:lvl1pPr>
          </a:lstStyle>
          <a:p>
            <a:fld id="{5BBF241E-D95D-F947-BD40-BA0B1092A59D}" type="datetimeFigureOut">
              <a:rPr lang="fr-FR" smtClean="0"/>
              <a:pPr/>
              <a:t>25/10/2022</a:t>
            </a:fld>
            <a:endParaRPr lang="fr-FR"/>
          </a:p>
        </p:txBody>
      </p:sp>
      <p:sp>
        <p:nvSpPr>
          <p:cNvPr id="6" name="Espace réservé du pied de page 5"/>
          <p:cNvSpPr>
            <a:spLocks noGrp="1"/>
          </p:cNvSpPr>
          <p:nvPr>
            <p:ph type="ftr" sz="quarter" idx="11"/>
          </p:nvPr>
        </p:nvSpPr>
        <p:spPr/>
        <p:txBody>
          <a:bodyPr/>
          <a:lstStyle>
            <a:lvl1pPr>
              <a:defRPr sz="800">
                <a:latin typeface="Segoe UI Semilight" panose="020B0402040204020203" pitchFamily="34" charset="0"/>
                <a:cs typeface="Segoe UI Semilight" panose="020B0402040204020203" pitchFamily="34" charset="0"/>
              </a:defRPr>
            </a:lvl1pPr>
          </a:lstStyle>
          <a:p>
            <a:endParaRPr lang="fr-FR"/>
          </a:p>
        </p:txBody>
      </p:sp>
      <p:sp>
        <p:nvSpPr>
          <p:cNvPr id="7" name="Espace réservé du numéro de diapositive 6"/>
          <p:cNvSpPr>
            <a:spLocks noGrp="1"/>
          </p:cNvSpPr>
          <p:nvPr>
            <p:ph type="sldNum" sz="quarter" idx="12"/>
          </p:nvPr>
        </p:nvSpPr>
        <p:spPr/>
        <p:txBody>
          <a:bodyPr/>
          <a:lstStyle>
            <a:lvl1pPr>
              <a:defRPr sz="800">
                <a:latin typeface="Segoe UI Semilight" panose="020B0402040204020203" pitchFamily="34" charset="0"/>
                <a:cs typeface="Segoe UI Semilight" panose="020B0402040204020203" pitchFamily="34" charset="0"/>
              </a:defRPr>
            </a:lvl1pPr>
          </a:lstStyle>
          <a:p>
            <a:fld id="{604F9983-238B-5A48-87F7-46742A2BA19E}" type="slidenum">
              <a:rPr lang="fr-FR" smtClean="0"/>
              <a:pPr/>
              <a:t>‹N°›</a:t>
            </a:fld>
            <a:endParaRPr lang="fr-FR"/>
          </a:p>
        </p:txBody>
      </p:sp>
      <p:sp>
        <p:nvSpPr>
          <p:cNvPr id="13" name="Espace réservé du texte 10"/>
          <p:cNvSpPr>
            <a:spLocks noGrp="1"/>
          </p:cNvSpPr>
          <p:nvPr>
            <p:ph type="body" sz="quarter" idx="14" hasCustomPrompt="1"/>
          </p:nvPr>
        </p:nvSpPr>
        <p:spPr>
          <a:xfrm>
            <a:off x="317421" y="358311"/>
            <a:ext cx="3557405" cy="272821"/>
          </a:xfrm>
          <a:prstGeom prst="rect">
            <a:avLst/>
          </a:prstGeom>
        </p:spPr>
        <p:txBody>
          <a:bodyPr lIns="0" tIns="0" rIns="0" bIns="0">
            <a:normAutofit/>
          </a:bodyPr>
          <a:lstStyle>
            <a:lvl1pPr marL="0" indent="0">
              <a:buFontTx/>
              <a:buNone/>
              <a:defRPr sz="1500">
                <a:solidFill>
                  <a:schemeClr val="bg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fr-FR"/>
              <a:t>RAPPEL DU TITRE DU CHAPITRE</a:t>
            </a:r>
          </a:p>
        </p:txBody>
      </p:sp>
      <p:sp>
        <p:nvSpPr>
          <p:cNvPr id="14" name="Espace réservé du texte 9"/>
          <p:cNvSpPr>
            <a:spLocks noGrp="1"/>
          </p:cNvSpPr>
          <p:nvPr>
            <p:ph type="body" sz="quarter" idx="15" hasCustomPrompt="1"/>
          </p:nvPr>
        </p:nvSpPr>
        <p:spPr>
          <a:xfrm>
            <a:off x="323793" y="124792"/>
            <a:ext cx="2023708" cy="219622"/>
          </a:xfrm>
          <a:prstGeom prst="rect">
            <a:avLst/>
          </a:prstGeom>
        </p:spPr>
        <p:txBody>
          <a:bodyPr vert="horz" wrap="square" lIns="0" tIns="0" rIns="0" bIns="0" rtlCol="0" anchor="t" anchorCtr="0">
            <a:noAutofit/>
          </a:bodyPr>
          <a:lstStyle>
            <a:lvl1pPr marL="0" indent="0">
              <a:buFontTx/>
              <a:buNone/>
              <a:defRPr lang="fr-FR" sz="1600">
                <a:solidFill>
                  <a:schemeClr val="bg1"/>
                </a:solidFill>
                <a:latin typeface="Segoe UI Semilight" panose="020B0402040204020203" pitchFamily="34" charset="0"/>
                <a:ea typeface="+mj-ea"/>
                <a:cs typeface="Segoe UI Semilight" panose="020B0402040204020203" pitchFamily="34" charset="0"/>
              </a:defRPr>
            </a:lvl1pPr>
            <a:lvl2pPr>
              <a:defRPr lang="fr-FR"/>
            </a:lvl2pPr>
            <a:lvl3pPr>
              <a:defRPr lang="fr-FR"/>
            </a:lvl3pPr>
            <a:lvl4pPr>
              <a:defRPr lang="fr-FR"/>
            </a:lvl4pPr>
            <a:lvl5pPr>
              <a:defRPr lang="fr-FR"/>
            </a:lvl5pPr>
          </a:lstStyle>
          <a:p>
            <a:pPr marL="0" lvl="0">
              <a:lnSpc>
                <a:spcPts val="1920"/>
              </a:lnSpc>
              <a:spcBef>
                <a:spcPct val="0"/>
              </a:spcBef>
              <a:buNone/>
            </a:pPr>
            <a:r>
              <a:rPr lang="fr-FR"/>
              <a:t>Chapitre 1</a:t>
            </a:r>
          </a:p>
        </p:txBody>
      </p:sp>
      <p:sp>
        <p:nvSpPr>
          <p:cNvPr id="18" name="Espace réservé du texte 17"/>
          <p:cNvSpPr>
            <a:spLocks noGrp="1"/>
          </p:cNvSpPr>
          <p:nvPr>
            <p:ph type="body" sz="quarter" idx="17" hasCustomPrompt="1"/>
          </p:nvPr>
        </p:nvSpPr>
        <p:spPr>
          <a:xfrm>
            <a:off x="568807" y="1176866"/>
            <a:ext cx="2694708" cy="501073"/>
          </a:xfrm>
          <a:prstGeom prst="rect">
            <a:avLst/>
          </a:prstGeom>
        </p:spPr>
        <p:txBody>
          <a:bodyPr lIns="0" tIns="0" rIns="0" bIns="0">
            <a:noAutofit/>
          </a:bodyPr>
          <a:lstStyle>
            <a:lvl1pPr marL="342900" indent="-342900">
              <a:buSzPct val="120000"/>
              <a:buFontTx/>
              <a:buBlip>
                <a:blip r:embed="rId3"/>
              </a:buBlip>
              <a:defRPr sz="2600" baseline="0">
                <a:solidFill>
                  <a:srgbClr val="123A6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fr-FR"/>
              <a:t> Contenu</a:t>
            </a:r>
          </a:p>
        </p:txBody>
      </p:sp>
      <p:sp>
        <p:nvSpPr>
          <p:cNvPr id="22" name="Espace réservé du tableau 21"/>
          <p:cNvSpPr>
            <a:spLocks noGrp="1"/>
          </p:cNvSpPr>
          <p:nvPr>
            <p:ph type="tbl" sz="quarter" idx="19"/>
          </p:nvPr>
        </p:nvSpPr>
        <p:spPr>
          <a:xfrm>
            <a:off x="4210243" y="1190962"/>
            <a:ext cx="4476558" cy="3296371"/>
          </a:xfrm>
          <a:prstGeom prst="rect">
            <a:avLst/>
          </a:prstGeom>
          <a:ln w="57150" cap="sq" cmpd="sng">
            <a:solidFill>
              <a:srgbClr val="3198E5"/>
            </a:solidFill>
            <a:miter lim="800000"/>
          </a:ln>
        </p:spPr>
        <p:txBody>
          <a:bodyPr anchor="ctr" anchorCtr="0">
            <a:normAutofit/>
          </a:bodyPr>
          <a:lstStyle>
            <a:lvl1pPr marL="0" indent="0" algn="ctr">
              <a:buFontTx/>
              <a:buNone/>
              <a:defRPr sz="1800">
                <a:solidFill>
                  <a:srgbClr val="3198E5"/>
                </a:solidFill>
                <a:latin typeface="Segoe UI Semilight" panose="020B0402040204020203" pitchFamily="34" charset="0"/>
                <a:cs typeface="Segoe UI Semilight" panose="020B0402040204020203" pitchFamily="34" charset="0"/>
              </a:defRPr>
            </a:lvl1pPr>
          </a:lstStyle>
          <a:p>
            <a:r>
              <a:rPr lang="fr-FR"/>
              <a:t>Cliquez sur l'icône pour ajouter un tableau</a:t>
            </a:r>
          </a:p>
        </p:txBody>
      </p:sp>
    </p:spTree>
    <p:extLst>
      <p:ext uri="{BB962C8B-B14F-4D97-AF65-F5344CB8AC3E}">
        <p14:creationId xmlns:p14="http://schemas.microsoft.com/office/powerpoint/2010/main" val="12481741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Espace réservé de la date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800">
                <a:solidFill>
                  <a:schemeClr val="tx1">
                    <a:tint val="75000"/>
                  </a:schemeClr>
                </a:solidFill>
                <a:latin typeface="Segoe UI Semilight" panose="020B0402040204020203" pitchFamily="34" charset="0"/>
                <a:cs typeface="Segoe UI Semilight" panose="020B0402040204020203" pitchFamily="34" charset="0"/>
              </a:defRPr>
            </a:lvl1pPr>
          </a:lstStyle>
          <a:p>
            <a:fld id="{5BBF241E-D95D-F947-BD40-BA0B1092A59D}" type="datetimeFigureOut">
              <a:rPr lang="fr-FR" smtClean="0"/>
              <a:pPr/>
              <a:t>25/10/2022</a:t>
            </a:fld>
            <a:endParaRPr lang="fr-FR"/>
          </a:p>
        </p:txBody>
      </p:sp>
      <p:sp>
        <p:nvSpPr>
          <p:cNvPr id="5" name="Espace réservé du pied de page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800">
                <a:solidFill>
                  <a:schemeClr val="tx1">
                    <a:tint val="75000"/>
                  </a:schemeClr>
                </a:solidFill>
                <a:latin typeface="Segoe UI Semilight" panose="020B0402040204020203" pitchFamily="34" charset="0"/>
                <a:cs typeface="Segoe UI Semilight" panose="020B0402040204020203" pitchFamily="34" charset="0"/>
              </a:defRPr>
            </a:lvl1pPr>
          </a:lstStyle>
          <a:p>
            <a:endParaRPr lang="fr-FR"/>
          </a:p>
        </p:txBody>
      </p:sp>
      <p:sp>
        <p:nvSpPr>
          <p:cNvPr id="6" name="Espace réservé du numéro de diapositive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800">
                <a:solidFill>
                  <a:schemeClr val="tx1">
                    <a:tint val="75000"/>
                  </a:schemeClr>
                </a:solidFill>
                <a:latin typeface="Segoe UI Semilight" panose="020B0402040204020203" pitchFamily="34" charset="0"/>
                <a:cs typeface="Segoe UI Semilight" panose="020B0402040204020203" pitchFamily="34" charset="0"/>
              </a:defRPr>
            </a:lvl1pPr>
          </a:lstStyle>
          <a:p>
            <a:fld id="{604F9983-238B-5A48-87F7-46742A2BA19E}" type="slidenum">
              <a:rPr lang="fr-FR" smtClean="0"/>
              <a:pPr/>
              <a:t>‹N°›</a:t>
            </a:fld>
            <a:endParaRPr lang="fr-FR"/>
          </a:p>
        </p:txBody>
      </p:sp>
    </p:spTree>
    <p:extLst>
      <p:ext uri="{BB962C8B-B14F-4D97-AF65-F5344CB8AC3E}">
        <p14:creationId xmlns:p14="http://schemas.microsoft.com/office/powerpoint/2010/main" val="7444776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50" r:id="rId4"/>
    <p:sldLayoutId id="2147483652" r:id="rId5"/>
    <p:sldLayoutId id="2147483653" r:id="rId6"/>
    <p:sldLayoutId id="2147483654" r:id="rId7"/>
    <p:sldLayoutId id="2147483655" r:id="rId8"/>
    <p:sldLayoutId id="2147483656" r:id="rId9"/>
    <p:sldLayoutId id="2147483657" r:id="rId10"/>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0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0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0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1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1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1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12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7.xml"/><Relationship Id="rId5" Type="http://schemas.openxmlformats.org/officeDocument/2006/relationships/image" Target="../media/image83.jpeg"/><Relationship Id="rId4" Type="http://schemas.openxmlformats.org/officeDocument/2006/relationships/image" Target="../media/image82.jpeg"/></Relationships>
</file>

<file path=ppt/slides/_rels/slide1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1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1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1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hyperlink" Target="https://linux-note.com/vim-raccourcis-clavier/" TargetMode="Externa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9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9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p:txBody>
          <a:bodyPr lIns="91440" tIns="0" rIns="91440" bIns="0" anchor="t" anchorCtr="0">
            <a:noAutofit/>
          </a:bodyPr>
          <a:lstStyle/>
          <a:p>
            <a:r>
              <a:rPr lang="fr-FR">
                <a:latin typeface="Verdana"/>
                <a:ea typeface="Verdana"/>
              </a:rPr>
              <a:t>Linux</a:t>
            </a:r>
            <a:endParaRPr lang="fr-FR"/>
          </a:p>
        </p:txBody>
      </p:sp>
      <p:pic>
        <p:nvPicPr>
          <p:cNvPr id="5" name="Image 4" descr="Une image contenant texte&#10;&#10;Description générée automatiquement">
            <a:extLst>
              <a:ext uri="{FF2B5EF4-FFF2-40B4-BE49-F238E27FC236}">
                <a16:creationId xmlns:a16="http://schemas.microsoft.com/office/drawing/2014/main" id="{4118A3DE-36D3-403C-A9B5-350EDD1916C1}"/>
              </a:ext>
            </a:extLst>
          </p:cNvPr>
          <p:cNvPicPr>
            <a:picLocks noChangeAspect="1"/>
          </p:cNvPicPr>
          <p:nvPr/>
        </p:nvPicPr>
        <p:blipFill>
          <a:blip r:embed="rId3"/>
          <a:stretch>
            <a:fillRect/>
          </a:stretch>
        </p:blipFill>
        <p:spPr>
          <a:xfrm>
            <a:off x="7936382" y="1"/>
            <a:ext cx="1207618" cy="748748"/>
          </a:xfrm>
          <a:prstGeom prst="rect">
            <a:avLst/>
          </a:prstGeom>
          <a:effectLst>
            <a:outerShdw blurRad="50800" dist="38100" dir="2700000" algn="tl" rotWithShape="0">
              <a:prstClr val="black">
                <a:alpha val="40000"/>
              </a:prstClr>
            </a:outerShdw>
          </a:effectLst>
        </p:spPr>
      </p:pic>
      <p:sp>
        <p:nvSpPr>
          <p:cNvPr id="4" name="Sous-titre 2">
            <a:extLst>
              <a:ext uri="{FF2B5EF4-FFF2-40B4-BE49-F238E27FC236}">
                <a16:creationId xmlns:a16="http://schemas.microsoft.com/office/drawing/2014/main" id="{C61C1E06-8ECA-9DF2-E52C-CD911B70BAEC}"/>
              </a:ext>
            </a:extLst>
          </p:cNvPr>
          <p:cNvSpPr>
            <a:spLocks noGrp="1"/>
          </p:cNvSpPr>
          <p:nvPr>
            <p:ph type="subTitle" idx="1"/>
          </p:nvPr>
        </p:nvSpPr>
        <p:spPr>
          <a:xfrm>
            <a:off x="1181101" y="1149768"/>
            <a:ext cx="5181600" cy="338554"/>
          </a:xfrm>
        </p:spPr>
        <p:txBody>
          <a:bodyPr wrap="square" lIns="0" tIns="0" rIns="91440" bIns="0" anchor="t">
            <a:spAutoFit/>
          </a:bodyPr>
          <a:lstStyle/>
          <a:p>
            <a:r>
              <a:rPr lang="fr-FR">
                <a:latin typeface="Segoe UI Semilight"/>
                <a:cs typeface="Segoe UI Semilight"/>
              </a:rPr>
              <a:t>les fondamentaux</a:t>
            </a:r>
          </a:p>
        </p:txBody>
      </p:sp>
      <p:sp>
        <p:nvSpPr>
          <p:cNvPr id="3" name="ZoneTexte 2">
            <a:extLst>
              <a:ext uri="{FF2B5EF4-FFF2-40B4-BE49-F238E27FC236}">
                <a16:creationId xmlns:a16="http://schemas.microsoft.com/office/drawing/2014/main" id="{C11D50E2-C688-B0B2-ED98-5AD4FA1DE055}"/>
              </a:ext>
            </a:extLst>
          </p:cNvPr>
          <p:cNvSpPr txBox="1"/>
          <p:nvPr/>
        </p:nvSpPr>
        <p:spPr>
          <a:xfrm>
            <a:off x="179798" y="4796747"/>
            <a:ext cx="255045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a:solidFill>
                  <a:schemeClr val="accent1">
                    <a:lumMod val="75000"/>
                  </a:schemeClr>
                </a:solidFill>
                <a:cs typeface="Calibri"/>
              </a:rPr>
              <a:t>Thibault Marchal</a:t>
            </a:r>
          </a:p>
        </p:txBody>
      </p:sp>
    </p:spTree>
    <p:extLst>
      <p:ext uri="{BB962C8B-B14F-4D97-AF65-F5344CB8AC3E}">
        <p14:creationId xmlns:p14="http://schemas.microsoft.com/office/powerpoint/2010/main" val="2678664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2EE7D78-04BD-F5ED-016F-0CD4FCE3069D}"/>
              </a:ext>
            </a:extLst>
          </p:cNvPr>
          <p:cNvSpPr>
            <a:spLocks noGrp="1"/>
          </p:cNvSpPr>
          <p:nvPr>
            <p:ph type="title"/>
          </p:nvPr>
        </p:nvSpPr>
        <p:spPr/>
        <p:txBody>
          <a:bodyPr/>
          <a:lstStyle/>
          <a:p>
            <a:endParaRPr lang="fr-FR"/>
          </a:p>
        </p:txBody>
      </p:sp>
      <p:sp>
        <p:nvSpPr>
          <p:cNvPr id="3" name="Espace réservé du texte 2"/>
          <p:cNvSpPr>
            <a:spLocks noGrp="1"/>
          </p:cNvSpPr>
          <p:nvPr>
            <p:ph idx="1"/>
          </p:nvPr>
        </p:nvSpPr>
        <p:spPr/>
        <p:txBody>
          <a:bodyPr lIns="91440" tIns="45720" rIns="91440" bIns="45720" anchor="t"/>
          <a:lstStyle/>
          <a:p>
            <a:pPr>
              <a:buNone/>
            </a:pPr>
            <a:r>
              <a:rPr lang="fr-FR" sz="1800">
                <a:latin typeface="Segoe UI Semilight"/>
                <a:ea typeface="Segoe UI Black"/>
              </a:rPr>
              <a:t>- Un système d'exploitation est un ensemble de programmes qui permet la gestion des ressources disponibles d'un ordinateur :</a:t>
            </a:r>
            <a:endParaRPr lang="fr-FR">
              <a:latin typeface="Segoe UI Semilight"/>
            </a:endParaRPr>
          </a:p>
          <a:p>
            <a:pPr>
              <a:buNone/>
            </a:pPr>
            <a:r>
              <a:rPr lang="fr-FR" sz="1800">
                <a:latin typeface="Segoe UI Semilight"/>
                <a:ea typeface="Segoe UI Black"/>
              </a:rPr>
              <a:t>- Mémoire / Ram</a:t>
            </a:r>
            <a:endParaRPr lang="fr-FR" sz="1800">
              <a:latin typeface="Segoe UI Semilight"/>
            </a:endParaRPr>
          </a:p>
          <a:p>
            <a:pPr>
              <a:buNone/>
            </a:pPr>
            <a:r>
              <a:rPr lang="fr-FR" sz="1800">
                <a:latin typeface="Segoe UI Semilight"/>
                <a:ea typeface="Segoe UI Black"/>
              </a:rPr>
              <a:t>- CPU / GPU </a:t>
            </a:r>
          </a:p>
          <a:p>
            <a:pPr>
              <a:buNone/>
            </a:pPr>
            <a:r>
              <a:rPr lang="fr-FR" sz="1800">
                <a:latin typeface="Segoe UI Semilight"/>
                <a:ea typeface="Segoe UI Black"/>
              </a:rPr>
              <a:t>- Stockage </a:t>
            </a:r>
          </a:p>
          <a:p>
            <a:pPr>
              <a:buNone/>
            </a:pPr>
            <a:r>
              <a:rPr lang="fr-FR" sz="1800">
                <a:latin typeface="Segoe UI Semilight"/>
                <a:ea typeface="Segoe UI Black"/>
              </a:rPr>
              <a:t>- Les accès et exploitations des périphériques</a:t>
            </a:r>
            <a:endParaRPr lang="fr-FR">
              <a:latin typeface="Segoe UI Semilight"/>
            </a:endParaRPr>
          </a:p>
          <a:p>
            <a:pPr>
              <a:buNone/>
            </a:pPr>
            <a:r>
              <a:rPr lang="fr-FR" sz="1800">
                <a:latin typeface="Segoe UI Semilight"/>
                <a:ea typeface="Segoe UI Black"/>
              </a:rPr>
              <a:t>- Un environnement propice à accueillir de nouveaux programmes</a:t>
            </a:r>
            <a:endParaRPr lang="fr-FR" sz="1800" err="1">
              <a:latin typeface="Segoe UI Semilight"/>
            </a:endParaRPr>
          </a:p>
          <a:p>
            <a:pPr>
              <a:buNone/>
            </a:pPr>
            <a:r>
              <a:rPr lang="fr-FR" sz="1800">
                <a:latin typeface="Segoe UI Semilight"/>
                <a:ea typeface="Segoe UI Black"/>
              </a:rPr>
              <a:t>- Protéger les fichiers contre tout accès non autorisé</a:t>
            </a:r>
            <a:endParaRPr lang="fr-FR">
              <a:latin typeface="Segoe UI Semilight"/>
            </a:endParaRPr>
          </a:p>
          <a:p>
            <a:pPr>
              <a:buNone/>
            </a:pPr>
            <a:r>
              <a:rPr lang="fr-FR" sz="1800">
                <a:latin typeface="Segoe UI Semilight"/>
                <a:ea typeface="Segoe UI Black"/>
              </a:rPr>
              <a:t>- Collecter les informations sur les programmes utilisés ou en cours d'utilisation.</a:t>
            </a:r>
          </a:p>
          <a:p>
            <a:pPr>
              <a:buNone/>
            </a:pPr>
            <a:endParaRPr lang="fr-FR" sz="1800">
              <a:latin typeface="Segoe UI Semilight"/>
              <a:ea typeface="Segoe UI Black"/>
            </a:endParaRPr>
          </a:p>
        </p:txBody>
      </p:sp>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Introduction – OS Points important</a:t>
            </a:r>
            <a:endParaRPr lang="fr-FR" u="sng"/>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6336755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732803" y="108664"/>
            <a:ext cx="5771418" cy="1840504"/>
          </a:xfrm>
        </p:spPr>
        <p:txBody>
          <a:bodyPr wrap="square" lIns="0" tIns="0" rIns="91440" bIns="0" anchor="t">
            <a:spAutoFit/>
          </a:bodyPr>
          <a:lstStyle/>
          <a:p>
            <a:r>
              <a:rPr lang="fr-FR">
                <a:latin typeface="Segoe UI Semilight"/>
                <a:cs typeface="Segoe UI Semilight"/>
              </a:rPr>
              <a:t>Chapitre 4 </a:t>
            </a:r>
          </a:p>
          <a:p>
            <a:pPr>
              <a:buNone/>
            </a:pPr>
            <a:r>
              <a:rPr lang="fr-FR" u="sng">
                <a:latin typeface="Segoe UI Semilight"/>
                <a:cs typeface="Segoe UI Semilight"/>
              </a:rPr>
              <a:t>Manipulation et contenu d'un fichier</a:t>
            </a:r>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3101511" y="1952089"/>
            <a:ext cx="23373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Commande paste</a:t>
            </a:r>
          </a:p>
        </p:txBody>
      </p:sp>
    </p:spTree>
    <p:extLst>
      <p:ext uri="{BB962C8B-B14F-4D97-AF65-F5344CB8AC3E}">
        <p14:creationId xmlns:p14="http://schemas.microsoft.com/office/powerpoint/2010/main" val="37740455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paste</a:t>
            </a:r>
            <a:endParaRPr lang="fr-F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6" name="ZoneTexte 5">
            <a:extLst>
              <a:ext uri="{FF2B5EF4-FFF2-40B4-BE49-F238E27FC236}">
                <a16:creationId xmlns:a16="http://schemas.microsoft.com/office/drawing/2014/main" id="{244FAC00-89AB-58F2-C179-9765B780AE1D}"/>
              </a:ext>
            </a:extLst>
          </p:cNvPr>
          <p:cNvSpPr txBox="1"/>
          <p:nvPr/>
        </p:nvSpPr>
        <p:spPr>
          <a:xfrm>
            <a:off x="96318" y="956781"/>
            <a:ext cx="558015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paste : permet de joindre des fichiers entre eux horizontalement ou verticalement, et de changer leur "séparateur"</a:t>
            </a:r>
          </a:p>
        </p:txBody>
      </p:sp>
      <p:pic>
        <p:nvPicPr>
          <p:cNvPr id="7" name="Image 7" descr="Une image contenant texte&#10;&#10;Description générée automatiquement">
            <a:extLst>
              <a:ext uri="{FF2B5EF4-FFF2-40B4-BE49-F238E27FC236}">
                <a16:creationId xmlns:a16="http://schemas.microsoft.com/office/drawing/2014/main" id="{4C0F7B1D-27E7-27A0-6AD6-8D988806B793}"/>
              </a:ext>
            </a:extLst>
          </p:cNvPr>
          <p:cNvPicPr>
            <a:picLocks noChangeAspect="1"/>
          </p:cNvPicPr>
          <p:nvPr/>
        </p:nvPicPr>
        <p:blipFill>
          <a:blip r:embed="rId3"/>
          <a:stretch>
            <a:fillRect/>
          </a:stretch>
        </p:blipFill>
        <p:spPr>
          <a:xfrm>
            <a:off x="285108" y="1932860"/>
            <a:ext cx="5536486" cy="2549210"/>
          </a:xfrm>
          <a:prstGeom prst="rect">
            <a:avLst/>
          </a:prstGeom>
        </p:spPr>
      </p:pic>
      <p:pic>
        <p:nvPicPr>
          <p:cNvPr id="8" name="Image 8" descr="Une image contenant texte&#10;&#10;Description générée automatiquement">
            <a:extLst>
              <a:ext uri="{FF2B5EF4-FFF2-40B4-BE49-F238E27FC236}">
                <a16:creationId xmlns:a16="http://schemas.microsoft.com/office/drawing/2014/main" id="{D1DC8E18-A0BC-B475-C99C-891A19388C49}"/>
              </a:ext>
            </a:extLst>
          </p:cNvPr>
          <p:cNvPicPr>
            <a:picLocks noChangeAspect="1"/>
          </p:cNvPicPr>
          <p:nvPr/>
        </p:nvPicPr>
        <p:blipFill>
          <a:blip r:embed="rId4"/>
          <a:stretch>
            <a:fillRect/>
          </a:stretch>
        </p:blipFill>
        <p:spPr>
          <a:xfrm>
            <a:off x="4991956" y="60051"/>
            <a:ext cx="4149475" cy="1247644"/>
          </a:xfrm>
          <a:prstGeom prst="rect">
            <a:avLst/>
          </a:prstGeom>
        </p:spPr>
      </p:pic>
      <p:cxnSp>
        <p:nvCxnSpPr>
          <p:cNvPr id="9" name="Connecteur droit avec flèche 8">
            <a:extLst>
              <a:ext uri="{FF2B5EF4-FFF2-40B4-BE49-F238E27FC236}">
                <a16:creationId xmlns:a16="http://schemas.microsoft.com/office/drawing/2014/main" id="{C7ECD40D-6782-D573-BBDB-D48CD4646E8B}"/>
              </a:ext>
            </a:extLst>
          </p:cNvPr>
          <p:cNvCxnSpPr/>
          <p:nvPr/>
        </p:nvCxnSpPr>
        <p:spPr>
          <a:xfrm flipV="1">
            <a:off x="5726558" y="1263079"/>
            <a:ext cx="1383159" cy="2607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necteur droit avec flèche 9">
            <a:extLst>
              <a:ext uri="{FF2B5EF4-FFF2-40B4-BE49-F238E27FC236}">
                <a16:creationId xmlns:a16="http://schemas.microsoft.com/office/drawing/2014/main" id="{6CD1536D-B993-C5CF-C432-49F0896B99D8}"/>
              </a:ext>
            </a:extLst>
          </p:cNvPr>
          <p:cNvCxnSpPr>
            <a:cxnSpLocks/>
          </p:cNvCxnSpPr>
          <p:nvPr/>
        </p:nvCxnSpPr>
        <p:spPr>
          <a:xfrm flipH="1">
            <a:off x="5408060" y="1517363"/>
            <a:ext cx="324920" cy="70891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55262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732803" y="108664"/>
            <a:ext cx="5771418" cy="1840504"/>
          </a:xfrm>
        </p:spPr>
        <p:txBody>
          <a:bodyPr wrap="square" lIns="0" tIns="0" rIns="91440" bIns="0" anchor="t">
            <a:spAutoFit/>
          </a:bodyPr>
          <a:lstStyle/>
          <a:p>
            <a:r>
              <a:rPr lang="fr-FR">
                <a:latin typeface="Segoe UI Semilight"/>
                <a:cs typeface="Segoe UI Semilight"/>
              </a:rPr>
              <a:t>Chapitre 4 </a:t>
            </a:r>
          </a:p>
          <a:p>
            <a:pPr>
              <a:buNone/>
            </a:pPr>
            <a:r>
              <a:rPr lang="fr-FR" u="sng">
                <a:latin typeface="Segoe UI Semilight"/>
                <a:cs typeface="Segoe UI Semilight"/>
              </a:rPr>
              <a:t>Manipulation et contenu d'un fichier</a:t>
            </a:r>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3101511" y="1952089"/>
            <a:ext cx="23373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Commande </a:t>
            </a:r>
            <a:r>
              <a:rPr lang="fr-FR" err="1">
                <a:solidFill>
                  <a:schemeClr val="accent1">
                    <a:lumMod val="75000"/>
                  </a:schemeClr>
                </a:solidFill>
                <a:latin typeface="Segoe UI Semilight"/>
                <a:cs typeface="Calibri"/>
              </a:rPr>
              <a:t>cut</a:t>
            </a:r>
          </a:p>
        </p:txBody>
      </p:sp>
    </p:spTree>
    <p:extLst>
      <p:ext uri="{BB962C8B-B14F-4D97-AF65-F5344CB8AC3E}">
        <p14:creationId xmlns:p14="http://schemas.microsoft.com/office/powerpoint/2010/main" val="599089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err="1">
                <a:latin typeface="Segoe UI Black"/>
                <a:ea typeface="Segoe UI Black"/>
              </a:rPr>
              <a:t>cut</a:t>
            </a:r>
            <a:endParaRPr lang="fr-FR" err="1"/>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6" name="ZoneTexte 5">
            <a:extLst>
              <a:ext uri="{FF2B5EF4-FFF2-40B4-BE49-F238E27FC236}">
                <a16:creationId xmlns:a16="http://schemas.microsoft.com/office/drawing/2014/main" id="{244FAC00-89AB-58F2-C179-9765B780AE1D}"/>
              </a:ext>
            </a:extLst>
          </p:cNvPr>
          <p:cNvSpPr txBox="1"/>
          <p:nvPr/>
        </p:nvSpPr>
        <p:spPr>
          <a:xfrm>
            <a:off x="70632" y="911832"/>
            <a:ext cx="558015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solidFill>
                  <a:schemeClr val="accent1">
                    <a:lumMod val="75000"/>
                  </a:schemeClr>
                </a:solidFill>
                <a:latin typeface="Segoe UI Semilight"/>
                <a:cs typeface="Calibri"/>
              </a:rPr>
              <a:t>cut</a:t>
            </a:r>
            <a:r>
              <a:rPr lang="fr-FR">
                <a:solidFill>
                  <a:schemeClr val="accent1">
                    <a:lumMod val="75000"/>
                  </a:schemeClr>
                </a:solidFill>
                <a:latin typeface="Segoe UI Semilight"/>
                <a:cs typeface="Calibri"/>
              </a:rPr>
              <a:t> : cette commande ne fonctionne que avec des options, permet de filtrer le texte par délimiteur, caractère ou octet</a:t>
            </a:r>
          </a:p>
          <a:p>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Exemple:</a:t>
            </a:r>
          </a:p>
        </p:txBody>
      </p:sp>
      <p:pic>
        <p:nvPicPr>
          <p:cNvPr id="5" name="Image 10" descr="Une image contenant texte&#10;&#10;Description générée automatiquement">
            <a:extLst>
              <a:ext uri="{FF2B5EF4-FFF2-40B4-BE49-F238E27FC236}">
                <a16:creationId xmlns:a16="http://schemas.microsoft.com/office/drawing/2014/main" id="{DBE89199-99C2-ACF1-5FE6-92F718BCB56D}"/>
              </a:ext>
            </a:extLst>
          </p:cNvPr>
          <p:cNvPicPr>
            <a:picLocks noChangeAspect="1"/>
          </p:cNvPicPr>
          <p:nvPr/>
        </p:nvPicPr>
        <p:blipFill>
          <a:blip r:embed="rId3"/>
          <a:stretch>
            <a:fillRect/>
          </a:stretch>
        </p:blipFill>
        <p:spPr>
          <a:xfrm>
            <a:off x="175945" y="2352147"/>
            <a:ext cx="3642188" cy="2763734"/>
          </a:xfrm>
          <a:prstGeom prst="rect">
            <a:avLst/>
          </a:prstGeom>
        </p:spPr>
      </p:pic>
    </p:spTree>
    <p:extLst>
      <p:ext uri="{BB962C8B-B14F-4D97-AF65-F5344CB8AC3E}">
        <p14:creationId xmlns:p14="http://schemas.microsoft.com/office/powerpoint/2010/main" val="40050538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err="1">
                <a:latin typeface="Segoe UI Black"/>
                <a:ea typeface="Segoe UI Black"/>
              </a:rPr>
              <a:t>cut</a:t>
            </a:r>
            <a:endParaRPr lang="fr-FR">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12735F31-9F14-F981-A50B-D83E84E9073A}"/>
              </a:ext>
            </a:extLst>
          </p:cNvPr>
          <p:cNvSpPr txBox="1"/>
          <p:nvPr/>
        </p:nvSpPr>
        <p:spPr>
          <a:xfrm>
            <a:off x="192640" y="854039"/>
            <a:ext cx="7268966"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-b[</a:t>
            </a:r>
            <a:r>
              <a:rPr lang="fr-FR">
                <a:ea typeface="+mn-lt"/>
                <a:cs typeface="+mn-lt"/>
              </a:rPr>
              <a:t>1-9</a:t>
            </a:r>
            <a:r>
              <a:rPr lang="fr-FR">
                <a:cs typeface="Calibri"/>
              </a:rPr>
              <a:t>] (bytes) : 1-3 : 1 au 3 octets</a:t>
            </a:r>
          </a:p>
          <a:p>
            <a:endParaRPr lang="fr-FR">
              <a:cs typeface="Calibri"/>
            </a:endParaRPr>
          </a:p>
          <a:p>
            <a:endParaRPr lang="fr-FR">
              <a:cs typeface="Calibri"/>
            </a:endParaRPr>
          </a:p>
          <a:p>
            <a:endParaRPr lang="fr-FR">
              <a:cs typeface="Calibri"/>
            </a:endParaRPr>
          </a:p>
          <a:p>
            <a:endParaRPr lang="fr-FR">
              <a:cs typeface="Calibri"/>
            </a:endParaRPr>
          </a:p>
          <a:p>
            <a:endParaRPr lang="fr-FR">
              <a:cs typeface="Calibri"/>
            </a:endParaRPr>
          </a:p>
          <a:p>
            <a:endParaRPr lang="fr-FR">
              <a:cs typeface="Calibri"/>
            </a:endParaRPr>
          </a:p>
          <a:p>
            <a:endParaRPr lang="fr-FR">
              <a:cs typeface="Calibri"/>
            </a:endParaRPr>
          </a:p>
          <a:p>
            <a:endParaRPr lang="fr-FR">
              <a:cs typeface="Calibri"/>
            </a:endParaRPr>
          </a:p>
          <a:p>
            <a:endParaRPr lang="fr-FR">
              <a:cs typeface="Calibri"/>
            </a:endParaRPr>
          </a:p>
          <a:p>
            <a:endParaRPr lang="fr-FR">
              <a:cs typeface="Calibri"/>
            </a:endParaRPr>
          </a:p>
          <a:p>
            <a:endParaRPr lang="fr-FR">
              <a:cs typeface="Calibri"/>
            </a:endParaRPr>
          </a:p>
          <a:p>
            <a:endParaRPr lang="fr-FR">
              <a:cs typeface="Calibri"/>
            </a:endParaRPr>
          </a:p>
        </p:txBody>
      </p:sp>
      <p:pic>
        <p:nvPicPr>
          <p:cNvPr id="6" name="Image 6" descr="Une image contenant texte&#10;&#10;Description générée automatiquement">
            <a:extLst>
              <a:ext uri="{FF2B5EF4-FFF2-40B4-BE49-F238E27FC236}">
                <a16:creationId xmlns:a16="http://schemas.microsoft.com/office/drawing/2014/main" id="{71AE3592-7AF8-DE63-804A-CF80C49D395C}"/>
              </a:ext>
            </a:extLst>
          </p:cNvPr>
          <p:cNvPicPr>
            <a:picLocks noChangeAspect="1"/>
          </p:cNvPicPr>
          <p:nvPr/>
        </p:nvPicPr>
        <p:blipFill>
          <a:blip r:embed="rId3"/>
          <a:stretch>
            <a:fillRect/>
          </a:stretch>
        </p:blipFill>
        <p:spPr>
          <a:xfrm>
            <a:off x="195210" y="1446246"/>
            <a:ext cx="4798031" cy="3355479"/>
          </a:xfrm>
          <a:prstGeom prst="rect">
            <a:avLst/>
          </a:prstGeom>
        </p:spPr>
      </p:pic>
      <p:pic>
        <p:nvPicPr>
          <p:cNvPr id="7" name="Image 7" descr="Une image contenant texte&#10;&#10;Description générée automatiquement">
            <a:extLst>
              <a:ext uri="{FF2B5EF4-FFF2-40B4-BE49-F238E27FC236}">
                <a16:creationId xmlns:a16="http://schemas.microsoft.com/office/drawing/2014/main" id="{4C8BC54A-B822-7131-A421-B4DE955AB1A5}"/>
              </a:ext>
            </a:extLst>
          </p:cNvPr>
          <p:cNvPicPr>
            <a:picLocks noChangeAspect="1"/>
          </p:cNvPicPr>
          <p:nvPr/>
        </p:nvPicPr>
        <p:blipFill>
          <a:blip r:embed="rId4"/>
          <a:stretch>
            <a:fillRect/>
          </a:stretch>
        </p:blipFill>
        <p:spPr>
          <a:xfrm>
            <a:off x="5550613" y="1414623"/>
            <a:ext cx="2743200" cy="2250040"/>
          </a:xfrm>
          <a:prstGeom prst="rect">
            <a:avLst/>
          </a:prstGeom>
        </p:spPr>
      </p:pic>
      <p:sp>
        <p:nvSpPr>
          <p:cNvPr id="8" name="ZoneTexte 7">
            <a:extLst>
              <a:ext uri="{FF2B5EF4-FFF2-40B4-BE49-F238E27FC236}">
                <a16:creationId xmlns:a16="http://schemas.microsoft.com/office/drawing/2014/main" id="{20513CB4-0E5F-B6CC-3CDD-836DA2352DCD}"/>
              </a:ext>
            </a:extLst>
          </p:cNvPr>
          <p:cNvSpPr txBox="1"/>
          <p:nvPr/>
        </p:nvSpPr>
        <p:spPr>
          <a:xfrm>
            <a:off x="5515938" y="1040258"/>
            <a:ext cx="23257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Ex: 1 à 4 octets</a:t>
            </a:r>
          </a:p>
        </p:txBody>
      </p:sp>
    </p:spTree>
    <p:extLst>
      <p:ext uri="{BB962C8B-B14F-4D97-AF65-F5344CB8AC3E}">
        <p14:creationId xmlns:p14="http://schemas.microsoft.com/office/powerpoint/2010/main" val="7055050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err="1">
                <a:latin typeface="Segoe UI Black"/>
                <a:ea typeface="Segoe UI Black"/>
              </a:rPr>
              <a:t>cut</a:t>
            </a:r>
            <a:endParaRPr lang="fr-FR">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12735F31-9F14-F981-A50B-D83E84E9073A}"/>
              </a:ext>
            </a:extLst>
          </p:cNvPr>
          <p:cNvSpPr txBox="1"/>
          <p:nvPr/>
        </p:nvSpPr>
        <p:spPr>
          <a:xfrm>
            <a:off x="192640" y="854039"/>
            <a:ext cx="72689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-c[1-9] (charactère) : 1-3 : 1 au 3 octets</a:t>
            </a:r>
          </a:p>
        </p:txBody>
      </p:sp>
      <p:pic>
        <p:nvPicPr>
          <p:cNvPr id="6" name="Image 6" descr="Une image contenant texte&#10;&#10;Description générée automatiquement">
            <a:extLst>
              <a:ext uri="{FF2B5EF4-FFF2-40B4-BE49-F238E27FC236}">
                <a16:creationId xmlns:a16="http://schemas.microsoft.com/office/drawing/2014/main" id="{71AE3592-7AF8-DE63-804A-CF80C49D395C}"/>
              </a:ext>
            </a:extLst>
          </p:cNvPr>
          <p:cNvPicPr>
            <a:picLocks noChangeAspect="1"/>
          </p:cNvPicPr>
          <p:nvPr/>
        </p:nvPicPr>
        <p:blipFill>
          <a:blip r:embed="rId3"/>
          <a:stretch>
            <a:fillRect/>
          </a:stretch>
        </p:blipFill>
        <p:spPr>
          <a:xfrm>
            <a:off x="195210" y="1446246"/>
            <a:ext cx="4798031" cy="3355479"/>
          </a:xfrm>
          <a:prstGeom prst="rect">
            <a:avLst/>
          </a:prstGeom>
        </p:spPr>
      </p:pic>
      <p:pic>
        <p:nvPicPr>
          <p:cNvPr id="7" name="Image 7" descr="Une image contenant texte&#10;&#10;Description générée automatiquement">
            <a:extLst>
              <a:ext uri="{FF2B5EF4-FFF2-40B4-BE49-F238E27FC236}">
                <a16:creationId xmlns:a16="http://schemas.microsoft.com/office/drawing/2014/main" id="{4C8BC54A-B822-7131-A421-B4DE955AB1A5}"/>
              </a:ext>
            </a:extLst>
          </p:cNvPr>
          <p:cNvPicPr>
            <a:picLocks noChangeAspect="1"/>
          </p:cNvPicPr>
          <p:nvPr/>
        </p:nvPicPr>
        <p:blipFill>
          <a:blip r:embed="rId4"/>
          <a:stretch>
            <a:fillRect/>
          </a:stretch>
        </p:blipFill>
        <p:spPr>
          <a:xfrm>
            <a:off x="5550613" y="1414623"/>
            <a:ext cx="2743200" cy="2250040"/>
          </a:xfrm>
          <a:prstGeom prst="rect">
            <a:avLst/>
          </a:prstGeom>
        </p:spPr>
      </p:pic>
      <p:sp>
        <p:nvSpPr>
          <p:cNvPr id="8" name="ZoneTexte 7">
            <a:extLst>
              <a:ext uri="{FF2B5EF4-FFF2-40B4-BE49-F238E27FC236}">
                <a16:creationId xmlns:a16="http://schemas.microsoft.com/office/drawing/2014/main" id="{20513CB4-0E5F-B6CC-3CDD-836DA2352DCD}"/>
              </a:ext>
            </a:extLst>
          </p:cNvPr>
          <p:cNvSpPr txBox="1"/>
          <p:nvPr/>
        </p:nvSpPr>
        <p:spPr>
          <a:xfrm>
            <a:off x="5515938" y="1040258"/>
            <a:ext cx="232570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Ex: 1 à 4 octets</a:t>
            </a:r>
          </a:p>
        </p:txBody>
      </p:sp>
    </p:spTree>
    <p:extLst>
      <p:ext uri="{BB962C8B-B14F-4D97-AF65-F5344CB8AC3E}">
        <p14:creationId xmlns:p14="http://schemas.microsoft.com/office/powerpoint/2010/main" val="112532657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err="1">
                <a:latin typeface="Segoe UI Black"/>
                <a:ea typeface="Segoe UI Black"/>
              </a:rPr>
              <a:t>cut</a:t>
            </a:r>
            <a:endParaRPr lang="fr-FR">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12735F31-9F14-F981-A50B-D83E84E9073A}"/>
              </a:ext>
            </a:extLst>
          </p:cNvPr>
          <p:cNvSpPr txBox="1"/>
          <p:nvPr/>
        </p:nvSpPr>
        <p:spPr>
          <a:xfrm>
            <a:off x="192640" y="854039"/>
            <a:ext cx="72689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-f[1-9] (</a:t>
            </a:r>
            <a:r>
              <a:rPr lang="fr-FR" err="1">
                <a:cs typeface="Calibri"/>
              </a:rPr>
              <a:t>fields</a:t>
            </a:r>
            <a:r>
              <a:rPr lang="fr-FR">
                <a:cs typeface="Calibri"/>
              </a:rPr>
              <a:t>) : c'est la colonne, si ne trouve pas de séparateur, affiche la ligne en entière.</a:t>
            </a:r>
          </a:p>
        </p:txBody>
      </p:sp>
      <p:pic>
        <p:nvPicPr>
          <p:cNvPr id="9" name="Image 9" descr="Une image contenant texte&#10;&#10;Description générée automatiquement">
            <a:extLst>
              <a:ext uri="{FF2B5EF4-FFF2-40B4-BE49-F238E27FC236}">
                <a16:creationId xmlns:a16="http://schemas.microsoft.com/office/drawing/2014/main" id="{3DB525AF-DB3A-67C1-345F-297AA592D5EF}"/>
              </a:ext>
            </a:extLst>
          </p:cNvPr>
          <p:cNvPicPr>
            <a:picLocks noChangeAspect="1"/>
          </p:cNvPicPr>
          <p:nvPr/>
        </p:nvPicPr>
        <p:blipFill>
          <a:blip r:embed="rId3"/>
          <a:stretch>
            <a:fillRect/>
          </a:stretch>
        </p:blipFill>
        <p:spPr>
          <a:xfrm>
            <a:off x="214473" y="1475598"/>
            <a:ext cx="4483385" cy="3553630"/>
          </a:xfrm>
          <a:prstGeom prst="rect">
            <a:avLst/>
          </a:prstGeom>
        </p:spPr>
      </p:pic>
    </p:spTree>
    <p:extLst>
      <p:ext uri="{BB962C8B-B14F-4D97-AF65-F5344CB8AC3E}">
        <p14:creationId xmlns:p14="http://schemas.microsoft.com/office/powerpoint/2010/main" val="36879269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err="1">
                <a:latin typeface="Segoe UI Black"/>
                <a:ea typeface="Segoe UI Black"/>
              </a:rPr>
              <a:t>cut</a:t>
            </a:r>
            <a:endParaRPr lang="fr-FR">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12735F31-9F14-F981-A50B-D83E84E9073A}"/>
              </a:ext>
            </a:extLst>
          </p:cNvPr>
          <p:cNvSpPr txBox="1"/>
          <p:nvPr/>
        </p:nvSpPr>
        <p:spPr>
          <a:xfrm>
            <a:off x="64214" y="854039"/>
            <a:ext cx="8373436" cy="11939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Après avoir ajouté une tabulation sur un des champs dans le fichier </a:t>
            </a:r>
            <a:r>
              <a:rPr lang="fr-FR" err="1">
                <a:cs typeface="Calibri"/>
              </a:rPr>
              <a:t>arbo</a:t>
            </a:r>
            <a:endParaRPr lang="fr-FR">
              <a:cs typeface="Calibri"/>
            </a:endParaRPr>
          </a:p>
          <a:p>
            <a:endParaRPr lang="fr-FR">
              <a:cs typeface="Calibri"/>
            </a:endParaRPr>
          </a:p>
          <a:p>
            <a:endParaRPr lang="fr-FR">
              <a:cs typeface="Calibri"/>
            </a:endParaRPr>
          </a:p>
          <a:p>
            <a:r>
              <a:rPr lang="fr-FR" err="1">
                <a:cs typeface="Calibri"/>
              </a:rPr>
              <a:t>cut</a:t>
            </a:r>
            <a:r>
              <a:rPr lang="fr-FR">
                <a:cs typeface="Calibri"/>
              </a:rPr>
              <a:t> du </a:t>
            </a:r>
            <a:r>
              <a:rPr lang="fr-FR" err="1">
                <a:cs typeface="Calibri"/>
              </a:rPr>
              <a:t>field</a:t>
            </a:r>
            <a:r>
              <a:rPr lang="fr-FR">
                <a:cs typeface="Calibri"/>
              </a:rPr>
              <a:t> 1 sur </a:t>
            </a:r>
            <a:r>
              <a:rPr lang="fr-FR" err="1">
                <a:cs typeface="Calibri"/>
              </a:rPr>
              <a:t>arbo</a:t>
            </a:r>
            <a:r>
              <a:rPr lang="fr-FR">
                <a:cs typeface="Calibri"/>
              </a:rPr>
              <a:t> nous retourne        </a:t>
            </a:r>
            <a:r>
              <a:rPr lang="fr-FR" err="1">
                <a:cs typeface="Calibri"/>
              </a:rPr>
              <a:t>cut</a:t>
            </a:r>
            <a:r>
              <a:rPr lang="fr-FR">
                <a:cs typeface="Calibri"/>
              </a:rPr>
              <a:t> du </a:t>
            </a:r>
            <a:r>
              <a:rPr lang="fr-FR" err="1">
                <a:cs typeface="Calibri"/>
              </a:rPr>
              <a:t>field</a:t>
            </a:r>
            <a:r>
              <a:rPr lang="fr-FR">
                <a:cs typeface="Calibri"/>
              </a:rPr>
              <a:t> 2 sur </a:t>
            </a:r>
            <a:r>
              <a:rPr lang="fr-FR" err="1">
                <a:cs typeface="Calibri"/>
              </a:rPr>
              <a:t>arbo</a:t>
            </a:r>
            <a:r>
              <a:rPr lang="fr-FR">
                <a:cs typeface="Calibri"/>
              </a:rPr>
              <a:t> nous retourne</a:t>
            </a:r>
          </a:p>
        </p:txBody>
      </p:sp>
      <p:pic>
        <p:nvPicPr>
          <p:cNvPr id="7" name="Image 7" descr="Une image contenant texte&#10;&#10;Description générée automatiquement">
            <a:extLst>
              <a:ext uri="{FF2B5EF4-FFF2-40B4-BE49-F238E27FC236}">
                <a16:creationId xmlns:a16="http://schemas.microsoft.com/office/drawing/2014/main" id="{B8B55C6A-3C94-0462-CBD0-0AEC804364DA}"/>
              </a:ext>
            </a:extLst>
          </p:cNvPr>
          <p:cNvPicPr>
            <a:picLocks noChangeAspect="1"/>
          </p:cNvPicPr>
          <p:nvPr/>
        </p:nvPicPr>
        <p:blipFill>
          <a:blip r:embed="rId3"/>
          <a:stretch>
            <a:fillRect/>
          </a:stretch>
        </p:blipFill>
        <p:spPr>
          <a:xfrm>
            <a:off x="66782" y="2054138"/>
            <a:ext cx="3802722" cy="2974471"/>
          </a:xfrm>
          <a:prstGeom prst="rect">
            <a:avLst/>
          </a:prstGeom>
        </p:spPr>
      </p:pic>
      <p:pic>
        <p:nvPicPr>
          <p:cNvPr id="8" name="Image 9" descr="Une image contenant texte&#10;&#10;Description générée automatiquement">
            <a:extLst>
              <a:ext uri="{FF2B5EF4-FFF2-40B4-BE49-F238E27FC236}">
                <a16:creationId xmlns:a16="http://schemas.microsoft.com/office/drawing/2014/main" id="{4932104E-747D-2E13-4D24-5A5CCF0D699E}"/>
              </a:ext>
            </a:extLst>
          </p:cNvPr>
          <p:cNvPicPr>
            <a:picLocks noChangeAspect="1"/>
          </p:cNvPicPr>
          <p:nvPr/>
        </p:nvPicPr>
        <p:blipFill>
          <a:blip r:embed="rId4"/>
          <a:stretch>
            <a:fillRect/>
          </a:stretch>
        </p:blipFill>
        <p:spPr>
          <a:xfrm>
            <a:off x="4022333" y="2051074"/>
            <a:ext cx="3738508" cy="2942072"/>
          </a:xfrm>
          <a:prstGeom prst="rect">
            <a:avLst/>
          </a:prstGeom>
        </p:spPr>
      </p:pic>
    </p:spTree>
    <p:extLst>
      <p:ext uri="{BB962C8B-B14F-4D97-AF65-F5344CB8AC3E}">
        <p14:creationId xmlns:p14="http://schemas.microsoft.com/office/powerpoint/2010/main" val="31958098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2" name="Espace réservé du texte 1"/>
          <p:cNvSpPr>
            <a:spLocks noGrp="1"/>
          </p:cNvSpPr>
          <p:nvPr>
            <p:ph type="body" sz="quarter" idx="13"/>
          </p:nvPr>
        </p:nvSpPr>
        <p:spPr/>
        <p:txBody>
          <a:bodyPr lIns="0" tIns="0" rIns="0" bIns="0" anchor="t">
            <a:normAutofit/>
          </a:bodyPr>
          <a:lstStyle/>
          <a:p>
            <a:r>
              <a:rPr lang="fr-FR" u="sng" err="1">
                <a:latin typeface="Segoe UI Black"/>
                <a:ea typeface="Segoe UI Black"/>
              </a:rPr>
              <a:t>cut</a:t>
            </a:r>
            <a:endParaRPr lang="fr-FR">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sp>
        <p:nvSpPr>
          <p:cNvPr id="5" name="ZoneTexte 4">
            <a:extLst>
              <a:ext uri="{FF2B5EF4-FFF2-40B4-BE49-F238E27FC236}">
                <a16:creationId xmlns:a16="http://schemas.microsoft.com/office/drawing/2014/main" id="{12735F31-9F14-F981-A50B-D83E84E9073A}"/>
              </a:ext>
            </a:extLst>
          </p:cNvPr>
          <p:cNvSpPr txBox="1"/>
          <p:nvPr/>
        </p:nvSpPr>
        <p:spPr>
          <a:xfrm>
            <a:off x="112044" y="854039"/>
            <a:ext cx="824501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-d : le délimiteur, par default c'est tabulation, utilisons plutôt l'espace sur ce fichier</a:t>
            </a:r>
          </a:p>
          <a:p>
            <a:endParaRPr lang="fr-FR">
              <a:cs typeface="Calibri"/>
            </a:endParaRPr>
          </a:p>
          <a:p>
            <a:endParaRPr lang="fr-FR">
              <a:cs typeface="Calibri"/>
            </a:endParaRPr>
          </a:p>
          <a:p>
            <a:r>
              <a:rPr lang="fr-FR" err="1">
                <a:cs typeface="Calibri"/>
              </a:rPr>
              <a:t>cut</a:t>
            </a:r>
            <a:r>
              <a:rPr lang="fr-FR">
                <a:cs typeface="Calibri"/>
              </a:rPr>
              <a:t> du </a:t>
            </a:r>
            <a:r>
              <a:rPr lang="fr-FR" err="1">
                <a:cs typeface="Calibri"/>
              </a:rPr>
              <a:t>field</a:t>
            </a:r>
            <a:r>
              <a:rPr lang="fr-FR">
                <a:cs typeface="Calibri"/>
              </a:rPr>
              <a:t> 1 sur </a:t>
            </a:r>
            <a:r>
              <a:rPr lang="fr-FR" err="1">
                <a:cs typeface="Calibri"/>
              </a:rPr>
              <a:t>arbo</a:t>
            </a:r>
            <a:r>
              <a:rPr lang="fr-FR">
                <a:cs typeface="Calibri"/>
              </a:rPr>
              <a:t> avec</a:t>
            </a:r>
          </a:p>
          <a:p>
            <a:r>
              <a:rPr lang="fr-FR">
                <a:cs typeface="Calibri"/>
              </a:rPr>
              <a:t>en délimiteur ' ' nous retourne     </a:t>
            </a:r>
            <a:endParaRPr lang="fr-FR"/>
          </a:p>
        </p:txBody>
      </p:sp>
      <p:sp>
        <p:nvSpPr>
          <p:cNvPr id="6" name="ZoneTexte 5">
            <a:extLst>
              <a:ext uri="{FF2B5EF4-FFF2-40B4-BE49-F238E27FC236}">
                <a16:creationId xmlns:a16="http://schemas.microsoft.com/office/drawing/2014/main" id="{DBCE60AD-1A36-7934-87F1-45AB81453193}"/>
              </a:ext>
            </a:extLst>
          </p:cNvPr>
          <p:cNvSpPr txBox="1"/>
          <p:nvPr/>
        </p:nvSpPr>
        <p:spPr>
          <a:xfrm>
            <a:off x="3429000" y="2786865"/>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sp>
        <p:nvSpPr>
          <p:cNvPr id="9" name="ZoneTexte 8">
            <a:extLst>
              <a:ext uri="{FF2B5EF4-FFF2-40B4-BE49-F238E27FC236}">
                <a16:creationId xmlns:a16="http://schemas.microsoft.com/office/drawing/2014/main" id="{F87EFA86-06F5-0240-4C48-17EB51ADF852}"/>
              </a:ext>
            </a:extLst>
          </p:cNvPr>
          <p:cNvSpPr txBox="1"/>
          <p:nvPr/>
        </p:nvSpPr>
        <p:spPr>
          <a:xfrm>
            <a:off x="4482101" y="1682393"/>
            <a:ext cx="37372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ea typeface="+mn-lt"/>
                <a:cs typeface="+mn-lt"/>
              </a:rPr>
              <a:t>cut</a:t>
            </a:r>
            <a:r>
              <a:rPr lang="fr-FR">
                <a:ea typeface="+mn-lt"/>
                <a:cs typeface="+mn-lt"/>
              </a:rPr>
              <a:t> du </a:t>
            </a:r>
            <a:r>
              <a:rPr lang="fr-FR" err="1">
                <a:ea typeface="+mn-lt"/>
                <a:cs typeface="+mn-lt"/>
              </a:rPr>
              <a:t>field</a:t>
            </a:r>
            <a:r>
              <a:rPr lang="fr-FR">
                <a:ea typeface="+mn-lt"/>
                <a:cs typeface="+mn-lt"/>
              </a:rPr>
              <a:t> 2 sur </a:t>
            </a:r>
            <a:r>
              <a:rPr lang="fr-FR" err="1">
                <a:ea typeface="+mn-lt"/>
                <a:cs typeface="+mn-lt"/>
              </a:rPr>
              <a:t>arbo</a:t>
            </a:r>
            <a:r>
              <a:rPr lang="fr-FR">
                <a:ea typeface="+mn-lt"/>
                <a:cs typeface="+mn-lt"/>
              </a:rPr>
              <a:t> avec</a:t>
            </a:r>
          </a:p>
          <a:p>
            <a:r>
              <a:rPr lang="fr-FR">
                <a:ea typeface="+mn-lt"/>
                <a:cs typeface="+mn-lt"/>
              </a:rPr>
              <a:t>en délimiteur  ' '  nous retourne</a:t>
            </a:r>
            <a:endParaRPr lang="fr-FR">
              <a:cs typeface="Calibri"/>
            </a:endParaRPr>
          </a:p>
        </p:txBody>
      </p:sp>
      <p:pic>
        <p:nvPicPr>
          <p:cNvPr id="10" name="Image 10" descr="Une image contenant texte&#10;&#10;Description générée automatiquement">
            <a:extLst>
              <a:ext uri="{FF2B5EF4-FFF2-40B4-BE49-F238E27FC236}">
                <a16:creationId xmlns:a16="http://schemas.microsoft.com/office/drawing/2014/main" id="{1520B9AA-365C-9BAB-F610-D8EA7D941203}"/>
              </a:ext>
            </a:extLst>
          </p:cNvPr>
          <p:cNvPicPr>
            <a:picLocks noChangeAspect="1"/>
          </p:cNvPicPr>
          <p:nvPr/>
        </p:nvPicPr>
        <p:blipFill>
          <a:blip r:embed="rId3"/>
          <a:stretch>
            <a:fillRect/>
          </a:stretch>
        </p:blipFill>
        <p:spPr>
          <a:xfrm>
            <a:off x="79625" y="2277056"/>
            <a:ext cx="4156885" cy="2750584"/>
          </a:xfrm>
          <a:prstGeom prst="rect">
            <a:avLst/>
          </a:prstGeom>
        </p:spPr>
      </p:pic>
      <p:pic>
        <p:nvPicPr>
          <p:cNvPr id="11" name="Image 11" descr="Une image contenant texte&#10;&#10;Description générée automatiquement">
            <a:extLst>
              <a:ext uri="{FF2B5EF4-FFF2-40B4-BE49-F238E27FC236}">
                <a16:creationId xmlns:a16="http://schemas.microsoft.com/office/drawing/2014/main" id="{725674ED-E070-7C1D-E0A4-53998B266145}"/>
              </a:ext>
            </a:extLst>
          </p:cNvPr>
          <p:cNvPicPr>
            <a:picLocks noChangeAspect="1"/>
          </p:cNvPicPr>
          <p:nvPr/>
        </p:nvPicPr>
        <p:blipFill>
          <a:blip r:embed="rId4"/>
          <a:stretch>
            <a:fillRect/>
          </a:stretch>
        </p:blipFill>
        <p:spPr>
          <a:xfrm>
            <a:off x="4349821" y="2245024"/>
            <a:ext cx="3930161" cy="2774802"/>
          </a:xfrm>
          <a:prstGeom prst="rect">
            <a:avLst/>
          </a:prstGeom>
        </p:spPr>
      </p:pic>
    </p:spTree>
    <p:extLst>
      <p:ext uri="{BB962C8B-B14F-4D97-AF65-F5344CB8AC3E}">
        <p14:creationId xmlns:p14="http://schemas.microsoft.com/office/powerpoint/2010/main" val="40751538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732803" y="108664"/>
            <a:ext cx="5771418" cy="1840504"/>
          </a:xfrm>
        </p:spPr>
        <p:txBody>
          <a:bodyPr wrap="square" lIns="0" tIns="0" rIns="91440" bIns="0" anchor="t">
            <a:spAutoFit/>
          </a:bodyPr>
          <a:lstStyle/>
          <a:p>
            <a:r>
              <a:rPr lang="fr-FR">
                <a:latin typeface="Segoe UI Semilight"/>
                <a:cs typeface="Segoe UI Semilight"/>
              </a:rPr>
              <a:t>Chapitre 4 </a:t>
            </a:r>
          </a:p>
          <a:p>
            <a:pPr>
              <a:buNone/>
            </a:pPr>
            <a:r>
              <a:rPr lang="fr-FR" u="sng">
                <a:latin typeface="Segoe UI Semilight"/>
                <a:cs typeface="Segoe UI Semilight"/>
              </a:rPr>
              <a:t>Manipulation et contenu d'un fichier</a:t>
            </a:r>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3101511" y="1952089"/>
            <a:ext cx="23373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Commande </a:t>
            </a:r>
            <a:r>
              <a:rPr lang="fr-FR" err="1">
                <a:solidFill>
                  <a:schemeClr val="accent1">
                    <a:lumMod val="75000"/>
                  </a:schemeClr>
                </a:solidFill>
                <a:latin typeface="Segoe UI Semilight"/>
                <a:cs typeface="Calibri"/>
              </a:rPr>
              <a:t>awk</a:t>
            </a:r>
          </a:p>
        </p:txBody>
      </p:sp>
    </p:spTree>
    <p:extLst>
      <p:ext uri="{BB962C8B-B14F-4D97-AF65-F5344CB8AC3E}">
        <p14:creationId xmlns:p14="http://schemas.microsoft.com/office/powerpoint/2010/main" val="744593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977732" y="145774"/>
            <a:ext cx="3188535" cy="800219"/>
          </a:xfrm>
        </p:spPr>
        <p:txBody>
          <a:bodyPr wrap="square" lIns="0" tIns="0" rIns="91440" bIns="0" anchor="t">
            <a:spAutoFit/>
          </a:bodyPr>
          <a:lstStyle/>
          <a:p>
            <a:r>
              <a:rPr lang="fr-FR">
                <a:latin typeface="Segoe UI Semilight"/>
                <a:cs typeface="Segoe UI Semilight"/>
              </a:rPr>
              <a:t>Chapitre 1</a:t>
            </a:r>
            <a:br>
              <a:rPr lang="fr-FR">
                <a:latin typeface="Segoe UI Semilight"/>
                <a:cs typeface="Segoe UI Semilight"/>
              </a:rPr>
            </a:br>
            <a:r>
              <a:rPr lang="fr-FR" u="sng">
                <a:latin typeface="Segoe UI Semilight"/>
                <a:cs typeface="Segoe UI Semilight"/>
              </a:rPr>
              <a:t>Caractéristique</a:t>
            </a:r>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4" name="ZoneTexte 3">
            <a:extLst>
              <a:ext uri="{FF2B5EF4-FFF2-40B4-BE49-F238E27FC236}">
                <a16:creationId xmlns:a16="http://schemas.microsoft.com/office/drawing/2014/main" id="{EF7E0274-E309-FAE1-78BB-195EBB17333E}"/>
              </a:ext>
            </a:extLst>
          </p:cNvPr>
          <p:cNvSpPr txBox="1"/>
          <p:nvPr/>
        </p:nvSpPr>
        <p:spPr>
          <a:xfrm>
            <a:off x="3062983" y="1618178"/>
            <a:ext cx="234379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sz="2800">
              <a:solidFill>
                <a:schemeClr val="accent1">
                  <a:lumMod val="75000"/>
                </a:schemeClr>
              </a:solidFill>
              <a:latin typeface="Segoe UI Semilight"/>
              <a:ea typeface="segoe ui black"/>
              <a:cs typeface="Calibri"/>
            </a:endParaRPr>
          </a:p>
        </p:txBody>
      </p:sp>
    </p:spTree>
    <p:extLst>
      <p:ext uri="{BB962C8B-B14F-4D97-AF65-F5344CB8AC3E}">
        <p14:creationId xmlns:p14="http://schemas.microsoft.com/office/powerpoint/2010/main" val="41189860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err="1">
                <a:latin typeface="Segoe UI Black"/>
                <a:ea typeface="Segoe UI Black"/>
              </a:rPr>
              <a:t>awk</a:t>
            </a:r>
            <a:endParaRPr lang="fr-FR" err="1"/>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A5BBCCC6-FBF1-1F2D-7B56-22CC5F535688}"/>
              </a:ext>
            </a:extLst>
          </p:cNvPr>
          <p:cNvSpPr txBox="1"/>
          <p:nvPr/>
        </p:nvSpPr>
        <p:spPr>
          <a:xfrm>
            <a:off x="197826" y="952499"/>
            <a:ext cx="6374422"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600" err="1">
                <a:solidFill>
                  <a:schemeClr val="accent1">
                    <a:lumMod val="75000"/>
                  </a:schemeClr>
                </a:solidFill>
                <a:latin typeface="Segoe UI Semilight"/>
                <a:cs typeface="Calibri"/>
              </a:rPr>
              <a:t>Awk</a:t>
            </a:r>
            <a:r>
              <a:rPr lang="fr-FR" sz="1600">
                <a:solidFill>
                  <a:schemeClr val="accent1">
                    <a:lumMod val="75000"/>
                  </a:schemeClr>
                </a:solidFill>
                <a:latin typeface="Segoe UI Semilight"/>
                <a:cs typeface="Calibri"/>
              </a:rPr>
              <a:t> n'est pas juste une commande, c'est un langage.</a:t>
            </a:r>
          </a:p>
          <a:p>
            <a:endParaRPr lang="fr-FR" sz="1600">
              <a:solidFill>
                <a:schemeClr val="accent1">
                  <a:lumMod val="75000"/>
                </a:schemeClr>
              </a:solidFill>
              <a:latin typeface="Segoe UI Semilight"/>
              <a:cs typeface="Calibri"/>
            </a:endParaRPr>
          </a:p>
          <a:p>
            <a:r>
              <a:rPr lang="fr-FR" sz="1600">
                <a:solidFill>
                  <a:schemeClr val="accent1">
                    <a:lumMod val="75000"/>
                  </a:schemeClr>
                </a:solidFill>
                <a:latin typeface="Segoe UI Semilight"/>
                <a:ea typeface="+mn-lt"/>
                <a:cs typeface="+mn-lt"/>
              </a:rPr>
              <a:t>1. AWK permet de : </a:t>
            </a:r>
            <a:endParaRPr lang="fr-FR" sz="1600">
              <a:solidFill>
                <a:schemeClr val="accent1">
                  <a:lumMod val="75000"/>
                </a:schemeClr>
              </a:solidFill>
              <a:latin typeface="Segoe UI Semilight"/>
              <a:ea typeface="+mn-lt"/>
              <a:cs typeface="Segoe UI Semilight"/>
            </a:endParaRPr>
          </a:p>
          <a:p>
            <a:r>
              <a:rPr lang="fr-FR" sz="1600">
                <a:solidFill>
                  <a:schemeClr val="accent1">
                    <a:lumMod val="75000"/>
                  </a:schemeClr>
                </a:solidFill>
                <a:latin typeface="Segoe UI Semilight"/>
                <a:ea typeface="+mn-lt"/>
                <a:cs typeface="+mn-lt"/>
              </a:rPr>
              <a:t>(a) Analyser un fichier ligne par ligne. </a:t>
            </a:r>
            <a:endParaRPr lang="fr-FR" sz="1600">
              <a:solidFill>
                <a:schemeClr val="accent1">
                  <a:lumMod val="75000"/>
                </a:schemeClr>
              </a:solidFill>
              <a:latin typeface="Segoe UI Semilight"/>
              <a:cs typeface="Segoe UI Semilight"/>
            </a:endParaRPr>
          </a:p>
          <a:p>
            <a:r>
              <a:rPr lang="fr-FR" sz="1600">
                <a:solidFill>
                  <a:schemeClr val="accent1">
                    <a:lumMod val="75000"/>
                  </a:schemeClr>
                </a:solidFill>
                <a:latin typeface="Segoe UI Semilight"/>
                <a:ea typeface="+mn-lt"/>
                <a:cs typeface="+mn-lt"/>
              </a:rPr>
              <a:t>(b) diviser chaque ligne d'entrée en champs </a:t>
            </a:r>
            <a:endParaRPr lang="fr-FR" sz="1600">
              <a:solidFill>
                <a:schemeClr val="accent1">
                  <a:lumMod val="75000"/>
                </a:schemeClr>
              </a:solidFill>
              <a:latin typeface="Segoe UI Semilight"/>
              <a:cs typeface="Segoe UI Semilight"/>
            </a:endParaRPr>
          </a:p>
          <a:p>
            <a:r>
              <a:rPr lang="fr-FR" sz="1600">
                <a:solidFill>
                  <a:schemeClr val="accent1">
                    <a:lumMod val="75000"/>
                  </a:schemeClr>
                </a:solidFill>
                <a:latin typeface="Segoe UI Semilight"/>
                <a:ea typeface="+mn-lt"/>
                <a:cs typeface="+mn-lt"/>
              </a:rPr>
              <a:t>(c) Comparer les lignes/champs d'entrée à un modèle. </a:t>
            </a:r>
            <a:endParaRPr lang="fr-FR" sz="1600">
              <a:solidFill>
                <a:schemeClr val="accent1">
                  <a:lumMod val="75000"/>
                </a:schemeClr>
              </a:solidFill>
              <a:latin typeface="Segoe UI Semilight"/>
              <a:cs typeface="Segoe UI Semilight"/>
            </a:endParaRPr>
          </a:p>
          <a:p>
            <a:r>
              <a:rPr lang="fr-FR" sz="1600">
                <a:solidFill>
                  <a:schemeClr val="accent1">
                    <a:lumMod val="75000"/>
                  </a:schemeClr>
                </a:solidFill>
                <a:latin typeface="Segoe UI Semilight"/>
                <a:ea typeface="+mn-lt"/>
                <a:cs typeface="+mn-lt"/>
              </a:rPr>
              <a:t>(d) Effectué une ou plusieurs actions sur les lignes correspondantes. </a:t>
            </a:r>
            <a:endParaRPr lang="fr-FR" sz="1600">
              <a:solidFill>
                <a:schemeClr val="accent1">
                  <a:lumMod val="75000"/>
                </a:schemeClr>
              </a:solidFill>
              <a:latin typeface="Segoe UI Semilight"/>
              <a:cs typeface="Segoe UI Semilight"/>
            </a:endParaRPr>
          </a:p>
          <a:p>
            <a:endParaRPr lang="fr-FR" sz="1600">
              <a:solidFill>
                <a:schemeClr val="accent1">
                  <a:lumMod val="75000"/>
                </a:schemeClr>
              </a:solidFill>
              <a:latin typeface="Segoe UI Semilight"/>
              <a:cs typeface="Segoe UI Semilight"/>
            </a:endParaRPr>
          </a:p>
          <a:p>
            <a:r>
              <a:rPr lang="fr-FR" sz="1600">
                <a:solidFill>
                  <a:schemeClr val="accent1">
                    <a:lumMod val="75000"/>
                  </a:schemeClr>
                </a:solidFill>
                <a:latin typeface="Segoe UI Semilight"/>
                <a:ea typeface="+mn-lt"/>
                <a:cs typeface="+mn-lt"/>
              </a:rPr>
              <a:t>2. Utile pour : </a:t>
            </a:r>
            <a:endParaRPr lang="fr-FR" sz="1600">
              <a:solidFill>
                <a:schemeClr val="accent1">
                  <a:lumMod val="75000"/>
                </a:schemeClr>
              </a:solidFill>
              <a:latin typeface="Segoe UI Semilight"/>
              <a:cs typeface="Segoe UI Semilight"/>
            </a:endParaRPr>
          </a:p>
          <a:p>
            <a:r>
              <a:rPr lang="fr-FR" sz="1600">
                <a:solidFill>
                  <a:schemeClr val="accent1">
                    <a:lumMod val="75000"/>
                  </a:schemeClr>
                </a:solidFill>
                <a:latin typeface="Segoe UI Semilight"/>
                <a:ea typeface="+mn-lt"/>
                <a:cs typeface="+mn-lt"/>
              </a:rPr>
              <a:t>(a) Transformer des fichiers de données</a:t>
            </a:r>
            <a:endParaRPr lang="fr-FR" sz="1600">
              <a:solidFill>
                <a:schemeClr val="accent1">
                  <a:lumMod val="75000"/>
                </a:schemeClr>
              </a:solidFill>
              <a:latin typeface="Segoe UI Semilight"/>
              <a:cs typeface="Segoe UI Semilight"/>
            </a:endParaRPr>
          </a:p>
          <a:p>
            <a:r>
              <a:rPr lang="fr-FR" sz="1600">
                <a:solidFill>
                  <a:schemeClr val="accent1">
                    <a:lumMod val="75000"/>
                  </a:schemeClr>
                </a:solidFill>
                <a:latin typeface="Segoe UI Semilight"/>
                <a:ea typeface="+mn-lt"/>
                <a:cs typeface="+mn-lt"/>
              </a:rPr>
              <a:t>(b) Produire des rapports </a:t>
            </a:r>
            <a:endParaRPr lang="fr-FR" sz="1600">
              <a:solidFill>
                <a:schemeClr val="accent1">
                  <a:lumMod val="75000"/>
                </a:schemeClr>
              </a:solidFill>
              <a:latin typeface="Segoe UI Semilight"/>
              <a:cs typeface="Segoe UI Semilight"/>
            </a:endParaRPr>
          </a:p>
          <a:p>
            <a:endParaRPr lang="fr-FR" sz="1600">
              <a:solidFill>
                <a:schemeClr val="accent1">
                  <a:lumMod val="75000"/>
                </a:schemeClr>
              </a:solidFill>
              <a:latin typeface="Segoe UI Semilight"/>
              <a:cs typeface="Segoe UI Semilight"/>
            </a:endParaRPr>
          </a:p>
          <a:p>
            <a:r>
              <a:rPr lang="fr-FR" sz="1600">
                <a:solidFill>
                  <a:schemeClr val="accent1">
                    <a:lumMod val="75000"/>
                  </a:schemeClr>
                </a:solidFill>
                <a:latin typeface="Segoe UI Semilight"/>
                <a:ea typeface="+mn-lt"/>
                <a:cs typeface="+mn-lt"/>
              </a:rPr>
              <a:t>3. Constructions de programmation : </a:t>
            </a:r>
            <a:endParaRPr lang="fr-FR" sz="1600">
              <a:solidFill>
                <a:schemeClr val="accent1">
                  <a:lumMod val="75000"/>
                </a:schemeClr>
              </a:solidFill>
              <a:latin typeface="Segoe UI Semilight"/>
              <a:cs typeface="Segoe UI Semilight"/>
            </a:endParaRPr>
          </a:p>
          <a:p>
            <a:r>
              <a:rPr lang="fr-FR" sz="1600">
                <a:solidFill>
                  <a:schemeClr val="accent1">
                    <a:lumMod val="75000"/>
                  </a:schemeClr>
                </a:solidFill>
                <a:latin typeface="Segoe UI Semilight"/>
                <a:ea typeface="+mn-lt"/>
                <a:cs typeface="+mn-lt"/>
              </a:rPr>
              <a:t>(a) Formater les lignes de sortie </a:t>
            </a:r>
            <a:endParaRPr lang="fr-FR" sz="1600">
              <a:solidFill>
                <a:schemeClr val="accent1">
                  <a:lumMod val="75000"/>
                </a:schemeClr>
              </a:solidFill>
              <a:latin typeface="Segoe UI Semilight"/>
              <a:cs typeface="Segoe UI Semilight"/>
            </a:endParaRPr>
          </a:p>
          <a:p>
            <a:r>
              <a:rPr lang="fr-FR" sz="1600">
                <a:solidFill>
                  <a:schemeClr val="accent1">
                    <a:lumMod val="75000"/>
                  </a:schemeClr>
                </a:solidFill>
                <a:latin typeface="Segoe UI Semilight"/>
                <a:ea typeface="+mn-lt"/>
                <a:cs typeface="+mn-lt"/>
              </a:rPr>
              <a:t>(b) Opérations arithmétiques et sur les chaînes de caractères </a:t>
            </a:r>
            <a:endParaRPr lang="fr-FR" sz="1600">
              <a:solidFill>
                <a:schemeClr val="accent1">
                  <a:lumMod val="75000"/>
                </a:schemeClr>
              </a:solidFill>
              <a:latin typeface="Segoe UI Semilight"/>
              <a:cs typeface="Segoe UI Semilight"/>
            </a:endParaRPr>
          </a:p>
          <a:p>
            <a:r>
              <a:rPr lang="fr-FR" sz="1600">
                <a:solidFill>
                  <a:schemeClr val="accent1">
                    <a:lumMod val="75000"/>
                  </a:schemeClr>
                </a:solidFill>
                <a:latin typeface="Segoe UI Semilight"/>
                <a:ea typeface="+mn-lt"/>
                <a:cs typeface="+mn-lt"/>
              </a:rPr>
              <a:t>(c) Conditionnels et boucles </a:t>
            </a:r>
            <a:endParaRPr lang="fr-FR" sz="1600">
              <a:solidFill>
                <a:schemeClr val="accent1">
                  <a:lumMod val="75000"/>
                </a:schemeClr>
              </a:solidFill>
              <a:latin typeface="Segoe UI Semilight"/>
              <a:cs typeface="Segoe UI Semilight"/>
            </a:endParaRPr>
          </a:p>
        </p:txBody>
      </p:sp>
    </p:spTree>
    <p:extLst>
      <p:ext uri="{BB962C8B-B14F-4D97-AF65-F5344CB8AC3E}">
        <p14:creationId xmlns:p14="http://schemas.microsoft.com/office/powerpoint/2010/main" val="144514269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err="1">
                <a:latin typeface="Segoe UI Black"/>
                <a:ea typeface="Segoe UI Black"/>
              </a:rPr>
              <a:t>awk</a:t>
            </a:r>
            <a:endParaRPr lang="fr-FR" err="1"/>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6339CCFF-B9AF-BFC4-F791-46164240D768}"/>
              </a:ext>
            </a:extLst>
          </p:cNvPr>
          <p:cNvSpPr txBox="1"/>
          <p:nvPr/>
        </p:nvSpPr>
        <p:spPr>
          <a:xfrm>
            <a:off x="80595" y="842595"/>
            <a:ext cx="73415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ea typeface="+mn-lt"/>
                <a:cs typeface="+mn-lt"/>
              </a:rPr>
              <a:t>Syntaxe :</a:t>
            </a:r>
          </a:p>
          <a:p>
            <a:r>
              <a:rPr lang="fr-FR" err="1">
                <a:ea typeface="+mn-lt"/>
                <a:cs typeface="+mn-lt"/>
              </a:rPr>
              <a:t>awk</a:t>
            </a:r>
            <a:r>
              <a:rPr lang="fr-FR">
                <a:ea typeface="+mn-lt"/>
                <a:cs typeface="+mn-lt"/>
              </a:rPr>
              <a:t> [options] '</a:t>
            </a:r>
            <a:r>
              <a:rPr lang="fr-FR" err="1">
                <a:ea typeface="+mn-lt"/>
                <a:cs typeface="+mn-lt"/>
              </a:rPr>
              <a:t>critere</a:t>
            </a:r>
            <a:r>
              <a:rPr lang="fr-FR">
                <a:ea typeface="+mn-lt"/>
                <a:cs typeface="+mn-lt"/>
              </a:rPr>
              <a:t> _</a:t>
            </a:r>
            <a:r>
              <a:rPr lang="fr-FR" err="1">
                <a:ea typeface="+mn-lt"/>
                <a:cs typeface="+mn-lt"/>
              </a:rPr>
              <a:t>de_selection</a:t>
            </a:r>
            <a:r>
              <a:rPr lang="fr-FR">
                <a:ea typeface="+mn-lt"/>
                <a:cs typeface="+mn-lt"/>
              </a:rPr>
              <a:t> {action}' &lt;</a:t>
            </a:r>
            <a:r>
              <a:rPr lang="fr-FR" err="1">
                <a:ea typeface="+mn-lt"/>
                <a:cs typeface="+mn-lt"/>
              </a:rPr>
              <a:t>nom_du_fichier</a:t>
            </a:r>
            <a:r>
              <a:rPr lang="fr-FR">
                <a:ea typeface="+mn-lt"/>
                <a:cs typeface="+mn-lt"/>
              </a:rPr>
              <a:t>&gt;</a:t>
            </a:r>
            <a:endParaRPr lang="fr-FR">
              <a:cs typeface="Calibri"/>
            </a:endParaRPr>
          </a:p>
        </p:txBody>
      </p:sp>
      <p:pic>
        <p:nvPicPr>
          <p:cNvPr id="6" name="Image 6" descr="Une image contenant texte&#10;&#10;Description générée automatiquement">
            <a:extLst>
              <a:ext uri="{FF2B5EF4-FFF2-40B4-BE49-F238E27FC236}">
                <a16:creationId xmlns:a16="http://schemas.microsoft.com/office/drawing/2014/main" id="{1FE19586-5AC7-2D0D-24D8-07483791073D}"/>
              </a:ext>
            </a:extLst>
          </p:cNvPr>
          <p:cNvPicPr>
            <a:picLocks noChangeAspect="1"/>
          </p:cNvPicPr>
          <p:nvPr/>
        </p:nvPicPr>
        <p:blipFill>
          <a:blip r:embed="rId3"/>
          <a:stretch>
            <a:fillRect/>
          </a:stretch>
        </p:blipFill>
        <p:spPr>
          <a:xfrm>
            <a:off x="159727" y="1616378"/>
            <a:ext cx="7740161" cy="2760667"/>
          </a:xfrm>
          <a:prstGeom prst="rect">
            <a:avLst/>
          </a:prstGeom>
        </p:spPr>
      </p:pic>
    </p:spTree>
    <p:extLst>
      <p:ext uri="{BB962C8B-B14F-4D97-AF65-F5344CB8AC3E}">
        <p14:creationId xmlns:p14="http://schemas.microsoft.com/office/powerpoint/2010/main" val="39596034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732803" y="108664"/>
            <a:ext cx="5771418" cy="1840504"/>
          </a:xfrm>
        </p:spPr>
        <p:txBody>
          <a:bodyPr wrap="square" lIns="0" tIns="0" rIns="91440" bIns="0" anchor="t">
            <a:spAutoFit/>
          </a:bodyPr>
          <a:lstStyle/>
          <a:p>
            <a:r>
              <a:rPr lang="fr-FR">
                <a:latin typeface="Segoe UI Semilight"/>
                <a:cs typeface="Segoe UI Semilight"/>
              </a:rPr>
              <a:t>Chapitre 4 </a:t>
            </a:r>
          </a:p>
          <a:p>
            <a:pPr>
              <a:buNone/>
            </a:pPr>
            <a:r>
              <a:rPr lang="fr-FR" u="sng">
                <a:latin typeface="Segoe UI Semilight"/>
                <a:cs typeface="Segoe UI Semilight"/>
              </a:rPr>
              <a:t>Manipulation et contenu d'un fichier</a:t>
            </a:r>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3101511" y="1952089"/>
            <a:ext cx="23373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Commande </a:t>
            </a:r>
            <a:r>
              <a:rPr lang="fr-FR">
                <a:solidFill>
                  <a:schemeClr val="accent1">
                    <a:lumMod val="75000"/>
                  </a:schemeClr>
                </a:solidFill>
                <a:latin typeface="Segoe UI Semilight"/>
                <a:ea typeface="+mn-lt"/>
                <a:cs typeface="+mn-lt"/>
              </a:rPr>
              <a:t>sort</a:t>
            </a:r>
            <a:endParaRPr lang="fr-FR" err="1">
              <a:solidFill>
                <a:schemeClr val="accent1">
                  <a:lumMod val="75000"/>
                </a:schemeClr>
              </a:solidFill>
              <a:latin typeface="Segoe UI Semilight"/>
              <a:cs typeface="Calibri"/>
            </a:endParaRPr>
          </a:p>
        </p:txBody>
      </p:sp>
    </p:spTree>
    <p:extLst>
      <p:ext uri="{BB962C8B-B14F-4D97-AF65-F5344CB8AC3E}">
        <p14:creationId xmlns:p14="http://schemas.microsoft.com/office/powerpoint/2010/main" val="8782273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sort</a:t>
            </a:r>
            <a:endParaRPr lang="fr-FR" err="1"/>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301A55E5-BE9C-B5E7-0685-6F8BDF1862B6}"/>
              </a:ext>
            </a:extLst>
          </p:cNvPr>
          <p:cNvSpPr txBox="1"/>
          <p:nvPr/>
        </p:nvSpPr>
        <p:spPr>
          <a:xfrm>
            <a:off x="51289" y="886557"/>
            <a:ext cx="693859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sort : permet de trier vos résultats, par default dans l'ordre </a:t>
            </a:r>
          </a:p>
          <a:p>
            <a:r>
              <a:rPr lang="fr-FR">
                <a:solidFill>
                  <a:schemeClr val="accent1">
                    <a:lumMod val="75000"/>
                  </a:schemeClr>
                </a:solidFill>
                <a:latin typeface="Segoe UI Semilight"/>
                <a:cs typeface="Calibri"/>
              </a:rPr>
              <a:t>-&gt;[a-z]puis[A-Z]puis[1-9]</a:t>
            </a:r>
          </a:p>
          <a:p>
            <a:r>
              <a:rPr lang="fr-FR">
                <a:solidFill>
                  <a:schemeClr val="accent1">
                    <a:lumMod val="75000"/>
                  </a:schemeClr>
                </a:solidFill>
                <a:latin typeface="Segoe UI Semilight"/>
                <a:cs typeface="Calibri"/>
              </a:rPr>
              <a:t>-r : pour le </a:t>
            </a:r>
            <a:r>
              <a:rPr lang="fr-FR" err="1">
                <a:solidFill>
                  <a:schemeClr val="accent1">
                    <a:lumMod val="75000"/>
                  </a:schemeClr>
                </a:solidFill>
                <a:latin typeface="Segoe UI Semilight"/>
                <a:cs typeface="Calibri"/>
              </a:rPr>
              <a:t>sense</a:t>
            </a:r>
            <a:r>
              <a:rPr lang="fr-FR">
                <a:solidFill>
                  <a:schemeClr val="accent1">
                    <a:lumMod val="75000"/>
                  </a:schemeClr>
                </a:solidFill>
                <a:latin typeface="Segoe UI Semilight"/>
                <a:cs typeface="Calibri"/>
              </a:rPr>
              <a:t> inverse –u : n'affiche pas de doublons</a:t>
            </a:r>
          </a:p>
        </p:txBody>
      </p:sp>
      <p:pic>
        <p:nvPicPr>
          <p:cNvPr id="6" name="Image 6" descr="Une image contenant texte&#10;&#10;Description générée automatiquement">
            <a:extLst>
              <a:ext uri="{FF2B5EF4-FFF2-40B4-BE49-F238E27FC236}">
                <a16:creationId xmlns:a16="http://schemas.microsoft.com/office/drawing/2014/main" id="{B7975C48-5FD0-92F8-9B4F-459CA598E317}"/>
              </a:ext>
            </a:extLst>
          </p:cNvPr>
          <p:cNvPicPr>
            <a:picLocks noChangeAspect="1"/>
          </p:cNvPicPr>
          <p:nvPr/>
        </p:nvPicPr>
        <p:blipFill>
          <a:blip r:embed="rId3"/>
          <a:stretch>
            <a:fillRect/>
          </a:stretch>
        </p:blipFill>
        <p:spPr>
          <a:xfrm>
            <a:off x="49823" y="1811731"/>
            <a:ext cx="4523642" cy="3087999"/>
          </a:xfrm>
          <a:prstGeom prst="rect">
            <a:avLst/>
          </a:prstGeom>
        </p:spPr>
      </p:pic>
      <p:pic>
        <p:nvPicPr>
          <p:cNvPr id="7" name="Image 7" descr="Une image contenant texte&#10;&#10;Description générée automatiquement">
            <a:extLst>
              <a:ext uri="{FF2B5EF4-FFF2-40B4-BE49-F238E27FC236}">
                <a16:creationId xmlns:a16="http://schemas.microsoft.com/office/drawing/2014/main" id="{88727D95-29EC-A698-C4B4-EF3A4EE1543D}"/>
              </a:ext>
            </a:extLst>
          </p:cNvPr>
          <p:cNvPicPr>
            <a:picLocks noChangeAspect="1"/>
          </p:cNvPicPr>
          <p:nvPr/>
        </p:nvPicPr>
        <p:blipFill>
          <a:blip r:embed="rId4"/>
          <a:stretch>
            <a:fillRect/>
          </a:stretch>
        </p:blipFill>
        <p:spPr>
          <a:xfrm>
            <a:off x="4621823" y="1810332"/>
            <a:ext cx="4369777" cy="3090797"/>
          </a:xfrm>
          <a:prstGeom prst="rect">
            <a:avLst/>
          </a:prstGeom>
        </p:spPr>
      </p:pic>
    </p:spTree>
    <p:extLst>
      <p:ext uri="{BB962C8B-B14F-4D97-AF65-F5344CB8AC3E}">
        <p14:creationId xmlns:p14="http://schemas.microsoft.com/office/powerpoint/2010/main" val="37816180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732803" y="108664"/>
            <a:ext cx="5771418" cy="1840504"/>
          </a:xfrm>
        </p:spPr>
        <p:txBody>
          <a:bodyPr wrap="square" lIns="0" tIns="0" rIns="91440" bIns="0" anchor="t">
            <a:spAutoFit/>
          </a:bodyPr>
          <a:lstStyle/>
          <a:p>
            <a:r>
              <a:rPr lang="fr-FR">
                <a:latin typeface="Segoe UI Semilight"/>
                <a:cs typeface="Segoe UI Semilight"/>
              </a:rPr>
              <a:t>Chapitre 4 </a:t>
            </a:r>
          </a:p>
          <a:p>
            <a:pPr>
              <a:buNone/>
            </a:pPr>
            <a:r>
              <a:rPr lang="fr-FR" u="sng">
                <a:latin typeface="Segoe UI Semilight"/>
                <a:cs typeface="Segoe UI Semilight"/>
              </a:rPr>
              <a:t>Manipulation et contenu d'un fichier</a:t>
            </a:r>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3101511" y="1952089"/>
            <a:ext cx="23373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Commande </a:t>
            </a:r>
            <a:r>
              <a:rPr lang="fr-FR" err="1">
                <a:solidFill>
                  <a:schemeClr val="accent1">
                    <a:lumMod val="75000"/>
                  </a:schemeClr>
                </a:solidFill>
                <a:latin typeface="Segoe UI Semilight"/>
                <a:cs typeface="Calibri"/>
              </a:rPr>
              <a:t>uniq</a:t>
            </a:r>
          </a:p>
        </p:txBody>
      </p:sp>
    </p:spTree>
    <p:extLst>
      <p:ext uri="{BB962C8B-B14F-4D97-AF65-F5344CB8AC3E}">
        <p14:creationId xmlns:p14="http://schemas.microsoft.com/office/powerpoint/2010/main" val="28750992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err="1">
                <a:latin typeface="Segoe UI Black"/>
                <a:ea typeface="Segoe UI Black"/>
              </a:rPr>
              <a:t>uniq</a:t>
            </a:r>
            <a:endParaRPr lang="fr-FR" err="1"/>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453F8077-FEB6-34B4-6DCA-BF0F65BCEB67}"/>
              </a:ext>
            </a:extLst>
          </p:cNvPr>
          <p:cNvSpPr txBox="1"/>
          <p:nvPr/>
        </p:nvSpPr>
        <p:spPr>
          <a:xfrm>
            <a:off x="183172" y="886556"/>
            <a:ext cx="778119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La commande </a:t>
            </a:r>
            <a:r>
              <a:rPr lang="fr-FR" err="1">
                <a:cs typeface="Calibri"/>
              </a:rPr>
              <a:t>uniq</a:t>
            </a:r>
            <a:r>
              <a:rPr lang="fr-FR">
                <a:cs typeface="Calibri"/>
              </a:rPr>
              <a:t> permet de trouver et de supprimer les lignes doublons qui sont adjacentes les unes entres elles.</a:t>
            </a:r>
          </a:p>
          <a:p>
            <a:endParaRPr lang="fr-FR">
              <a:cs typeface="Calibri"/>
            </a:endParaRPr>
          </a:p>
          <a:p>
            <a:r>
              <a:rPr lang="fr-FR">
                <a:cs typeface="Calibri"/>
              </a:rPr>
              <a:t>Le texte doit être trié avant avec la commande sort.</a:t>
            </a:r>
          </a:p>
          <a:p>
            <a:endParaRPr lang="fr-FR">
              <a:cs typeface="Calibri"/>
            </a:endParaRPr>
          </a:p>
          <a:p>
            <a:r>
              <a:rPr lang="fr-FR">
                <a:cs typeface="Calibri"/>
              </a:rPr>
              <a:t>Sort contient déjà une option qui réalise la même chose.</a:t>
            </a:r>
          </a:p>
          <a:p>
            <a:endParaRPr lang="fr-FR">
              <a:cs typeface="Calibri"/>
            </a:endParaRPr>
          </a:p>
          <a:p>
            <a:r>
              <a:rPr lang="fr-FR" err="1">
                <a:cs typeface="Calibri"/>
              </a:rPr>
              <a:t>Uniq</a:t>
            </a:r>
            <a:r>
              <a:rPr lang="fr-FR">
                <a:cs typeface="Calibri"/>
              </a:rPr>
              <a:t> sera utile pour ses options</a:t>
            </a:r>
          </a:p>
          <a:p>
            <a:endParaRPr lang="fr-FR">
              <a:cs typeface="Calibri"/>
            </a:endParaRPr>
          </a:p>
          <a:p>
            <a:r>
              <a:rPr lang="fr-FR">
                <a:cs typeface="Calibri"/>
              </a:rPr>
              <a:t>-c : affiche le nombre d'occurrence</a:t>
            </a:r>
          </a:p>
          <a:p>
            <a:r>
              <a:rPr lang="fr-FR">
                <a:cs typeface="Calibri"/>
              </a:rPr>
              <a:t>-i : ignore la casse</a:t>
            </a:r>
          </a:p>
          <a:p>
            <a:endParaRPr lang="fr-FR">
              <a:cs typeface="Calibri"/>
            </a:endParaRPr>
          </a:p>
          <a:p>
            <a:r>
              <a:rPr lang="fr-FR">
                <a:cs typeface="Calibri"/>
              </a:rPr>
              <a:t>man </a:t>
            </a:r>
            <a:r>
              <a:rPr lang="fr-FR" err="1">
                <a:cs typeface="Calibri"/>
              </a:rPr>
              <a:t>uniq</a:t>
            </a:r>
          </a:p>
        </p:txBody>
      </p:sp>
      <p:pic>
        <p:nvPicPr>
          <p:cNvPr id="6" name="Image 6" descr="Une image contenant texte&#10;&#10;Description générée automatiquement">
            <a:extLst>
              <a:ext uri="{FF2B5EF4-FFF2-40B4-BE49-F238E27FC236}">
                <a16:creationId xmlns:a16="http://schemas.microsoft.com/office/drawing/2014/main" id="{06CEFAF2-2456-70CD-C8CF-2E520531050C}"/>
              </a:ext>
            </a:extLst>
          </p:cNvPr>
          <p:cNvPicPr>
            <a:picLocks noChangeAspect="1"/>
          </p:cNvPicPr>
          <p:nvPr/>
        </p:nvPicPr>
        <p:blipFill>
          <a:blip r:embed="rId3"/>
          <a:stretch>
            <a:fillRect/>
          </a:stretch>
        </p:blipFill>
        <p:spPr>
          <a:xfrm>
            <a:off x="2181957" y="3891789"/>
            <a:ext cx="5549411" cy="1213881"/>
          </a:xfrm>
          <a:prstGeom prst="rect">
            <a:avLst/>
          </a:prstGeom>
        </p:spPr>
      </p:pic>
    </p:spTree>
    <p:extLst>
      <p:ext uri="{BB962C8B-B14F-4D97-AF65-F5344CB8AC3E}">
        <p14:creationId xmlns:p14="http://schemas.microsoft.com/office/powerpoint/2010/main" val="26785268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732803" y="108664"/>
            <a:ext cx="5771418" cy="1840504"/>
          </a:xfrm>
        </p:spPr>
        <p:txBody>
          <a:bodyPr wrap="square" lIns="0" tIns="0" rIns="91440" bIns="0" anchor="t">
            <a:spAutoFit/>
          </a:bodyPr>
          <a:lstStyle/>
          <a:p>
            <a:r>
              <a:rPr lang="fr-FR">
                <a:latin typeface="Segoe UI Semilight"/>
                <a:cs typeface="Segoe UI Semilight"/>
              </a:rPr>
              <a:t>Chapitre 4 </a:t>
            </a:r>
          </a:p>
          <a:p>
            <a:pPr>
              <a:buNone/>
            </a:pPr>
            <a:r>
              <a:rPr lang="fr-FR" u="sng">
                <a:latin typeface="Segoe UI Semilight"/>
                <a:cs typeface="Segoe UI Semilight"/>
              </a:rPr>
              <a:t>Manipulation et contenu d'un fichier</a:t>
            </a:r>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3101511" y="1952089"/>
            <a:ext cx="23373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Commande </a:t>
            </a:r>
            <a:r>
              <a:rPr lang="fr-FR">
                <a:solidFill>
                  <a:schemeClr val="accent1">
                    <a:lumMod val="75000"/>
                  </a:schemeClr>
                </a:solidFill>
                <a:latin typeface="Segoe UI Semilight"/>
                <a:ea typeface="+mn-lt"/>
                <a:cs typeface="+mn-lt"/>
              </a:rPr>
              <a:t>tr</a:t>
            </a:r>
            <a:endParaRPr lang="fr-FR" err="1">
              <a:solidFill>
                <a:schemeClr val="accent1">
                  <a:lumMod val="75000"/>
                </a:schemeClr>
              </a:solidFill>
              <a:latin typeface="Segoe UI Semilight"/>
              <a:cs typeface="Calibri"/>
            </a:endParaRPr>
          </a:p>
        </p:txBody>
      </p:sp>
    </p:spTree>
    <p:extLst>
      <p:ext uri="{BB962C8B-B14F-4D97-AF65-F5344CB8AC3E}">
        <p14:creationId xmlns:p14="http://schemas.microsoft.com/office/powerpoint/2010/main" val="38994366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tr</a:t>
            </a:r>
            <a:endParaRPr lang="fr-FR" err="1"/>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37C219FA-C47E-7069-57AD-3CD43D05392C}"/>
              </a:ext>
            </a:extLst>
          </p:cNvPr>
          <p:cNvSpPr txBox="1"/>
          <p:nvPr/>
        </p:nvSpPr>
        <p:spPr>
          <a:xfrm>
            <a:off x="175846" y="930519"/>
            <a:ext cx="771524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a:solidFill>
                  <a:schemeClr val="accent1">
                    <a:lumMod val="75000"/>
                  </a:schemeClr>
                </a:solidFill>
                <a:latin typeface="Segoe UI Semilight"/>
                <a:cs typeface="Segoe UI Semilight"/>
              </a:rPr>
              <a:t>tr </a:t>
            </a:r>
            <a:r>
              <a:rPr lang="fr-FR">
                <a:solidFill>
                  <a:schemeClr val="accent1">
                    <a:lumMod val="75000"/>
                  </a:schemeClr>
                </a:solidFill>
                <a:latin typeface="Segoe UI Semilight"/>
                <a:cs typeface="Segoe UI Semilight"/>
              </a:rPr>
              <a:t>est une commande qui remplace ou supprime des caractères de </a:t>
            </a:r>
            <a:r>
              <a:rPr lang="fr-FR" b="1">
                <a:solidFill>
                  <a:schemeClr val="accent1">
                    <a:lumMod val="75000"/>
                  </a:schemeClr>
                </a:solidFill>
                <a:latin typeface="Segoe UI Semilight"/>
                <a:cs typeface="Segoe UI Semilight"/>
              </a:rPr>
              <a:t>l'entrée standard (</a:t>
            </a:r>
            <a:r>
              <a:rPr lang="fr-FR" b="1" err="1">
                <a:solidFill>
                  <a:schemeClr val="accent1">
                    <a:lumMod val="75000"/>
                  </a:schemeClr>
                </a:solidFill>
                <a:latin typeface="Segoe UI Semilight"/>
                <a:cs typeface="Segoe UI Semilight"/>
              </a:rPr>
              <a:t>stdin</a:t>
            </a:r>
            <a:r>
              <a:rPr lang="fr-FR" b="1">
                <a:solidFill>
                  <a:schemeClr val="accent1">
                    <a:lumMod val="75000"/>
                  </a:schemeClr>
                </a:solidFill>
                <a:latin typeface="Segoe UI Semilight"/>
                <a:cs typeface="Segoe UI Semilight"/>
              </a:rPr>
              <a:t>) </a:t>
            </a:r>
            <a:r>
              <a:rPr lang="fr-FR">
                <a:solidFill>
                  <a:schemeClr val="accent1">
                    <a:lumMod val="75000"/>
                  </a:schemeClr>
                </a:solidFill>
                <a:latin typeface="Segoe UI Semilight"/>
                <a:cs typeface="Segoe UI Semilight"/>
              </a:rPr>
              <a:t>et écrit le résultat sur </a:t>
            </a:r>
            <a:r>
              <a:rPr lang="fr-FR" b="1">
                <a:solidFill>
                  <a:schemeClr val="accent1">
                    <a:lumMod val="75000"/>
                  </a:schemeClr>
                </a:solidFill>
                <a:latin typeface="Segoe UI Semilight"/>
                <a:cs typeface="Segoe UI Semilight"/>
              </a:rPr>
              <a:t>la sortie standard (</a:t>
            </a:r>
            <a:r>
              <a:rPr lang="fr-FR" b="1" err="1">
                <a:solidFill>
                  <a:schemeClr val="accent1">
                    <a:lumMod val="75000"/>
                  </a:schemeClr>
                </a:solidFill>
                <a:latin typeface="Segoe UI Semilight"/>
                <a:cs typeface="Segoe UI Semilight"/>
              </a:rPr>
              <a:t>stdout</a:t>
            </a:r>
            <a:r>
              <a:rPr lang="fr-FR" b="1">
                <a:solidFill>
                  <a:schemeClr val="accent1">
                    <a:lumMod val="75000"/>
                  </a:schemeClr>
                </a:solidFill>
                <a:latin typeface="Segoe UI Semilight"/>
                <a:cs typeface="Segoe UI Semilight"/>
              </a:rPr>
              <a:t>)</a:t>
            </a:r>
            <a:r>
              <a:rPr lang="fr-FR">
                <a:solidFill>
                  <a:schemeClr val="accent1">
                    <a:lumMod val="75000"/>
                  </a:schemeClr>
                </a:solidFill>
                <a:latin typeface="Segoe UI Semilight"/>
                <a:cs typeface="Segoe UI Semilight"/>
              </a:rPr>
              <a:t>. </a:t>
            </a:r>
          </a:p>
          <a:p>
            <a:r>
              <a:rPr lang="fr-FR" b="1">
                <a:solidFill>
                  <a:schemeClr val="accent1">
                    <a:lumMod val="75000"/>
                  </a:schemeClr>
                </a:solidFill>
                <a:latin typeface="Segoe UI Semilight"/>
                <a:cs typeface="Segoe UI Semilight"/>
              </a:rPr>
              <a:t>tr</a:t>
            </a:r>
            <a:r>
              <a:rPr lang="fr-FR">
                <a:solidFill>
                  <a:schemeClr val="accent1">
                    <a:lumMod val="75000"/>
                  </a:schemeClr>
                </a:solidFill>
                <a:latin typeface="Segoe UI Semilight"/>
                <a:cs typeface="Segoe UI Semilight"/>
              </a:rPr>
              <a:t> permet d'effectuer différentes transformations de texte, notamment la conversion de la casse.</a:t>
            </a:r>
          </a:p>
          <a:p>
            <a:endParaRPr lang="fr-FR">
              <a:solidFill>
                <a:schemeClr val="accent1">
                  <a:lumMod val="75000"/>
                </a:schemeClr>
              </a:solidFill>
              <a:latin typeface="Segoe UI Semilight"/>
              <a:cs typeface="Segoe UI Semilight"/>
            </a:endParaRPr>
          </a:p>
          <a:p>
            <a:r>
              <a:rPr lang="fr-FR" b="1">
                <a:solidFill>
                  <a:schemeClr val="accent1">
                    <a:lumMod val="75000"/>
                  </a:schemeClr>
                </a:solidFill>
                <a:latin typeface="Segoe UI Semilight"/>
                <a:cs typeface="Segoe UI Semilight"/>
              </a:rPr>
              <a:t>tr </a:t>
            </a:r>
            <a:r>
              <a:rPr lang="fr-FR">
                <a:solidFill>
                  <a:schemeClr val="accent1">
                    <a:lumMod val="75000"/>
                  </a:schemeClr>
                </a:solidFill>
                <a:latin typeface="Segoe UI Semilight"/>
                <a:cs typeface="Segoe UI Semilight"/>
              </a:rPr>
              <a:t>ne peut pas lire </a:t>
            </a:r>
            <a:r>
              <a:rPr lang="fr-FR">
                <a:solidFill>
                  <a:schemeClr val="accent1">
                    <a:lumMod val="75000"/>
                  </a:schemeClr>
                </a:solidFill>
                <a:latin typeface="Segoe UI Semilight"/>
                <a:ea typeface="+mn-lt"/>
                <a:cs typeface="+mn-lt"/>
              </a:rPr>
              <a:t>directement </a:t>
            </a:r>
            <a:r>
              <a:rPr lang="fr-FR">
                <a:solidFill>
                  <a:schemeClr val="accent1">
                    <a:lumMod val="75000"/>
                  </a:schemeClr>
                </a:solidFill>
                <a:latin typeface="Segoe UI Semilight"/>
                <a:cs typeface="Segoe UI Semilight"/>
              </a:rPr>
              <a:t>de fichier </a:t>
            </a:r>
          </a:p>
          <a:p>
            <a:r>
              <a:rPr lang="fr-FR" b="1">
                <a:solidFill>
                  <a:schemeClr val="accent1">
                    <a:lumMod val="75000"/>
                  </a:schemeClr>
                </a:solidFill>
                <a:latin typeface="Segoe UI Semilight"/>
                <a:cs typeface="Segoe UI Semilight"/>
              </a:rPr>
              <a:t>tr </a:t>
            </a:r>
            <a:r>
              <a:rPr lang="fr-FR">
                <a:solidFill>
                  <a:schemeClr val="accent1">
                    <a:lumMod val="75000"/>
                  </a:schemeClr>
                </a:solidFill>
                <a:latin typeface="Segoe UI Semilight"/>
                <a:cs typeface="Segoe UI Semilight"/>
              </a:rPr>
              <a:t>ne fonctionne que si vous lui indiqué des options</a:t>
            </a:r>
          </a:p>
          <a:p>
            <a:endParaRPr lang="fr-FR">
              <a:solidFill>
                <a:schemeClr val="accent1">
                  <a:lumMod val="75000"/>
                </a:schemeClr>
              </a:solidFill>
              <a:latin typeface="Segoe UI Semilight"/>
              <a:cs typeface="Segoe UI Semilight"/>
            </a:endParaRPr>
          </a:p>
        </p:txBody>
      </p:sp>
      <p:pic>
        <p:nvPicPr>
          <p:cNvPr id="6" name="Image 6" descr="Une image contenant texte&#10;&#10;Description générée automatiquement">
            <a:extLst>
              <a:ext uri="{FF2B5EF4-FFF2-40B4-BE49-F238E27FC236}">
                <a16:creationId xmlns:a16="http://schemas.microsoft.com/office/drawing/2014/main" id="{1B99836F-BE26-4364-4CDF-B268296F7678}"/>
              </a:ext>
            </a:extLst>
          </p:cNvPr>
          <p:cNvPicPr>
            <a:picLocks noChangeAspect="1"/>
          </p:cNvPicPr>
          <p:nvPr/>
        </p:nvPicPr>
        <p:blipFill>
          <a:blip r:embed="rId3"/>
          <a:stretch>
            <a:fillRect/>
          </a:stretch>
        </p:blipFill>
        <p:spPr>
          <a:xfrm>
            <a:off x="394188" y="3394227"/>
            <a:ext cx="7447083" cy="1161258"/>
          </a:xfrm>
          <a:prstGeom prst="rect">
            <a:avLst/>
          </a:prstGeom>
        </p:spPr>
      </p:pic>
    </p:spTree>
    <p:extLst>
      <p:ext uri="{BB962C8B-B14F-4D97-AF65-F5344CB8AC3E}">
        <p14:creationId xmlns:p14="http://schemas.microsoft.com/office/powerpoint/2010/main" val="15325624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tr</a:t>
            </a:r>
            <a:endParaRPr lang="fr-FR" err="1"/>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37C219FA-C47E-7069-57AD-3CD43D05392C}"/>
              </a:ext>
            </a:extLst>
          </p:cNvPr>
          <p:cNvSpPr txBox="1"/>
          <p:nvPr/>
        </p:nvSpPr>
        <p:spPr>
          <a:xfrm>
            <a:off x="175846" y="930519"/>
            <a:ext cx="771524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Segoe UI Semilight"/>
              </a:rPr>
              <a:t>Vous devez lui envoyez directement le contenu à traiter</a:t>
            </a:r>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Segoe UI Semilight"/>
              </a:rPr>
              <a:t>Via le pipe " | " ou via une redirections " &lt; " (métacaractères) </a:t>
            </a:r>
          </a:p>
          <a:p>
            <a:r>
              <a:rPr lang="fr-FR">
                <a:solidFill>
                  <a:schemeClr val="accent1">
                    <a:lumMod val="75000"/>
                  </a:schemeClr>
                </a:solidFill>
                <a:latin typeface="Segoe UI Semilight"/>
                <a:cs typeface="Segoe UI Semilight"/>
              </a:rPr>
              <a:t>                                                                                (ok)   tr –d  </a:t>
            </a:r>
            <a:r>
              <a:rPr lang="fr-FR" err="1">
                <a:solidFill>
                  <a:schemeClr val="accent1">
                    <a:lumMod val="75000"/>
                  </a:schemeClr>
                </a:solidFill>
                <a:latin typeface="Segoe UI Semilight"/>
                <a:cs typeface="Segoe UI Semilight"/>
              </a:rPr>
              <a:t>tmp</a:t>
            </a:r>
            <a:r>
              <a:rPr lang="fr-FR">
                <a:solidFill>
                  <a:schemeClr val="accent1">
                    <a:lumMod val="75000"/>
                  </a:schemeClr>
                </a:solidFill>
                <a:latin typeface="Segoe UI Semilight"/>
                <a:cs typeface="Segoe UI Semilight"/>
              </a:rPr>
              <a:t> &lt; </a:t>
            </a:r>
            <a:r>
              <a:rPr lang="fr-FR" err="1">
                <a:solidFill>
                  <a:schemeClr val="accent1">
                    <a:lumMod val="75000"/>
                  </a:schemeClr>
                </a:solidFill>
                <a:latin typeface="Segoe UI Semilight"/>
                <a:cs typeface="Segoe UI Semilight"/>
              </a:rPr>
              <a:t>arbo</a:t>
            </a:r>
            <a:r>
              <a:rPr lang="fr-FR">
                <a:solidFill>
                  <a:schemeClr val="accent1">
                    <a:lumMod val="75000"/>
                  </a:schemeClr>
                </a:solidFill>
                <a:latin typeface="Segoe UI Semilight"/>
                <a:cs typeface="Segoe UI Semilight"/>
              </a:rPr>
              <a:t> </a:t>
            </a:r>
          </a:p>
          <a:p>
            <a:endParaRPr lang="fr-FR">
              <a:solidFill>
                <a:schemeClr val="accent1">
                  <a:lumMod val="75000"/>
                </a:schemeClr>
              </a:solidFill>
              <a:latin typeface="Segoe UI Semilight"/>
              <a:cs typeface="Segoe UI Semilight"/>
            </a:endParaRPr>
          </a:p>
          <a:p>
            <a:endParaRPr lang="fr-FR">
              <a:solidFill>
                <a:schemeClr val="accent1">
                  <a:lumMod val="75000"/>
                </a:schemeClr>
              </a:solidFill>
              <a:latin typeface="Segoe UI Semilight"/>
              <a:cs typeface="Segoe UI Semilight"/>
            </a:endParaRPr>
          </a:p>
          <a:p>
            <a:endParaRPr lang="fr-FR">
              <a:solidFill>
                <a:schemeClr val="accent1">
                  <a:lumMod val="75000"/>
                </a:schemeClr>
              </a:solidFill>
              <a:latin typeface="Segoe UI Semilight"/>
              <a:cs typeface="Segoe UI Semilight"/>
            </a:endParaRPr>
          </a:p>
          <a:p>
            <a:endParaRPr lang="fr-FR">
              <a:solidFill>
                <a:schemeClr val="accent1">
                  <a:lumMod val="75000"/>
                </a:schemeClr>
              </a:solidFill>
              <a:latin typeface="Segoe UI Semilight"/>
              <a:cs typeface="Segoe UI Semilight"/>
            </a:endParaRPr>
          </a:p>
          <a:p>
            <a:endParaRPr lang="fr-FR">
              <a:solidFill>
                <a:schemeClr val="accent1">
                  <a:lumMod val="75000"/>
                </a:schemeClr>
              </a:solidFill>
              <a:latin typeface="Segoe UI Semilight"/>
              <a:cs typeface="Segoe UI Semilight"/>
            </a:endParaRPr>
          </a:p>
          <a:p>
            <a:endParaRPr lang="fr-FR">
              <a:solidFill>
                <a:schemeClr val="accent1">
                  <a:lumMod val="75000"/>
                </a:schemeClr>
              </a:solidFill>
              <a:latin typeface="Segoe UI Semilight"/>
              <a:cs typeface="Segoe UI Semilight"/>
            </a:endParaRPr>
          </a:p>
          <a:p>
            <a:endParaRPr lang="fr-FR">
              <a:solidFill>
                <a:schemeClr val="accent1">
                  <a:lumMod val="75000"/>
                </a:schemeClr>
              </a:solidFill>
              <a:latin typeface="Segoe UI Semilight"/>
              <a:cs typeface="Segoe UI Semilight"/>
            </a:endParaRPr>
          </a:p>
        </p:txBody>
      </p:sp>
      <p:pic>
        <p:nvPicPr>
          <p:cNvPr id="7" name="Image 7" descr="Une image contenant texte&#10;&#10;Description générée automatiquement">
            <a:extLst>
              <a:ext uri="{FF2B5EF4-FFF2-40B4-BE49-F238E27FC236}">
                <a16:creationId xmlns:a16="http://schemas.microsoft.com/office/drawing/2014/main" id="{CC1EF69E-E332-D890-906F-CAA2AB27AA9B}"/>
              </a:ext>
            </a:extLst>
          </p:cNvPr>
          <p:cNvPicPr>
            <a:picLocks noChangeAspect="1"/>
          </p:cNvPicPr>
          <p:nvPr/>
        </p:nvPicPr>
        <p:blipFill>
          <a:blip r:embed="rId3"/>
          <a:stretch>
            <a:fillRect/>
          </a:stretch>
        </p:blipFill>
        <p:spPr>
          <a:xfrm>
            <a:off x="233758" y="1874748"/>
            <a:ext cx="3629757" cy="3121064"/>
          </a:xfrm>
          <a:prstGeom prst="rect">
            <a:avLst/>
          </a:prstGeom>
        </p:spPr>
      </p:pic>
      <p:pic>
        <p:nvPicPr>
          <p:cNvPr id="8" name="Image 8" descr="Une image contenant texte&#10;&#10;Description générée automatiquement">
            <a:extLst>
              <a:ext uri="{FF2B5EF4-FFF2-40B4-BE49-F238E27FC236}">
                <a16:creationId xmlns:a16="http://schemas.microsoft.com/office/drawing/2014/main" id="{7DED478F-BA1D-5687-DDF8-219F177E134C}"/>
              </a:ext>
            </a:extLst>
          </p:cNvPr>
          <p:cNvPicPr>
            <a:picLocks noChangeAspect="1"/>
          </p:cNvPicPr>
          <p:nvPr/>
        </p:nvPicPr>
        <p:blipFill>
          <a:blip r:embed="rId4"/>
          <a:stretch>
            <a:fillRect/>
          </a:stretch>
        </p:blipFill>
        <p:spPr>
          <a:xfrm>
            <a:off x="4133584" y="1877302"/>
            <a:ext cx="4267199" cy="3115388"/>
          </a:xfrm>
          <a:prstGeom prst="rect">
            <a:avLst/>
          </a:prstGeom>
        </p:spPr>
      </p:pic>
    </p:spTree>
    <p:extLst>
      <p:ext uri="{BB962C8B-B14F-4D97-AF65-F5344CB8AC3E}">
        <p14:creationId xmlns:p14="http://schemas.microsoft.com/office/powerpoint/2010/main" val="10677979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tr</a:t>
            </a:r>
            <a:endParaRPr lang="fr-FR" err="1"/>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pic>
        <p:nvPicPr>
          <p:cNvPr id="6" name="Image 8" descr="Une image contenant texte&#10;&#10;Description générée automatiquement">
            <a:extLst>
              <a:ext uri="{FF2B5EF4-FFF2-40B4-BE49-F238E27FC236}">
                <a16:creationId xmlns:a16="http://schemas.microsoft.com/office/drawing/2014/main" id="{BC59A019-C4C6-DF1D-EF3E-90692F8EB11C}"/>
              </a:ext>
            </a:extLst>
          </p:cNvPr>
          <p:cNvPicPr>
            <a:picLocks noChangeAspect="1"/>
          </p:cNvPicPr>
          <p:nvPr/>
        </p:nvPicPr>
        <p:blipFill>
          <a:blip r:embed="rId3"/>
          <a:stretch>
            <a:fillRect/>
          </a:stretch>
        </p:blipFill>
        <p:spPr>
          <a:xfrm>
            <a:off x="31173" y="832045"/>
            <a:ext cx="9014855" cy="948480"/>
          </a:xfrm>
          <a:prstGeom prst="rect">
            <a:avLst/>
          </a:prstGeom>
        </p:spPr>
      </p:pic>
      <p:pic>
        <p:nvPicPr>
          <p:cNvPr id="9" name="Image 9">
            <a:extLst>
              <a:ext uri="{FF2B5EF4-FFF2-40B4-BE49-F238E27FC236}">
                <a16:creationId xmlns:a16="http://schemas.microsoft.com/office/drawing/2014/main" id="{49C48072-92E9-313D-AC98-31F2D8D924D7}"/>
              </a:ext>
            </a:extLst>
          </p:cNvPr>
          <p:cNvPicPr>
            <a:picLocks noChangeAspect="1"/>
          </p:cNvPicPr>
          <p:nvPr/>
        </p:nvPicPr>
        <p:blipFill>
          <a:blip r:embed="rId4"/>
          <a:stretch>
            <a:fillRect/>
          </a:stretch>
        </p:blipFill>
        <p:spPr>
          <a:xfrm>
            <a:off x="31173" y="1860205"/>
            <a:ext cx="9014854" cy="859011"/>
          </a:xfrm>
          <a:prstGeom prst="rect">
            <a:avLst/>
          </a:prstGeom>
        </p:spPr>
      </p:pic>
      <p:sp>
        <p:nvSpPr>
          <p:cNvPr id="12" name="ZoneTexte 11">
            <a:extLst>
              <a:ext uri="{FF2B5EF4-FFF2-40B4-BE49-F238E27FC236}">
                <a16:creationId xmlns:a16="http://schemas.microsoft.com/office/drawing/2014/main" id="{78BDC73B-459A-F751-E8F4-2E39E7AE8A5E}"/>
              </a:ext>
            </a:extLst>
          </p:cNvPr>
          <p:cNvSpPr txBox="1"/>
          <p:nvPr/>
        </p:nvSpPr>
        <p:spPr>
          <a:xfrm>
            <a:off x="29688" y="4557154"/>
            <a:ext cx="25160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man –a tr</a:t>
            </a:r>
            <a:endParaRPr lang="fr-FR">
              <a:solidFill>
                <a:schemeClr val="accent1">
                  <a:lumMod val="75000"/>
                </a:schemeClr>
              </a:solidFill>
              <a:latin typeface="Segoe UI Semilight"/>
              <a:cs typeface="Segoe UI Semilight"/>
            </a:endParaRPr>
          </a:p>
        </p:txBody>
      </p:sp>
      <p:pic>
        <p:nvPicPr>
          <p:cNvPr id="13" name="Image 13">
            <a:extLst>
              <a:ext uri="{FF2B5EF4-FFF2-40B4-BE49-F238E27FC236}">
                <a16:creationId xmlns:a16="http://schemas.microsoft.com/office/drawing/2014/main" id="{1C2F9EB7-84F7-AE82-0537-DCD7EC90DD5B}"/>
              </a:ext>
            </a:extLst>
          </p:cNvPr>
          <p:cNvPicPr>
            <a:picLocks noChangeAspect="1"/>
          </p:cNvPicPr>
          <p:nvPr/>
        </p:nvPicPr>
        <p:blipFill>
          <a:blip r:embed="rId5"/>
          <a:stretch>
            <a:fillRect/>
          </a:stretch>
        </p:blipFill>
        <p:spPr>
          <a:xfrm>
            <a:off x="31173" y="2744513"/>
            <a:ext cx="9014855" cy="1094354"/>
          </a:xfrm>
          <a:prstGeom prst="rect">
            <a:avLst/>
          </a:prstGeom>
        </p:spPr>
      </p:pic>
    </p:spTree>
    <p:extLst>
      <p:ext uri="{BB962C8B-B14F-4D97-AF65-F5344CB8AC3E}">
        <p14:creationId xmlns:p14="http://schemas.microsoft.com/office/powerpoint/2010/main" val="1722940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2EE7D78-04BD-F5ED-016F-0CD4FCE3069D}"/>
              </a:ext>
            </a:extLst>
          </p:cNvPr>
          <p:cNvSpPr>
            <a:spLocks noGrp="1"/>
          </p:cNvSpPr>
          <p:nvPr>
            <p:ph type="title"/>
          </p:nvPr>
        </p:nvSpPr>
        <p:spPr/>
        <p:txBody>
          <a:bodyPr/>
          <a:lstStyle/>
          <a:p>
            <a:endParaRPr lang="fr-FR"/>
          </a:p>
        </p:txBody>
      </p:sp>
      <p:pic>
        <p:nvPicPr>
          <p:cNvPr id="6" name="Image 6">
            <a:extLst>
              <a:ext uri="{FF2B5EF4-FFF2-40B4-BE49-F238E27FC236}">
                <a16:creationId xmlns:a16="http://schemas.microsoft.com/office/drawing/2014/main" id="{E3380598-6C15-426C-D4F5-E1B8FBBB519E}"/>
              </a:ext>
            </a:extLst>
          </p:cNvPr>
          <p:cNvPicPr>
            <a:picLocks noGrp="1" noChangeAspect="1"/>
          </p:cNvPicPr>
          <p:nvPr>
            <p:ph idx="1"/>
          </p:nvPr>
        </p:nvPicPr>
        <p:blipFill>
          <a:blip r:embed="rId2"/>
          <a:stretch>
            <a:fillRect/>
          </a:stretch>
        </p:blipFill>
        <p:spPr>
          <a:xfrm>
            <a:off x="4570616" y="1110145"/>
            <a:ext cx="4381500" cy="3419475"/>
          </a:xfrm>
        </p:spPr>
      </p:pic>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Introduction – Caractéristique</a:t>
            </a:r>
            <a:endParaRPr lang="fr-FR" u="sng"/>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3"/>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3" name="ZoneTexte 2">
            <a:extLst>
              <a:ext uri="{FF2B5EF4-FFF2-40B4-BE49-F238E27FC236}">
                <a16:creationId xmlns:a16="http://schemas.microsoft.com/office/drawing/2014/main" id="{4C14D89B-6DC9-B4E0-07B3-9871FD27402C}"/>
              </a:ext>
            </a:extLst>
          </p:cNvPr>
          <p:cNvSpPr txBox="1"/>
          <p:nvPr/>
        </p:nvSpPr>
        <p:spPr>
          <a:xfrm>
            <a:off x="263275" y="873303"/>
            <a:ext cx="366658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ea typeface="+mn-lt"/>
                <a:cs typeface="+mn-lt"/>
              </a:rPr>
              <a:t>Fiable</a:t>
            </a:r>
            <a:endParaRPr lang="fr-FR">
              <a:solidFill>
                <a:schemeClr val="accent1">
                  <a:lumMod val="75000"/>
                </a:schemeClr>
              </a:solidFill>
              <a:latin typeface="Segoe UI Semilight"/>
              <a:ea typeface="+mn-lt"/>
              <a:cs typeface="Segoe UI Semilight"/>
            </a:endParaRPr>
          </a:p>
          <a:p>
            <a:r>
              <a:rPr lang="fr-FR">
                <a:solidFill>
                  <a:schemeClr val="accent1">
                    <a:lumMod val="75000"/>
                  </a:schemeClr>
                </a:solidFill>
                <a:latin typeface="Segoe UI Semilight"/>
                <a:ea typeface="+mn-lt"/>
                <a:cs typeface="+mn-lt"/>
              </a:rPr>
              <a:t>Robuste</a:t>
            </a:r>
            <a:endParaRPr lang="fr-FR">
              <a:solidFill>
                <a:schemeClr val="accent1">
                  <a:lumMod val="75000"/>
                </a:schemeClr>
              </a:solidFill>
              <a:latin typeface="Segoe UI Semilight"/>
              <a:ea typeface="+mn-lt"/>
              <a:cs typeface="Segoe UI Semilight"/>
            </a:endParaRPr>
          </a:p>
          <a:p>
            <a:r>
              <a:rPr lang="fr-FR">
                <a:solidFill>
                  <a:schemeClr val="accent1">
                    <a:lumMod val="75000"/>
                  </a:schemeClr>
                </a:solidFill>
                <a:latin typeface="Segoe UI Semilight"/>
                <a:ea typeface="+mn-lt"/>
                <a:cs typeface="+mn-lt"/>
              </a:rPr>
              <a:t>Puissant</a:t>
            </a:r>
            <a:endParaRPr lang="fr-FR">
              <a:solidFill>
                <a:schemeClr val="accent1">
                  <a:lumMod val="75000"/>
                </a:schemeClr>
              </a:solidFill>
              <a:latin typeface="Segoe UI Semilight"/>
              <a:ea typeface="+mn-lt"/>
              <a:cs typeface="Segoe UI Semilight"/>
            </a:endParaRPr>
          </a:p>
          <a:p>
            <a:r>
              <a:rPr lang="fr-FR">
                <a:solidFill>
                  <a:schemeClr val="accent1">
                    <a:lumMod val="75000"/>
                  </a:schemeClr>
                </a:solidFill>
                <a:latin typeface="Segoe UI Semilight"/>
                <a:ea typeface="+mn-lt"/>
                <a:cs typeface="+mn-lt"/>
              </a:rPr>
              <a:t>Efficace</a:t>
            </a:r>
            <a:endParaRPr lang="fr-FR">
              <a:solidFill>
                <a:schemeClr val="accent1">
                  <a:lumMod val="75000"/>
                </a:schemeClr>
              </a:solidFill>
              <a:latin typeface="Segoe UI Semilight"/>
              <a:ea typeface="+mn-lt"/>
              <a:cs typeface="Segoe UI Semilight"/>
            </a:endParaRPr>
          </a:p>
          <a:p>
            <a:r>
              <a:rPr lang="fr-FR">
                <a:solidFill>
                  <a:schemeClr val="accent1">
                    <a:lumMod val="75000"/>
                  </a:schemeClr>
                </a:solidFill>
                <a:latin typeface="Segoe UI Semilight"/>
                <a:ea typeface="+mn-lt"/>
                <a:cs typeface="+mn-lt"/>
              </a:rPr>
              <a:t>Utilise très peu de ressource </a:t>
            </a:r>
            <a:endParaRPr lang="fr-FR">
              <a:solidFill>
                <a:schemeClr val="accent1">
                  <a:lumMod val="75000"/>
                </a:schemeClr>
              </a:solidFill>
              <a:latin typeface="Segoe UI Semilight"/>
              <a:ea typeface="+mn-lt"/>
              <a:cs typeface="Segoe UI Semilight"/>
            </a:endParaRPr>
          </a:p>
          <a:p>
            <a:r>
              <a:rPr lang="fr-FR">
                <a:solidFill>
                  <a:schemeClr val="accent1">
                    <a:lumMod val="75000"/>
                  </a:schemeClr>
                </a:solidFill>
                <a:latin typeface="Segoe UI Semilight"/>
                <a:ea typeface="+mn-lt"/>
                <a:cs typeface="+mn-lt"/>
              </a:rPr>
              <a:t>Peut fonctionner sur des ordinateurs bas de gamme très peu puissants.</a:t>
            </a:r>
            <a:endParaRPr lang="fr-FR">
              <a:solidFill>
                <a:schemeClr val="accent1">
                  <a:lumMod val="75000"/>
                </a:schemeClr>
              </a:solidFill>
              <a:latin typeface="Segoe UI Semilight"/>
              <a:cs typeface="Segoe UI Semilight"/>
            </a:endParaRPr>
          </a:p>
          <a:p>
            <a:r>
              <a:rPr lang="fr-FR">
                <a:solidFill>
                  <a:schemeClr val="accent1">
                    <a:lumMod val="75000"/>
                  </a:schemeClr>
                </a:solidFill>
                <a:latin typeface="Segoe UI Semilight"/>
                <a:ea typeface="+mn-lt"/>
                <a:cs typeface="+mn-lt"/>
              </a:rPr>
              <a:t>Distribué librement avec son code source</a:t>
            </a:r>
            <a:endParaRPr lang="fr-FR">
              <a:solidFill>
                <a:schemeClr val="accent1">
                  <a:lumMod val="75000"/>
                </a:schemeClr>
              </a:solidFill>
              <a:latin typeface="Segoe UI Semilight"/>
              <a:ea typeface="+mn-lt"/>
              <a:cs typeface="Segoe UI Semilight"/>
            </a:endParaRPr>
          </a:p>
          <a:p>
            <a:r>
              <a:rPr lang="fr-FR">
                <a:solidFill>
                  <a:schemeClr val="accent1">
                    <a:lumMod val="75000"/>
                  </a:schemeClr>
                </a:solidFill>
                <a:latin typeface="Segoe UI Semilight"/>
                <a:ea typeface="+mn-lt"/>
                <a:cs typeface="+mn-lt"/>
              </a:rPr>
              <a:t>Basé sur le principe du logiciel libre et selon le terme de la licence GPL.</a:t>
            </a:r>
            <a:endParaRPr lang="fr-FR">
              <a:solidFill>
                <a:schemeClr val="accent1">
                  <a:lumMod val="75000"/>
                </a:schemeClr>
              </a:solidFill>
              <a:latin typeface="Segoe UI Semilight"/>
              <a:cs typeface="Segoe UI Semilight"/>
            </a:endParaRPr>
          </a:p>
          <a:p>
            <a:r>
              <a:rPr lang="fr-FR">
                <a:solidFill>
                  <a:schemeClr val="accent1">
                    <a:lumMod val="75000"/>
                  </a:schemeClr>
                </a:solidFill>
                <a:latin typeface="Segoe UI Semilight"/>
                <a:ea typeface="+mn-lt"/>
                <a:cs typeface="+mn-lt"/>
              </a:rPr>
              <a:t>Développé en général bénévolement par sa communauté </a:t>
            </a:r>
            <a:endParaRPr lang="fr-FR">
              <a:solidFill>
                <a:schemeClr val="accent1">
                  <a:lumMod val="75000"/>
                </a:schemeClr>
              </a:solidFill>
              <a:latin typeface="Segoe UI Semilight"/>
              <a:cs typeface="Calibri"/>
            </a:endParaRPr>
          </a:p>
        </p:txBody>
      </p:sp>
    </p:spTree>
    <p:extLst>
      <p:ext uri="{BB962C8B-B14F-4D97-AF65-F5344CB8AC3E}">
        <p14:creationId xmlns:p14="http://schemas.microsoft.com/office/powerpoint/2010/main" val="26297931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732803" y="108664"/>
            <a:ext cx="5771418" cy="1840504"/>
          </a:xfrm>
        </p:spPr>
        <p:txBody>
          <a:bodyPr wrap="square" lIns="0" tIns="0" rIns="91440" bIns="0" anchor="t">
            <a:spAutoFit/>
          </a:bodyPr>
          <a:lstStyle/>
          <a:p>
            <a:r>
              <a:rPr lang="fr-FR">
                <a:latin typeface="Segoe UI Semilight"/>
                <a:cs typeface="Segoe UI Semilight"/>
              </a:rPr>
              <a:t>Chapitre 5</a:t>
            </a:r>
          </a:p>
          <a:p>
            <a:pPr>
              <a:buNone/>
            </a:pPr>
            <a:r>
              <a:rPr lang="fr-FR" u="sng">
                <a:latin typeface="Segoe UI Semilight"/>
                <a:cs typeface="Segoe UI Semilight"/>
              </a:rPr>
              <a:t>Redirections et PIPE</a:t>
            </a:r>
            <a:endParaRPr lang="fr-FR" u="sng"/>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3636377" y="1417225"/>
            <a:ext cx="3128676"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Entrées / Sorties standard</a:t>
            </a:r>
          </a:p>
          <a:p>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ea typeface="+mn-lt"/>
                <a:cs typeface="+mn-lt"/>
              </a:rPr>
              <a:t>standard input </a:t>
            </a:r>
            <a:r>
              <a:rPr lang="fr-FR" err="1">
                <a:solidFill>
                  <a:schemeClr val="accent1">
                    <a:lumMod val="75000"/>
                  </a:schemeClr>
                </a:solidFill>
                <a:latin typeface="Segoe UI Semilight"/>
                <a:ea typeface="+mn-lt"/>
                <a:cs typeface="+mn-lt"/>
              </a:rPr>
              <a:t>device</a:t>
            </a:r>
            <a:endParaRPr lang="fr-FR">
              <a:solidFill>
                <a:schemeClr val="accent1">
                  <a:lumMod val="75000"/>
                </a:schemeClr>
              </a:solidFill>
              <a:latin typeface="Segoe UI Semilight"/>
              <a:cs typeface="Segoe UI Semilight"/>
            </a:endParaRPr>
          </a:p>
          <a:p>
            <a:r>
              <a:rPr lang="fr-FR" err="1">
                <a:solidFill>
                  <a:schemeClr val="accent1">
                    <a:lumMod val="75000"/>
                  </a:schemeClr>
                </a:solidFill>
                <a:latin typeface="Segoe UI Semilight"/>
                <a:cs typeface="Calibri"/>
              </a:rPr>
              <a:t>Stdin</a:t>
            </a:r>
            <a:endParaRPr lang="fr-FR">
              <a:solidFill>
                <a:schemeClr val="accent1">
                  <a:lumMod val="75000"/>
                </a:schemeClr>
              </a:solidFill>
              <a:latin typeface="Segoe UI Semilight"/>
              <a:cs typeface="Calibri"/>
            </a:endParaRPr>
          </a:p>
          <a:p>
            <a:r>
              <a:rPr lang="fr-FR" err="1">
                <a:solidFill>
                  <a:schemeClr val="accent1">
                    <a:lumMod val="75000"/>
                  </a:schemeClr>
                </a:solidFill>
                <a:latin typeface="Segoe UI Semilight"/>
                <a:cs typeface="Calibri"/>
              </a:rPr>
              <a:t>Stdout</a:t>
            </a:r>
            <a:endParaRPr lang="fr-FR">
              <a:solidFill>
                <a:schemeClr val="accent1">
                  <a:lumMod val="75000"/>
                </a:schemeClr>
              </a:solidFill>
              <a:latin typeface="Segoe UI Semilight"/>
              <a:cs typeface="Calibri"/>
            </a:endParaRPr>
          </a:p>
          <a:p>
            <a:r>
              <a:rPr lang="fr-FR" err="1">
                <a:solidFill>
                  <a:schemeClr val="accent1">
                    <a:lumMod val="75000"/>
                  </a:schemeClr>
                </a:solidFill>
                <a:latin typeface="Segoe UI Semilight"/>
                <a:cs typeface="Calibri"/>
              </a:rPr>
              <a:t>Stderr</a:t>
            </a:r>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p:txBody>
      </p:sp>
    </p:spTree>
    <p:extLst>
      <p:ext uri="{BB962C8B-B14F-4D97-AF65-F5344CB8AC3E}">
        <p14:creationId xmlns:p14="http://schemas.microsoft.com/office/powerpoint/2010/main" val="38913199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Entrées / Sorties </a:t>
            </a:r>
            <a:r>
              <a:rPr lang="fr-FR" u="sng" err="1">
                <a:latin typeface="Segoe UI Black"/>
                <a:ea typeface="Segoe UI Black"/>
              </a:rPr>
              <a:t>standart</a:t>
            </a:r>
            <a:endParaRPr lang="fr-FR" u="sng">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5</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pic>
        <p:nvPicPr>
          <p:cNvPr id="5" name="Image 5">
            <a:extLst>
              <a:ext uri="{FF2B5EF4-FFF2-40B4-BE49-F238E27FC236}">
                <a16:creationId xmlns:a16="http://schemas.microsoft.com/office/drawing/2014/main" id="{C7AE283C-9F98-ED02-07BE-53FEA690103E}"/>
              </a:ext>
            </a:extLst>
          </p:cNvPr>
          <p:cNvPicPr>
            <a:picLocks noChangeAspect="1"/>
          </p:cNvPicPr>
          <p:nvPr/>
        </p:nvPicPr>
        <p:blipFill>
          <a:blip r:embed="rId3"/>
          <a:stretch>
            <a:fillRect/>
          </a:stretch>
        </p:blipFill>
        <p:spPr>
          <a:xfrm>
            <a:off x="3927764" y="1153734"/>
            <a:ext cx="4205349" cy="2709857"/>
          </a:xfrm>
          <a:prstGeom prst="rect">
            <a:avLst/>
          </a:prstGeom>
        </p:spPr>
      </p:pic>
      <p:sp>
        <p:nvSpPr>
          <p:cNvPr id="6" name="ZoneTexte 5">
            <a:extLst>
              <a:ext uri="{FF2B5EF4-FFF2-40B4-BE49-F238E27FC236}">
                <a16:creationId xmlns:a16="http://schemas.microsoft.com/office/drawing/2014/main" id="{8045F506-89DF-2379-2DA5-7F6567AC9307}"/>
              </a:ext>
            </a:extLst>
          </p:cNvPr>
          <p:cNvSpPr txBox="1"/>
          <p:nvPr/>
        </p:nvSpPr>
        <p:spPr>
          <a:xfrm>
            <a:off x="230084" y="809005"/>
            <a:ext cx="237506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rtl="0"/>
            <a:r>
              <a:rPr lang="fr-FR" u="sng">
                <a:solidFill>
                  <a:schemeClr val="accent1">
                    <a:lumMod val="75000"/>
                  </a:schemeClr>
                </a:solidFill>
                <a:latin typeface="Segoe UI Semilight"/>
                <a:ea typeface="Segoe UI"/>
                <a:cs typeface="Segoe UI"/>
              </a:rPr>
              <a:t>standard input </a:t>
            </a:r>
            <a:r>
              <a:rPr lang="fr-FR" u="sng" err="1">
                <a:solidFill>
                  <a:schemeClr val="accent1">
                    <a:lumMod val="75000"/>
                  </a:schemeClr>
                </a:solidFill>
                <a:latin typeface="Segoe UI Semilight"/>
                <a:ea typeface="Segoe UI"/>
                <a:cs typeface="Segoe UI"/>
              </a:rPr>
              <a:t>device</a:t>
            </a:r>
            <a:r>
              <a:rPr lang="fr-FR" u="sng">
                <a:solidFill>
                  <a:schemeClr val="accent1">
                    <a:lumMod val="75000"/>
                  </a:schemeClr>
                </a:solidFill>
                <a:latin typeface="Segoe UI Semilight"/>
                <a:ea typeface="Segoe UI"/>
                <a:cs typeface="Segoe UI"/>
              </a:rPr>
              <a:t>​</a:t>
            </a:r>
          </a:p>
          <a:p>
            <a:endParaRPr lang="fr-FR">
              <a:solidFill>
                <a:schemeClr val="accent1">
                  <a:lumMod val="75000"/>
                </a:schemeClr>
              </a:solidFill>
              <a:latin typeface="Segoe UI Semilight"/>
              <a:ea typeface="Segoe UI"/>
              <a:cs typeface="Segoe UI"/>
            </a:endParaRPr>
          </a:p>
          <a:p>
            <a:r>
              <a:rPr lang="fr-FR" u="sng" err="1">
                <a:solidFill>
                  <a:schemeClr val="accent1">
                    <a:lumMod val="75000"/>
                  </a:schemeClr>
                </a:solidFill>
                <a:latin typeface="Segoe UI Semilight"/>
                <a:ea typeface="Segoe UI"/>
                <a:cs typeface="Segoe UI"/>
              </a:rPr>
              <a:t>Std</a:t>
            </a:r>
            <a:r>
              <a:rPr lang="fr-FR" b="1" err="1">
                <a:solidFill>
                  <a:schemeClr val="accent1">
                    <a:lumMod val="75000"/>
                  </a:schemeClr>
                </a:solidFill>
                <a:latin typeface="Segoe UI Semilight"/>
                <a:ea typeface="Segoe UI"/>
                <a:cs typeface="Segoe UI"/>
              </a:rPr>
              <a:t>in</a:t>
            </a:r>
            <a:r>
              <a:rPr lang="fr-FR" b="1">
                <a:solidFill>
                  <a:schemeClr val="accent1">
                    <a:lumMod val="75000"/>
                  </a:schemeClr>
                </a:solidFill>
                <a:latin typeface="Segoe UI Semilight"/>
                <a:ea typeface="Segoe UI"/>
                <a:cs typeface="Segoe UI"/>
              </a:rPr>
              <a:t>​ </a:t>
            </a:r>
            <a:r>
              <a:rPr lang="fr-FR">
                <a:solidFill>
                  <a:schemeClr val="accent1">
                    <a:lumMod val="75000"/>
                  </a:schemeClr>
                </a:solidFill>
                <a:latin typeface="Segoe UI Semilight"/>
                <a:ea typeface="Segoe UI"/>
                <a:cs typeface="Segoe UI"/>
              </a:rPr>
              <a:t>(</a:t>
            </a:r>
            <a:r>
              <a:rPr lang="fr-FR" b="1">
                <a:solidFill>
                  <a:schemeClr val="accent1">
                    <a:lumMod val="75000"/>
                  </a:schemeClr>
                </a:solidFill>
                <a:latin typeface="Segoe UI Semilight"/>
                <a:ea typeface="Segoe UI"/>
                <a:cs typeface="Segoe UI"/>
              </a:rPr>
              <a:t>in</a:t>
            </a:r>
            <a:r>
              <a:rPr lang="fr-FR">
                <a:solidFill>
                  <a:schemeClr val="accent1">
                    <a:lumMod val="75000"/>
                  </a:schemeClr>
                </a:solidFill>
                <a:latin typeface="Segoe UI Semilight"/>
                <a:ea typeface="Segoe UI"/>
                <a:cs typeface="Segoe UI"/>
              </a:rPr>
              <a:t>put)(0)</a:t>
            </a:r>
          </a:p>
          <a:p>
            <a:r>
              <a:rPr lang="fr-FR" u="sng" err="1">
                <a:solidFill>
                  <a:schemeClr val="accent1">
                    <a:lumMod val="75000"/>
                  </a:schemeClr>
                </a:solidFill>
                <a:latin typeface="Segoe UI Semilight"/>
                <a:ea typeface="Segoe UI"/>
                <a:cs typeface="Segoe UI"/>
              </a:rPr>
              <a:t>Std</a:t>
            </a:r>
            <a:r>
              <a:rPr lang="fr-FR" b="1" err="1">
                <a:solidFill>
                  <a:schemeClr val="accent1">
                    <a:lumMod val="75000"/>
                  </a:schemeClr>
                </a:solidFill>
                <a:latin typeface="Segoe UI Semilight"/>
                <a:ea typeface="Segoe UI"/>
                <a:cs typeface="Segoe UI"/>
              </a:rPr>
              <a:t>out</a:t>
            </a:r>
            <a:r>
              <a:rPr lang="fr-FR">
                <a:solidFill>
                  <a:schemeClr val="accent1">
                    <a:lumMod val="75000"/>
                  </a:schemeClr>
                </a:solidFill>
                <a:latin typeface="Segoe UI Semilight"/>
                <a:ea typeface="Segoe UI"/>
                <a:cs typeface="Segoe UI"/>
              </a:rPr>
              <a:t>​ (</a:t>
            </a:r>
            <a:r>
              <a:rPr lang="fr-FR" b="1">
                <a:solidFill>
                  <a:schemeClr val="accent1">
                    <a:lumMod val="75000"/>
                  </a:schemeClr>
                </a:solidFill>
                <a:latin typeface="Segoe UI Semilight"/>
                <a:ea typeface="Segoe UI"/>
                <a:cs typeface="Segoe UI"/>
              </a:rPr>
              <a:t>out</a:t>
            </a:r>
            <a:r>
              <a:rPr lang="fr-FR">
                <a:solidFill>
                  <a:schemeClr val="accent1">
                    <a:lumMod val="75000"/>
                  </a:schemeClr>
                </a:solidFill>
                <a:latin typeface="Segoe UI Semilight"/>
                <a:ea typeface="Segoe UI"/>
                <a:cs typeface="Segoe UI"/>
              </a:rPr>
              <a:t>put)(1)</a:t>
            </a:r>
          </a:p>
          <a:p>
            <a:r>
              <a:rPr lang="fr-FR" u="sng" err="1">
                <a:solidFill>
                  <a:schemeClr val="accent1">
                    <a:lumMod val="75000"/>
                  </a:schemeClr>
                </a:solidFill>
                <a:latin typeface="Segoe UI Semilight"/>
                <a:ea typeface="+mn-lt"/>
                <a:cs typeface="Segoe UI"/>
              </a:rPr>
              <a:t>Std</a:t>
            </a:r>
            <a:r>
              <a:rPr lang="fr-FR" b="1" err="1">
                <a:solidFill>
                  <a:schemeClr val="accent1">
                    <a:lumMod val="75000"/>
                  </a:schemeClr>
                </a:solidFill>
                <a:latin typeface="Segoe UI Semilight"/>
                <a:ea typeface="+mn-lt"/>
                <a:cs typeface="Segoe UI"/>
              </a:rPr>
              <a:t>err</a:t>
            </a:r>
            <a:r>
              <a:rPr lang="fr-FR" b="1">
                <a:solidFill>
                  <a:schemeClr val="accent1">
                    <a:lumMod val="75000"/>
                  </a:schemeClr>
                </a:solidFill>
                <a:latin typeface="Segoe UI Semilight"/>
                <a:ea typeface="+mn-lt"/>
                <a:cs typeface="Segoe UI"/>
              </a:rPr>
              <a:t> </a:t>
            </a:r>
            <a:r>
              <a:rPr lang="fr-FR">
                <a:solidFill>
                  <a:schemeClr val="accent1">
                    <a:lumMod val="75000"/>
                  </a:schemeClr>
                </a:solidFill>
                <a:latin typeface="Segoe UI Semilight"/>
                <a:ea typeface="+mn-lt"/>
                <a:cs typeface="Segoe UI"/>
              </a:rPr>
              <a:t>(</a:t>
            </a:r>
            <a:r>
              <a:rPr lang="fr-FR" b="1" err="1">
                <a:solidFill>
                  <a:schemeClr val="accent1">
                    <a:lumMod val="75000"/>
                  </a:schemeClr>
                </a:solidFill>
                <a:latin typeface="Segoe UI Semilight"/>
                <a:ea typeface="+mn-lt"/>
                <a:cs typeface="Segoe UI"/>
              </a:rPr>
              <a:t>err</a:t>
            </a:r>
            <a:r>
              <a:rPr lang="fr-FR" err="1">
                <a:solidFill>
                  <a:schemeClr val="accent1">
                    <a:lumMod val="75000"/>
                  </a:schemeClr>
                </a:solidFill>
                <a:latin typeface="Segoe UI Semilight"/>
                <a:ea typeface="+mn-lt"/>
                <a:cs typeface="Segoe UI"/>
              </a:rPr>
              <a:t>or</a:t>
            </a:r>
            <a:r>
              <a:rPr lang="fr-FR">
                <a:solidFill>
                  <a:schemeClr val="accent1">
                    <a:lumMod val="75000"/>
                  </a:schemeClr>
                </a:solidFill>
                <a:latin typeface="Segoe UI Semilight"/>
                <a:ea typeface="+mn-lt"/>
                <a:cs typeface="Segoe UI"/>
              </a:rPr>
              <a:t>)(2)</a:t>
            </a:r>
          </a:p>
        </p:txBody>
      </p:sp>
      <p:sp>
        <p:nvSpPr>
          <p:cNvPr id="7" name="Rectangle 6">
            <a:extLst>
              <a:ext uri="{FF2B5EF4-FFF2-40B4-BE49-F238E27FC236}">
                <a16:creationId xmlns:a16="http://schemas.microsoft.com/office/drawing/2014/main" id="{895513CF-089C-5BC5-D027-034AF7546746}"/>
              </a:ext>
            </a:extLst>
          </p:cNvPr>
          <p:cNvSpPr/>
          <p:nvPr/>
        </p:nvSpPr>
        <p:spPr>
          <a:xfrm>
            <a:off x="-35241" y="2571897"/>
            <a:ext cx="3778920" cy="1699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
              <a:buClr>
                <a:srgbClr val="000000"/>
              </a:buClr>
              <a:buSzPct val="45000"/>
            </a:pPr>
            <a:r>
              <a:rPr lang="fr-FR" sz="1600" b="1" spc="-1">
                <a:solidFill>
                  <a:schemeClr val="accent1">
                    <a:lumMod val="75000"/>
                  </a:schemeClr>
                </a:solidFill>
                <a:latin typeface="Segoe UI Semilight"/>
                <a:ea typeface="DejaVu Sans"/>
                <a:cs typeface="Segoe UI Semilight"/>
              </a:rPr>
              <a:t>   </a:t>
            </a:r>
            <a:r>
              <a:rPr lang="fr-FR" sz="1600" b="1" strike="noStrike" spc="-1">
                <a:solidFill>
                  <a:schemeClr val="accent1">
                    <a:lumMod val="75000"/>
                  </a:schemeClr>
                </a:solidFill>
                <a:latin typeface="Segoe UI Semilight"/>
                <a:ea typeface="DejaVu Sans"/>
                <a:cs typeface="Segoe UI Semilight"/>
              </a:rPr>
              <a:t>Notions de </a:t>
            </a:r>
            <a:r>
              <a:rPr lang="fr-FR" sz="1600" b="1" strike="noStrike" spc="-1" err="1">
                <a:solidFill>
                  <a:schemeClr val="accent1">
                    <a:lumMod val="75000"/>
                  </a:schemeClr>
                </a:solidFill>
                <a:latin typeface="Segoe UI Semilight"/>
                <a:ea typeface="DejaVu Sans"/>
                <a:cs typeface="Segoe UI Semilight"/>
              </a:rPr>
              <a:t>stdin</a:t>
            </a:r>
            <a:r>
              <a:rPr lang="fr-FR" sz="1600" b="1" strike="noStrike" spc="-1">
                <a:solidFill>
                  <a:schemeClr val="accent1">
                    <a:lumMod val="75000"/>
                  </a:schemeClr>
                </a:solidFill>
                <a:latin typeface="Segoe UI Semilight"/>
                <a:ea typeface="DejaVu Sans"/>
                <a:cs typeface="Segoe UI Semilight"/>
              </a:rPr>
              <a:t>, </a:t>
            </a:r>
            <a:r>
              <a:rPr lang="fr-FR" sz="1600" b="1" strike="noStrike" spc="-1" err="1">
                <a:solidFill>
                  <a:schemeClr val="accent1">
                    <a:lumMod val="75000"/>
                  </a:schemeClr>
                </a:solidFill>
                <a:latin typeface="Segoe UI Semilight"/>
                <a:ea typeface="DejaVu Sans"/>
                <a:cs typeface="Segoe UI Semilight"/>
              </a:rPr>
              <a:t>stdout</a:t>
            </a:r>
            <a:r>
              <a:rPr lang="fr-FR" sz="1600" b="1" strike="noStrike" spc="-1">
                <a:solidFill>
                  <a:schemeClr val="accent1">
                    <a:lumMod val="75000"/>
                  </a:schemeClr>
                </a:solidFill>
                <a:latin typeface="Segoe UI Semilight"/>
                <a:ea typeface="DejaVu Sans"/>
                <a:cs typeface="Segoe UI Semilight"/>
              </a:rPr>
              <a:t>, </a:t>
            </a:r>
            <a:r>
              <a:rPr lang="fr-FR" sz="1600" b="1" strike="noStrike" spc="-1" err="1">
                <a:solidFill>
                  <a:schemeClr val="accent1">
                    <a:lumMod val="75000"/>
                  </a:schemeClr>
                </a:solidFill>
                <a:latin typeface="Segoe UI Semilight"/>
                <a:ea typeface="DejaVu Sans"/>
                <a:cs typeface="Segoe UI Semilight"/>
              </a:rPr>
              <a:t>stderr</a:t>
            </a:r>
            <a:r>
              <a:rPr lang="fr-FR" sz="1600" b="1" strike="noStrike" spc="-1">
                <a:solidFill>
                  <a:schemeClr val="accent1">
                    <a:lumMod val="75000"/>
                  </a:schemeClr>
                </a:solidFill>
                <a:latin typeface="Segoe UI Semilight"/>
                <a:ea typeface="DejaVu Sans"/>
                <a:cs typeface="Segoe UI Semilight"/>
              </a:rPr>
              <a:t> :</a:t>
            </a:r>
            <a:endParaRPr lang="fr-FR" sz="1600" b="1" strike="noStrike" spc="-1">
              <a:solidFill>
                <a:schemeClr val="accent1">
                  <a:lumMod val="75000"/>
                </a:schemeClr>
              </a:solidFill>
              <a:latin typeface="Segoe UI Semilight"/>
              <a:cs typeface="Arial"/>
            </a:endParaRPr>
          </a:p>
          <a:p>
            <a:pPr marL="215900" indent="-214630">
              <a:buClr>
                <a:srgbClr val="000000"/>
              </a:buClr>
              <a:buSzPct val="45000"/>
              <a:buFont typeface="Wingdings" charset="2"/>
              <a:buChar char=""/>
            </a:pPr>
            <a:endParaRPr lang="fr-FR" sz="1600" b="1" spc="-1">
              <a:solidFill>
                <a:schemeClr val="accent1">
                  <a:lumMod val="75000"/>
                </a:schemeClr>
              </a:solidFill>
              <a:latin typeface="Segoe UI Semilight"/>
              <a:ea typeface="DejaVu Sans"/>
              <a:cs typeface="Segoe UI Semilight"/>
            </a:endParaRPr>
          </a:p>
          <a:p>
            <a:pPr marL="647700" lvl="2" indent="-214630">
              <a:buClr>
                <a:srgbClr val="000000"/>
              </a:buClr>
              <a:buSzPct val="45000"/>
              <a:buFont typeface="Wingdings" charset="2"/>
              <a:buChar char=""/>
            </a:pPr>
            <a:r>
              <a:rPr lang="fr-FR" sz="1400" b="1" strike="noStrike" spc="-1" err="1">
                <a:solidFill>
                  <a:schemeClr val="accent1">
                    <a:lumMod val="75000"/>
                  </a:schemeClr>
                </a:solidFill>
                <a:latin typeface="Segoe UI Semilight"/>
                <a:ea typeface="DejaVu Sans"/>
                <a:cs typeface="Segoe UI Semilight"/>
              </a:rPr>
              <a:t>stdin</a:t>
            </a:r>
            <a:r>
              <a:rPr lang="fr-FR" sz="1400" spc="-1">
                <a:solidFill>
                  <a:schemeClr val="accent1">
                    <a:lumMod val="75000"/>
                  </a:schemeClr>
                </a:solidFill>
                <a:latin typeface="Segoe UI Semilight"/>
                <a:ea typeface="DejaVu Sans"/>
                <a:cs typeface="Segoe UI Semilight"/>
              </a:rPr>
              <a:t>  -&gt; votre clavier </a:t>
            </a:r>
            <a:endParaRPr lang="fr-FR" sz="1400" b="0" strike="noStrike" spc="-1">
              <a:solidFill>
                <a:schemeClr val="accent1">
                  <a:lumMod val="75000"/>
                </a:schemeClr>
              </a:solidFill>
              <a:latin typeface="Segoe UI Semilight"/>
              <a:cs typeface="Arial"/>
            </a:endParaRPr>
          </a:p>
          <a:p>
            <a:pPr marL="647700" lvl="2" indent="-214630">
              <a:buClr>
                <a:srgbClr val="000000"/>
              </a:buClr>
              <a:buSzPct val="45000"/>
              <a:buFont typeface="Wingdings" charset="2"/>
              <a:buChar char=""/>
            </a:pPr>
            <a:endParaRPr lang="fr-FR" sz="1400" spc="-1">
              <a:solidFill>
                <a:schemeClr val="accent1">
                  <a:lumMod val="75000"/>
                </a:schemeClr>
              </a:solidFill>
              <a:latin typeface="Segoe UI Semilight"/>
              <a:ea typeface="DejaVu Sans"/>
              <a:cs typeface="Segoe UI Semilight"/>
            </a:endParaRPr>
          </a:p>
          <a:p>
            <a:pPr marL="647700" lvl="2" indent="-214630">
              <a:lnSpc>
                <a:spcPct val="100000"/>
              </a:lnSpc>
              <a:buClr>
                <a:srgbClr val="000000"/>
              </a:buClr>
              <a:buSzPct val="45000"/>
              <a:buFont typeface="Wingdings" charset="2"/>
              <a:buChar char=""/>
            </a:pPr>
            <a:r>
              <a:rPr lang="fr-FR" sz="1400" b="1" strike="noStrike" spc="-1" err="1">
                <a:solidFill>
                  <a:schemeClr val="accent1">
                    <a:lumMod val="75000"/>
                  </a:schemeClr>
                </a:solidFill>
                <a:latin typeface="Segoe UI Semilight"/>
                <a:ea typeface="DejaVu Sans"/>
                <a:cs typeface="Segoe UI Semilight"/>
              </a:rPr>
              <a:t>stdout</a:t>
            </a:r>
            <a:r>
              <a:rPr lang="fr-FR" sz="1400" b="0" strike="noStrike" spc="-1">
                <a:solidFill>
                  <a:schemeClr val="accent1">
                    <a:lumMod val="75000"/>
                  </a:schemeClr>
                </a:solidFill>
                <a:latin typeface="Segoe UI Semilight"/>
                <a:ea typeface="DejaVu Sans"/>
                <a:cs typeface="Segoe UI Semilight"/>
              </a:rPr>
              <a:t> est la sortie standard du programme, sans erreur</a:t>
            </a:r>
            <a:endParaRPr lang="fr-FR" sz="1400" b="0" strike="noStrike" spc="-1">
              <a:solidFill>
                <a:schemeClr val="accent1">
                  <a:lumMod val="75000"/>
                </a:schemeClr>
              </a:solidFill>
              <a:latin typeface="Segoe UI Semilight"/>
              <a:cs typeface="Arial"/>
            </a:endParaRPr>
          </a:p>
          <a:p>
            <a:pPr marL="647700" lvl="2" indent="-214630">
              <a:buClr>
                <a:srgbClr val="000000"/>
              </a:buClr>
              <a:buSzPct val="45000"/>
              <a:buFont typeface="Wingdings" charset="2"/>
              <a:buChar char=""/>
            </a:pPr>
            <a:endParaRPr lang="fr-FR" sz="1400" b="1" spc="-1">
              <a:solidFill>
                <a:schemeClr val="accent1">
                  <a:lumMod val="75000"/>
                </a:schemeClr>
              </a:solidFill>
              <a:latin typeface="Segoe UI Semilight"/>
              <a:ea typeface="DejaVu Sans"/>
              <a:cs typeface="Segoe UI Semilight"/>
            </a:endParaRPr>
          </a:p>
          <a:p>
            <a:pPr marL="647700" lvl="2" indent="-214630">
              <a:lnSpc>
                <a:spcPct val="100000"/>
              </a:lnSpc>
              <a:buClr>
                <a:srgbClr val="000000"/>
              </a:buClr>
              <a:buSzPct val="45000"/>
              <a:buFont typeface="Wingdings" charset="2"/>
              <a:buChar char=""/>
            </a:pPr>
            <a:r>
              <a:rPr lang="fr-FR" sz="1400" b="1" strike="noStrike" spc="-1" err="1">
                <a:solidFill>
                  <a:schemeClr val="accent1">
                    <a:lumMod val="75000"/>
                  </a:schemeClr>
                </a:solidFill>
                <a:latin typeface="Segoe UI Semilight"/>
                <a:ea typeface="DejaVu Sans"/>
                <a:cs typeface="Segoe UI Semilight"/>
              </a:rPr>
              <a:t>stderr</a:t>
            </a:r>
            <a:r>
              <a:rPr lang="fr-FR" sz="1400" b="0" strike="noStrike" spc="-1">
                <a:solidFill>
                  <a:schemeClr val="accent1">
                    <a:lumMod val="75000"/>
                  </a:schemeClr>
                </a:solidFill>
                <a:latin typeface="Segoe UI Semilight"/>
                <a:ea typeface="DejaVu Sans"/>
                <a:cs typeface="Segoe UI Semilight"/>
              </a:rPr>
              <a:t> est la sortie d’erreur du programme</a:t>
            </a:r>
            <a:endParaRPr lang="fr-FR" sz="1400" b="0" strike="noStrike" spc="-1">
              <a:solidFill>
                <a:schemeClr val="accent1">
                  <a:lumMod val="75000"/>
                </a:schemeClr>
              </a:solidFill>
              <a:latin typeface="Segoe UI Semilight"/>
              <a:cs typeface="Arial"/>
            </a:endParaRPr>
          </a:p>
        </p:txBody>
      </p:sp>
      <p:sp>
        <p:nvSpPr>
          <p:cNvPr id="8" name="Rectangle : coins arrondis 7">
            <a:extLst>
              <a:ext uri="{FF2B5EF4-FFF2-40B4-BE49-F238E27FC236}">
                <a16:creationId xmlns:a16="http://schemas.microsoft.com/office/drawing/2014/main" id="{89B8193C-5734-759C-BF91-A68E6D352CC9}"/>
              </a:ext>
            </a:extLst>
          </p:cNvPr>
          <p:cNvSpPr/>
          <p:nvPr/>
        </p:nvSpPr>
        <p:spPr>
          <a:xfrm>
            <a:off x="49356" y="2487508"/>
            <a:ext cx="3230087" cy="2495301"/>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436321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732803" y="108664"/>
            <a:ext cx="5771418" cy="1840504"/>
          </a:xfrm>
        </p:spPr>
        <p:txBody>
          <a:bodyPr wrap="square" lIns="0" tIns="0" rIns="91440" bIns="0" anchor="t">
            <a:spAutoFit/>
          </a:bodyPr>
          <a:lstStyle/>
          <a:p>
            <a:r>
              <a:rPr lang="fr-FR">
                <a:latin typeface="Segoe UI Semilight"/>
                <a:cs typeface="Segoe UI Semilight"/>
              </a:rPr>
              <a:t>Chapitre 5</a:t>
            </a:r>
          </a:p>
          <a:p>
            <a:pPr>
              <a:buNone/>
            </a:pPr>
            <a:r>
              <a:rPr lang="fr-FR" u="sng">
                <a:latin typeface="Segoe UI Semilight"/>
                <a:cs typeface="Segoe UI Semilight"/>
              </a:rPr>
              <a:t>Redirections et PIPE</a:t>
            </a:r>
            <a:endParaRPr lang="fr-FR" u="sng"/>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3636377" y="1417225"/>
            <a:ext cx="312867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Redirection I/O</a:t>
            </a:r>
          </a:p>
          <a:p>
            <a:endParaRPr lang="fr-FR">
              <a:solidFill>
                <a:schemeClr val="accent1">
                  <a:lumMod val="75000"/>
                </a:schemeClr>
              </a:solidFill>
              <a:latin typeface="Segoe UI Semilight"/>
              <a:cs typeface="Calibri"/>
            </a:endParaRPr>
          </a:p>
          <a:p>
            <a:r>
              <a:rPr lang="fr-FR" b="1">
                <a:solidFill>
                  <a:schemeClr val="accent1">
                    <a:lumMod val="75000"/>
                  </a:schemeClr>
                </a:solidFill>
                <a:latin typeface="Segoe UI Semilight"/>
                <a:cs typeface="Calibri"/>
              </a:rPr>
              <a:t>I</a:t>
            </a:r>
            <a:r>
              <a:rPr lang="fr-FR">
                <a:solidFill>
                  <a:schemeClr val="accent1">
                    <a:lumMod val="75000"/>
                  </a:schemeClr>
                </a:solidFill>
                <a:latin typeface="Segoe UI Semilight"/>
                <a:cs typeface="Calibri"/>
              </a:rPr>
              <a:t>nput</a:t>
            </a:r>
          </a:p>
          <a:p>
            <a:r>
              <a:rPr lang="fr-FR" b="1">
                <a:solidFill>
                  <a:schemeClr val="accent1">
                    <a:lumMod val="75000"/>
                  </a:schemeClr>
                </a:solidFill>
                <a:latin typeface="Segoe UI Semilight"/>
                <a:cs typeface="Calibri"/>
              </a:rPr>
              <a:t>O</a:t>
            </a:r>
            <a:r>
              <a:rPr lang="fr-FR">
                <a:solidFill>
                  <a:schemeClr val="accent1">
                    <a:lumMod val="75000"/>
                  </a:schemeClr>
                </a:solidFill>
                <a:latin typeface="Segoe UI Semilight"/>
                <a:cs typeface="Calibri"/>
              </a:rPr>
              <a:t>utput</a:t>
            </a:r>
          </a:p>
          <a:p>
            <a:endParaRPr lang="fr-FR">
              <a:solidFill>
                <a:schemeClr val="accent1">
                  <a:lumMod val="75000"/>
                </a:schemeClr>
              </a:solidFill>
              <a:latin typeface="Segoe UI Semilight"/>
              <a:cs typeface="Calibri"/>
            </a:endParaRPr>
          </a:p>
        </p:txBody>
      </p:sp>
    </p:spTree>
    <p:extLst>
      <p:ext uri="{BB962C8B-B14F-4D97-AF65-F5344CB8AC3E}">
        <p14:creationId xmlns:p14="http://schemas.microsoft.com/office/powerpoint/2010/main" val="363395353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C54837A2-E77C-3E11-58D7-B5792A749CED}"/>
              </a:ext>
            </a:extLst>
          </p:cNvPr>
          <p:cNvSpPr>
            <a:spLocks noGrp="1"/>
          </p:cNvSpPr>
          <p:nvPr>
            <p:ph type="body" sz="quarter" idx="13"/>
          </p:nvPr>
        </p:nvSpPr>
        <p:spPr/>
        <p:txBody>
          <a:bodyPr lIns="0" tIns="0" rIns="0" bIns="0" anchor="t">
            <a:normAutofit/>
          </a:bodyPr>
          <a:lstStyle/>
          <a:p>
            <a:r>
              <a:rPr lang="fr-FR" u="sng">
                <a:latin typeface="Segoe UI Black"/>
                <a:ea typeface="Segoe UI Black"/>
              </a:rPr>
              <a:t>Redirection I/O</a:t>
            </a:r>
            <a:endParaRPr lang="fr-FR" u="sng"/>
          </a:p>
        </p:txBody>
      </p:sp>
      <p:sp>
        <p:nvSpPr>
          <p:cNvPr id="3" name="Espace réservé du texte 2">
            <a:extLst>
              <a:ext uri="{FF2B5EF4-FFF2-40B4-BE49-F238E27FC236}">
                <a16:creationId xmlns:a16="http://schemas.microsoft.com/office/drawing/2014/main" id="{45DD4A90-3A18-9C13-3E28-541748B4E035}"/>
              </a:ext>
            </a:extLst>
          </p:cNvPr>
          <p:cNvSpPr>
            <a:spLocks noGrp="1"/>
          </p:cNvSpPr>
          <p:nvPr>
            <p:ph type="body" sz="quarter" idx="14"/>
          </p:nvPr>
        </p:nvSpPr>
        <p:spPr/>
        <p:txBody>
          <a:bodyPr/>
          <a:lstStyle/>
          <a:p>
            <a:r>
              <a:rPr lang="fr-FR">
                <a:latin typeface="Segoe UI Semilight"/>
                <a:cs typeface="Segoe UI Semilight"/>
              </a:rPr>
              <a:t>Chapitre 5</a:t>
            </a:r>
          </a:p>
          <a:p>
            <a:endParaRPr lang="fr-FR"/>
          </a:p>
        </p:txBody>
      </p:sp>
      <p:sp>
        <p:nvSpPr>
          <p:cNvPr id="4" name="Rectangle 3">
            <a:extLst>
              <a:ext uri="{FF2B5EF4-FFF2-40B4-BE49-F238E27FC236}">
                <a16:creationId xmlns:a16="http://schemas.microsoft.com/office/drawing/2014/main" id="{7ACA76B0-FF4F-0287-09AC-3EB77AACA741}"/>
              </a:ext>
            </a:extLst>
          </p:cNvPr>
          <p:cNvSpPr/>
          <p:nvPr/>
        </p:nvSpPr>
        <p:spPr>
          <a:xfrm>
            <a:off x="220850" y="769753"/>
            <a:ext cx="7479148" cy="43717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850"/>
              </a:spcBef>
              <a:spcAft>
                <a:spcPts val="850"/>
              </a:spcAft>
            </a:pPr>
            <a:r>
              <a:rPr lang="fr-FR" sz="1800" b="0" strike="noStrike" spc="-1">
                <a:solidFill>
                  <a:srgbClr val="366092"/>
                </a:solidFill>
                <a:latin typeface="Segoe UI Semilight"/>
                <a:ea typeface="DejaVu Sans"/>
                <a:cs typeface="Segoe UI Semilight"/>
              </a:rPr>
              <a:t>Les redirections permettent de rediriger </a:t>
            </a:r>
            <a:r>
              <a:rPr lang="fr-FR" spc="-1">
                <a:solidFill>
                  <a:srgbClr val="366092"/>
                </a:solidFill>
                <a:latin typeface="Segoe UI Semilight"/>
                <a:ea typeface="DejaVu Sans"/>
                <a:cs typeface="Segoe UI Semilight"/>
              </a:rPr>
              <a:t>(ce qui est censé apparaitre à l'écran vers une destination )</a:t>
            </a:r>
            <a:r>
              <a:rPr lang="fr-FR" sz="1800" b="0" strike="noStrike" spc="-1">
                <a:solidFill>
                  <a:srgbClr val="366092"/>
                </a:solidFill>
                <a:latin typeface="Segoe UI Semilight"/>
                <a:ea typeface="DejaVu Sans"/>
                <a:cs typeface="Segoe UI Semilight"/>
              </a:rPr>
              <a:t> :</a:t>
            </a:r>
            <a:endParaRPr lang="fr-FR" sz="1800" b="0" strike="noStrike" spc="-1">
              <a:solidFill>
                <a:srgbClr val="366092"/>
              </a:solidFill>
              <a:latin typeface="Segoe UI Semilight"/>
              <a:cs typeface="Segoe UI Semilight"/>
            </a:endParaRPr>
          </a:p>
          <a:p>
            <a:pPr marL="431800" lvl="1" indent="-214630">
              <a:spcBef>
                <a:spcPts val="283"/>
              </a:spcBef>
              <a:spcAft>
                <a:spcPts val="283"/>
              </a:spcAft>
              <a:buClr>
                <a:srgbClr val="8A9B0F"/>
              </a:buClr>
              <a:buSzPct val="45000"/>
              <a:buFont typeface="Wingdings" charset="2"/>
              <a:buChar char=""/>
            </a:pPr>
            <a:r>
              <a:rPr lang="fr-FR" sz="1800" b="1" strike="noStrike" spc="-1">
                <a:solidFill>
                  <a:srgbClr val="366092"/>
                </a:solidFill>
                <a:latin typeface="Segoe UI Semilight"/>
                <a:ea typeface="DejaVu Sans"/>
                <a:cs typeface="Segoe UI Semilight"/>
              </a:rPr>
              <a:t>[cmd] &gt; [fichier] </a:t>
            </a:r>
            <a:r>
              <a:rPr lang="fr-FR" sz="1800" b="0" strike="noStrike" spc="-1">
                <a:solidFill>
                  <a:srgbClr val="366092"/>
                </a:solidFill>
                <a:latin typeface="Segoe UI Semilight"/>
                <a:ea typeface="DejaVu Sans"/>
                <a:cs typeface="Segoe UI Semilight"/>
              </a:rPr>
              <a:t>: permet de remplacer le contenu du fichier par le résultat </a:t>
            </a:r>
            <a:r>
              <a:rPr lang="fr-FR" spc="-1">
                <a:solidFill>
                  <a:srgbClr val="366092"/>
                </a:solidFill>
                <a:latin typeface="Segoe UI Semilight"/>
                <a:ea typeface="DejaVu Sans"/>
                <a:cs typeface="Segoe UI Semilight"/>
              </a:rPr>
              <a:t>de </a:t>
            </a:r>
            <a:r>
              <a:rPr lang="fr-FR" b="1" spc="-1" err="1">
                <a:solidFill>
                  <a:srgbClr val="366092"/>
                </a:solidFill>
                <a:latin typeface="Segoe UI Semilight"/>
                <a:ea typeface="DejaVu Sans"/>
                <a:cs typeface="Segoe UI Semilight"/>
              </a:rPr>
              <a:t>std</a:t>
            </a:r>
            <a:r>
              <a:rPr lang="fr-FR" spc="-1" err="1">
                <a:solidFill>
                  <a:srgbClr val="366092"/>
                </a:solidFill>
                <a:latin typeface="Segoe UI Semilight"/>
                <a:ea typeface="DejaVu Sans"/>
                <a:cs typeface="Segoe UI Semilight"/>
              </a:rPr>
              <a:t>in</a:t>
            </a:r>
            <a:r>
              <a:rPr lang="fr-FR" sz="1800" b="0" strike="noStrike" spc="-1">
                <a:solidFill>
                  <a:srgbClr val="366092"/>
                </a:solidFill>
                <a:latin typeface="Segoe UI Semilight"/>
                <a:ea typeface="DejaVu Sans"/>
                <a:cs typeface="Segoe UI Semilight"/>
              </a:rPr>
              <a:t>.</a:t>
            </a:r>
            <a:endParaRPr lang="fr-FR" sz="1800" b="0" strike="noStrike" spc="-1">
              <a:solidFill>
                <a:srgbClr val="366092"/>
              </a:solidFill>
              <a:latin typeface="Segoe UI Semilight"/>
              <a:cs typeface="Segoe UI Semilight"/>
            </a:endParaRPr>
          </a:p>
          <a:p>
            <a:pPr marL="431800" lvl="1" indent="-214630">
              <a:spcBef>
                <a:spcPts val="283"/>
              </a:spcBef>
              <a:spcAft>
                <a:spcPts val="283"/>
              </a:spcAft>
              <a:buClr>
                <a:srgbClr val="8A9B0F"/>
              </a:buClr>
              <a:buSzPct val="45000"/>
              <a:buFont typeface="Wingdings" charset="2"/>
              <a:buChar char=""/>
            </a:pPr>
            <a:endParaRPr lang="fr-FR" spc="-1">
              <a:solidFill>
                <a:srgbClr val="366092"/>
              </a:solidFill>
              <a:latin typeface="Segoe UI Semilight"/>
              <a:ea typeface="DejaVu Sans"/>
              <a:cs typeface="Segoe UI Semilight"/>
            </a:endParaRPr>
          </a:p>
          <a:p>
            <a:pPr marL="431800" lvl="1" indent="-214630">
              <a:spcBef>
                <a:spcPts val="283"/>
              </a:spcBef>
              <a:spcAft>
                <a:spcPts val="283"/>
              </a:spcAft>
              <a:buClr>
                <a:srgbClr val="8A9B0F"/>
              </a:buClr>
              <a:buSzPct val="45000"/>
              <a:buFont typeface="Wingdings" charset="2"/>
              <a:buChar char=""/>
            </a:pPr>
            <a:r>
              <a:rPr lang="fr-FR" sz="1800" b="1" strike="noStrike" spc="-1">
                <a:solidFill>
                  <a:srgbClr val="366092"/>
                </a:solidFill>
                <a:latin typeface="Segoe UI Semilight"/>
                <a:ea typeface="DejaVu Sans"/>
                <a:cs typeface="Segoe UI Semilight"/>
              </a:rPr>
              <a:t>[cmd] &gt;&gt; [fichier] </a:t>
            </a:r>
            <a:r>
              <a:rPr lang="fr-FR" sz="1800" b="0" strike="noStrike" spc="-1">
                <a:solidFill>
                  <a:srgbClr val="366092"/>
                </a:solidFill>
                <a:latin typeface="Segoe UI Semilight"/>
                <a:ea typeface="DejaVu Sans"/>
                <a:cs typeface="Segoe UI Semilight"/>
              </a:rPr>
              <a:t>: permet d’ajouter à la fin du contenu du fichier le </a:t>
            </a:r>
            <a:r>
              <a:rPr lang="fr-FR" spc="-1">
                <a:solidFill>
                  <a:srgbClr val="366092"/>
                </a:solidFill>
                <a:latin typeface="Segoe UI Semilight"/>
                <a:ea typeface="DejaVu Sans"/>
                <a:cs typeface="Segoe UI Semilight"/>
              </a:rPr>
              <a:t>résultat </a:t>
            </a:r>
            <a:r>
              <a:rPr lang="fr-FR" spc="-1">
                <a:solidFill>
                  <a:srgbClr val="366092"/>
                </a:solidFill>
                <a:latin typeface="Segoe UI Semilight"/>
                <a:ea typeface="+mn-lt"/>
                <a:cs typeface="+mn-lt"/>
              </a:rPr>
              <a:t>de </a:t>
            </a:r>
            <a:r>
              <a:rPr lang="fr-FR" b="1" spc="-1" err="1">
                <a:solidFill>
                  <a:srgbClr val="366092"/>
                </a:solidFill>
                <a:latin typeface="Segoe UI Semilight"/>
                <a:ea typeface="+mn-lt"/>
                <a:cs typeface="+mn-lt"/>
              </a:rPr>
              <a:t>std</a:t>
            </a:r>
            <a:r>
              <a:rPr lang="fr-FR" spc="-1" err="1">
                <a:solidFill>
                  <a:srgbClr val="366092"/>
                </a:solidFill>
                <a:latin typeface="Segoe UI Semilight"/>
                <a:ea typeface="+mn-lt"/>
                <a:cs typeface="+mn-lt"/>
              </a:rPr>
              <a:t>in</a:t>
            </a:r>
            <a:r>
              <a:rPr lang="fr-FR" spc="-1">
                <a:solidFill>
                  <a:srgbClr val="366092"/>
                </a:solidFill>
                <a:ea typeface="+mn-lt"/>
                <a:cs typeface="+mn-lt"/>
              </a:rPr>
              <a:t>.</a:t>
            </a:r>
          </a:p>
          <a:p>
            <a:pPr marL="431800" lvl="1" indent="-214630">
              <a:spcBef>
                <a:spcPts val="283"/>
              </a:spcBef>
              <a:spcAft>
                <a:spcPts val="283"/>
              </a:spcAft>
              <a:buClr>
                <a:srgbClr val="8A9B0F"/>
              </a:buClr>
              <a:buSzPct val="45000"/>
              <a:buFont typeface="Wingdings" charset="2"/>
              <a:buChar char=""/>
            </a:pPr>
            <a:endParaRPr lang="fr-FR" spc="-1">
              <a:solidFill>
                <a:srgbClr val="366092"/>
              </a:solidFill>
              <a:latin typeface="Segoe UI Semilight"/>
              <a:cs typeface="Arial"/>
            </a:endParaRPr>
          </a:p>
          <a:p>
            <a:pPr marL="431800" lvl="1" indent="-214630">
              <a:spcBef>
                <a:spcPts val="283"/>
              </a:spcBef>
              <a:spcAft>
                <a:spcPts val="283"/>
              </a:spcAft>
              <a:buClr>
                <a:srgbClr val="8A9B0F"/>
              </a:buClr>
              <a:buSzPct val="45000"/>
              <a:buFont typeface="Wingdings,Sans-Serif" charset="2"/>
              <a:buChar char=""/>
            </a:pPr>
            <a:r>
              <a:rPr lang="fr-FR" b="1" spc="-1">
                <a:solidFill>
                  <a:srgbClr val="366092"/>
                </a:solidFill>
                <a:latin typeface="Segoe UI Semilight"/>
                <a:cs typeface="Arial"/>
              </a:rPr>
              <a:t>[cmd] 2&gt; [fichier] </a:t>
            </a:r>
            <a:r>
              <a:rPr lang="fr-FR" spc="-1">
                <a:solidFill>
                  <a:srgbClr val="366092"/>
                </a:solidFill>
                <a:latin typeface="Segoe UI Semilight"/>
                <a:cs typeface="Arial"/>
              </a:rPr>
              <a:t>: permet de remplacer le contenu du fichier par le résultat de </a:t>
            </a:r>
            <a:r>
              <a:rPr lang="fr-FR" b="1" spc="-1" err="1">
                <a:solidFill>
                  <a:srgbClr val="366092"/>
                </a:solidFill>
                <a:latin typeface="Segoe UI Semilight"/>
                <a:cs typeface="Arial"/>
              </a:rPr>
              <a:t>std</a:t>
            </a:r>
            <a:r>
              <a:rPr lang="fr-FR" spc="-1" err="1">
                <a:solidFill>
                  <a:srgbClr val="366092"/>
                </a:solidFill>
                <a:latin typeface="Segoe UI Semilight"/>
                <a:cs typeface="Arial"/>
              </a:rPr>
              <a:t>err</a:t>
            </a:r>
            <a:r>
              <a:rPr lang="fr-FR" spc="-1">
                <a:solidFill>
                  <a:srgbClr val="366092"/>
                </a:solidFill>
                <a:latin typeface="Segoe UI Semilight"/>
                <a:cs typeface="Arial"/>
              </a:rPr>
              <a:t>.</a:t>
            </a:r>
            <a:endParaRPr lang="fr-FR" spc="-1">
              <a:solidFill>
                <a:srgbClr val="366092"/>
              </a:solidFill>
              <a:latin typeface="Segoe UI Semilight"/>
              <a:ea typeface="+mn-lt"/>
              <a:cs typeface="+mn-lt"/>
            </a:endParaRPr>
          </a:p>
          <a:p>
            <a:pPr marL="431800" lvl="1" indent="-214630">
              <a:spcBef>
                <a:spcPts val="283"/>
              </a:spcBef>
              <a:spcAft>
                <a:spcPts val="283"/>
              </a:spcAft>
              <a:buFont typeface="Wingdings,Sans-Serif" charset="2"/>
              <a:buChar char=""/>
            </a:pPr>
            <a:endParaRPr lang="fr-FR" spc="-1">
              <a:solidFill>
                <a:srgbClr val="366092"/>
              </a:solidFill>
              <a:latin typeface="Segoe UI Semilight"/>
              <a:ea typeface="+mn-lt"/>
              <a:cs typeface="+mn-lt"/>
            </a:endParaRPr>
          </a:p>
          <a:p>
            <a:pPr marL="431800" lvl="1" indent="-214630">
              <a:spcBef>
                <a:spcPts val="283"/>
              </a:spcBef>
              <a:spcAft>
                <a:spcPts val="283"/>
              </a:spcAft>
              <a:buFont typeface="Wingdings,Sans-Serif" charset="2"/>
              <a:buChar char=""/>
            </a:pPr>
            <a:r>
              <a:rPr lang="fr-FR" b="1" spc="-1">
                <a:solidFill>
                  <a:srgbClr val="366092"/>
                </a:solidFill>
                <a:latin typeface="Segoe UI Semilight"/>
                <a:cs typeface="Arial"/>
              </a:rPr>
              <a:t>[cmd] 2&gt;&gt; [fichier] </a:t>
            </a:r>
            <a:r>
              <a:rPr lang="fr-FR" spc="-1">
                <a:solidFill>
                  <a:srgbClr val="366092"/>
                </a:solidFill>
                <a:latin typeface="Segoe UI Semilight"/>
                <a:cs typeface="Arial"/>
              </a:rPr>
              <a:t>: permet d’ajouter à la fin du contenu du fichier le résultat </a:t>
            </a:r>
            <a:r>
              <a:rPr lang="fr-FR" spc="-1">
                <a:solidFill>
                  <a:srgbClr val="366092"/>
                </a:solidFill>
                <a:ea typeface="+mn-lt"/>
                <a:cs typeface="+mn-lt"/>
              </a:rPr>
              <a:t>de </a:t>
            </a:r>
            <a:r>
              <a:rPr lang="fr-FR" b="1" spc="-1" err="1">
                <a:solidFill>
                  <a:srgbClr val="366092"/>
                </a:solidFill>
                <a:ea typeface="+mn-lt"/>
                <a:cs typeface="+mn-lt"/>
              </a:rPr>
              <a:t>std</a:t>
            </a:r>
            <a:r>
              <a:rPr lang="fr-FR" spc="-1" err="1">
                <a:solidFill>
                  <a:srgbClr val="366092"/>
                </a:solidFill>
                <a:ea typeface="+mn-lt"/>
                <a:cs typeface="+mn-lt"/>
              </a:rPr>
              <a:t>err</a:t>
            </a:r>
            <a:r>
              <a:rPr lang="fr-FR" spc="-1">
                <a:solidFill>
                  <a:srgbClr val="366092"/>
                </a:solidFill>
                <a:ea typeface="+mn-lt"/>
                <a:cs typeface="+mn-lt"/>
              </a:rPr>
              <a:t>.</a:t>
            </a:r>
            <a:endParaRPr lang="fr-FR">
              <a:solidFill>
                <a:srgbClr val="366092"/>
              </a:solidFill>
              <a:latin typeface="Segoe UI Semilight"/>
              <a:cs typeface="Segoe UI Semilight"/>
            </a:endParaRPr>
          </a:p>
        </p:txBody>
      </p:sp>
    </p:spTree>
    <p:extLst>
      <p:ext uri="{BB962C8B-B14F-4D97-AF65-F5344CB8AC3E}">
        <p14:creationId xmlns:p14="http://schemas.microsoft.com/office/powerpoint/2010/main" val="8478662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4AD9FBD-9AF6-D759-B394-AC4C8FFF21BE}"/>
              </a:ext>
            </a:extLst>
          </p:cNvPr>
          <p:cNvSpPr>
            <a:spLocks noGrp="1"/>
          </p:cNvSpPr>
          <p:nvPr>
            <p:ph type="body" sz="quarter" idx="13"/>
          </p:nvPr>
        </p:nvSpPr>
        <p:spPr/>
        <p:txBody>
          <a:bodyPr lIns="0" tIns="0" rIns="0" bIns="0" anchor="t">
            <a:normAutofit/>
          </a:bodyPr>
          <a:lstStyle/>
          <a:p>
            <a:r>
              <a:rPr lang="fr-FR" u="sng">
                <a:latin typeface="Segoe UI Black"/>
                <a:ea typeface="Segoe UI Black"/>
              </a:rPr>
              <a:t>Redirection I/O</a:t>
            </a:r>
            <a:endParaRPr lang="fr-FR"/>
          </a:p>
          <a:p>
            <a:endParaRPr lang="fr-FR"/>
          </a:p>
        </p:txBody>
      </p:sp>
      <p:sp>
        <p:nvSpPr>
          <p:cNvPr id="3" name="Espace réservé du texte 2">
            <a:extLst>
              <a:ext uri="{FF2B5EF4-FFF2-40B4-BE49-F238E27FC236}">
                <a16:creationId xmlns:a16="http://schemas.microsoft.com/office/drawing/2014/main" id="{BAB4BFBA-E76C-737B-CF20-61BABC404153}"/>
              </a:ext>
            </a:extLst>
          </p:cNvPr>
          <p:cNvSpPr>
            <a:spLocks noGrp="1"/>
          </p:cNvSpPr>
          <p:nvPr>
            <p:ph type="body" sz="quarter" idx="14"/>
          </p:nvPr>
        </p:nvSpPr>
        <p:spPr/>
        <p:txBody>
          <a:bodyPr/>
          <a:lstStyle/>
          <a:p>
            <a:r>
              <a:rPr lang="fr-FR">
                <a:latin typeface="Segoe UI Semilight"/>
                <a:cs typeface="Segoe UI Semilight"/>
              </a:rPr>
              <a:t>Chapitre 5</a:t>
            </a:r>
          </a:p>
          <a:p>
            <a:endParaRPr lang="fr-FR"/>
          </a:p>
        </p:txBody>
      </p:sp>
      <p:sp>
        <p:nvSpPr>
          <p:cNvPr id="4" name="Rectangle 3">
            <a:extLst>
              <a:ext uri="{FF2B5EF4-FFF2-40B4-BE49-F238E27FC236}">
                <a16:creationId xmlns:a16="http://schemas.microsoft.com/office/drawing/2014/main" id="{C42DE5CC-2C53-627C-1960-65E0596AE142}"/>
              </a:ext>
            </a:extLst>
          </p:cNvPr>
          <p:cNvSpPr/>
          <p:nvPr/>
        </p:nvSpPr>
        <p:spPr>
          <a:xfrm>
            <a:off x="326630" y="1402948"/>
            <a:ext cx="23389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fr-FR" sz="1800" b="0" strike="noStrike" spc="-1">
                <a:solidFill>
                  <a:srgbClr val="366092"/>
                </a:solidFill>
                <a:latin typeface="Segoe UI Semilight"/>
                <a:ea typeface="DejaVu Sans"/>
                <a:cs typeface="Segoe UI Semilight"/>
              </a:rPr>
              <a:t>Syntaxe </a:t>
            </a:r>
            <a:r>
              <a:rPr lang="fr-FR" sz="1800" strike="noStrike" spc="-1" err="1">
                <a:solidFill>
                  <a:srgbClr val="366092"/>
                </a:solidFill>
                <a:latin typeface="Segoe UI Semilight"/>
                <a:ea typeface="DejaVu Sans"/>
                <a:cs typeface="Segoe UI Semilight"/>
              </a:rPr>
              <a:t>std</a:t>
            </a:r>
            <a:r>
              <a:rPr lang="fr-FR" sz="1800" b="1" strike="noStrike" spc="-1" err="1">
                <a:solidFill>
                  <a:srgbClr val="366092"/>
                </a:solidFill>
                <a:latin typeface="Segoe UI Semilight"/>
                <a:ea typeface="DejaVu Sans"/>
                <a:cs typeface="Segoe UI Semilight"/>
              </a:rPr>
              <a:t>out</a:t>
            </a:r>
            <a:r>
              <a:rPr lang="fr-FR" sz="1800" b="1" strike="noStrike" spc="-1">
                <a:solidFill>
                  <a:srgbClr val="366092"/>
                </a:solidFill>
                <a:latin typeface="Segoe UI Semilight"/>
                <a:ea typeface="DejaVu Sans"/>
                <a:cs typeface="Segoe UI Semilight"/>
              </a:rPr>
              <a:t> </a:t>
            </a:r>
            <a:r>
              <a:rPr lang="fr-FR" b="1" spc="-1">
                <a:solidFill>
                  <a:srgbClr val="366092"/>
                </a:solidFill>
                <a:latin typeface="Segoe UI Semilight"/>
                <a:ea typeface="DejaVu Sans"/>
                <a:cs typeface="Segoe UI Semilight"/>
              </a:rPr>
              <a:t>(1)</a:t>
            </a:r>
            <a:endParaRPr lang="fr-FR" sz="1800" b="0" strike="noStrike" spc="-1">
              <a:solidFill>
                <a:srgbClr val="366092"/>
              </a:solidFill>
              <a:latin typeface="Segoe UI Semilight"/>
              <a:cs typeface="Segoe UI Semilight"/>
            </a:endParaRPr>
          </a:p>
        </p:txBody>
      </p:sp>
      <p:pic>
        <p:nvPicPr>
          <p:cNvPr id="5" name="Image 4">
            <a:extLst>
              <a:ext uri="{FF2B5EF4-FFF2-40B4-BE49-F238E27FC236}">
                <a16:creationId xmlns:a16="http://schemas.microsoft.com/office/drawing/2014/main" id="{FE5E1F69-390F-A26E-9954-D7F0F0B152E1}"/>
              </a:ext>
            </a:extLst>
          </p:cNvPr>
          <p:cNvPicPr/>
          <p:nvPr/>
        </p:nvPicPr>
        <p:blipFill>
          <a:blip r:embed="rId2"/>
          <a:stretch/>
        </p:blipFill>
        <p:spPr>
          <a:xfrm>
            <a:off x="324760" y="1799584"/>
            <a:ext cx="3058920" cy="2647440"/>
          </a:xfrm>
          <a:prstGeom prst="rect">
            <a:avLst/>
          </a:prstGeom>
          <a:ln w="0">
            <a:noFill/>
          </a:ln>
        </p:spPr>
      </p:pic>
      <p:sp>
        <p:nvSpPr>
          <p:cNvPr id="6" name="Rectangle 5">
            <a:extLst>
              <a:ext uri="{FF2B5EF4-FFF2-40B4-BE49-F238E27FC236}">
                <a16:creationId xmlns:a16="http://schemas.microsoft.com/office/drawing/2014/main" id="{8ABCA930-47ED-6B36-FCB9-6885F70573BA}"/>
              </a:ext>
            </a:extLst>
          </p:cNvPr>
          <p:cNvSpPr/>
          <p:nvPr/>
        </p:nvSpPr>
        <p:spPr>
          <a:xfrm>
            <a:off x="3540740" y="1402948"/>
            <a:ext cx="23389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fr-FR" sz="1800" b="0" strike="noStrike" spc="-1">
                <a:solidFill>
                  <a:srgbClr val="366092"/>
                </a:solidFill>
                <a:latin typeface="Segoe UI Semilight"/>
                <a:ea typeface="DejaVu Sans"/>
                <a:cs typeface="Segoe UI Semilight"/>
              </a:rPr>
              <a:t>Syntaxe </a:t>
            </a:r>
            <a:r>
              <a:rPr lang="fr-FR" sz="1800" strike="noStrike" spc="-1" err="1">
                <a:solidFill>
                  <a:srgbClr val="366092"/>
                </a:solidFill>
                <a:latin typeface="Segoe UI Semilight"/>
                <a:ea typeface="DejaVu Sans"/>
                <a:cs typeface="Segoe UI Semilight"/>
              </a:rPr>
              <a:t>std</a:t>
            </a:r>
            <a:r>
              <a:rPr lang="fr-FR" sz="1800" b="1" strike="noStrike" spc="-1" err="1">
                <a:solidFill>
                  <a:srgbClr val="366092"/>
                </a:solidFill>
                <a:latin typeface="Segoe UI Semilight"/>
                <a:ea typeface="DejaVu Sans"/>
                <a:cs typeface="Segoe UI Semilight"/>
              </a:rPr>
              <a:t>err</a:t>
            </a:r>
            <a:r>
              <a:rPr lang="fr-FR" sz="1800" b="0" strike="noStrike" spc="-1">
                <a:solidFill>
                  <a:srgbClr val="366092"/>
                </a:solidFill>
                <a:latin typeface="Segoe UI Semilight"/>
                <a:ea typeface="DejaVu Sans"/>
                <a:cs typeface="Segoe UI Semilight"/>
              </a:rPr>
              <a:t> </a:t>
            </a:r>
            <a:r>
              <a:rPr lang="fr-FR" b="1" spc="-1">
                <a:solidFill>
                  <a:srgbClr val="366092"/>
                </a:solidFill>
                <a:latin typeface="Segoe UI Semilight"/>
                <a:ea typeface="DejaVu Sans"/>
                <a:cs typeface="Segoe UI Semilight"/>
              </a:rPr>
              <a:t>(2)</a:t>
            </a:r>
            <a:endParaRPr lang="fr-FR" sz="1800" b="0" strike="noStrike" spc="-1">
              <a:solidFill>
                <a:srgbClr val="366092"/>
              </a:solidFill>
              <a:latin typeface="Segoe UI Semilight"/>
              <a:cs typeface="Segoe UI Semilight"/>
            </a:endParaRPr>
          </a:p>
        </p:txBody>
      </p:sp>
      <p:pic>
        <p:nvPicPr>
          <p:cNvPr id="7" name="Image 6">
            <a:extLst>
              <a:ext uri="{FF2B5EF4-FFF2-40B4-BE49-F238E27FC236}">
                <a16:creationId xmlns:a16="http://schemas.microsoft.com/office/drawing/2014/main" id="{390BC926-F363-5F91-6497-2687A596308F}"/>
              </a:ext>
            </a:extLst>
          </p:cNvPr>
          <p:cNvPicPr/>
          <p:nvPr/>
        </p:nvPicPr>
        <p:blipFill>
          <a:blip r:embed="rId3"/>
          <a:stretch/>
        </p:blipFill>
        <p:spPr>
          <a:xfrm>
            <a:off x="3516604" y="1796788"/>
            <a:ext cx="2521800" cy="2665080"/>
          </a:xfrm>
          <a:prstGeom prst="rect">
            <a:avLst/>
          </a:prstGeom>
          <a:ln w="0">
            <a:noFill/>
          </a:ln>
        </p:spPr>
      </p:pic>
    </p:spTree>
    <p:extLst>
      <p:ext uri="{BB962C8B-B14F-4D97-AF65-F5344CB8AC3E}">
        <p14:creationId xmlns:p14="http://schemas.microsoft.com/office/powerpoint/2010/main" val="14901726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F85646F6-AF67-7EFE-4BB8-CBBD529A6945}"/>
              </a:ext>
            </a:extLst>
          </p:cNvPr>
          <p:cNvSpPr>
            <a:spLocks noGrp="1"/>
          </p:cNvSpPr>
          <p:nvPr>
            <p:ph type="body" sz="quarter" idx="13"/>
          </p:nvPr>
        </p:nvSpPr>
        <p:spPr/>
        <p:txBody>
          <a:bodyPr lIns="0" tIns="0" rIns="0" bIns="0" anchor="t">
            <a:normAutofit/>
          </a:bodyPr>
          <a:lstStyle/>
          <a:p>
            <a:r>
              <a:rPr lang="fr-FR" u="sng">
                <a:latin typeface="Segoe UI Black"/>
                <a:ea typeface="Segoe UI Black"/>
              </a:rPr>
              <a:t>Redirection I/O</a:t>
            </a:r>
            <a:endParaRPr lang="fr-FR"/>
          </a:p>
        </p:txBody>
      </p:sp>
      <p:sp>
        <p:nvSpPr>
          <p:cNvPr id="3" name="Espace réservé du texte 2">
            <a:extLst>
              <a:ext uri="{FF2B5EF4-FFF2-40B4-BE49-F238E27FC236}">
                <a16:creationId xmlns:a16="http://schemas.microsoft.com/office/drawing/2014/main" id="{B360334E-8EEF-FDEA-9003-4026F987D445}"/>
              </a:ext>
            </a:extLst>
          </p:cNvPr>
          <p:cNvSpPr>
            <a:spLocks noGrp="1"/>
          </p:cNvSpPr>
          <p:nvPr>
            <p:ph type="body" sz="quarter" idx="14"/>
          </p:nvPr>
        </p:nvSpPr>
        <p:spPr/>
        <p:txBody>
          <a:bodyPr/>
          <a:lstStyle/>
          <a:p>
            <a:r>
              <a:rPr lang="fr-FR">
                <a:latin typeface="Segoe UI Semilight"/>
                <a:cs typeface="Segoe UI Semilight"/>
              </a:rPr>
              <a:t>Chapitre 5</a:t>
            </a:r>
          </a:p>
          <a:p>
            <a:endParaRPr lang="fr-FR"/>
          </a:p>
        </p:txBody>
      </p:sp>
      <p:pic>
        <p:nvPicPr>
          <p:cNvPr id="4" name="Image 4" descr="Une image contenant texte, noir, signe&#10;&#10;Description générée automatiquement">
            <a:extLst>
              <a:ext uri="{FF2B5EF4-FFF2-40B4-BE49-F238E27FC236}">
                <a16:creationId xmlns:a16="http://schemas.microsoft.com/office/drawing/2014/main" id="{EE4CB8B9-6592-DD02-4125-4EBAC04C4E48}"/>
              </a:ext>
            </a:extLst>
          </p:cNvPr>
          <p:cNvPicPr>
            <a:picLocks noChangeAspect="1"/>
          </p:cNvPicPr>
          <p:nvPr/>
        </p:nvPicPr>
        <p:blipFill>
          <a:blip r:embed="rId2"/>
          <a:stretch>
            <a:fillRect/>
          </a:stretch>
        </p:blipFill>
        <p:spPr>
          <a:xfrm>
            <a:off x="127660" y="4512759"/>
            <a:ext cx="6535881" cy="511853"/>
          </a:xfrm>
          <a:prstGeom prst="rect">
            <a:avLst/>
          </a:prstGeom>
        </p:spPr>
      </p:pic>
      <p:sp>
        <p:nvSpPr>
          <p:cNvPr id="5" name="Rectangle 4">
            <a:extLst>
              <a:ext uri="{FF2B5EF4-FFF2-40B4-BE49-F238E27FC236}">
                <a16:creationId xmlns:a16="http://schemas.microsoft.com/office/drawing/2014/main" id="{1CBB25AA-BE11-99AD-3F22-ADB538928FFA}"/>
              </a:ext>
            </a:extLst>
          </p:cNvPr>
          <p:cNvSpPr/>
          <p:nvPr/>
        </p:nvSpPr>
        <p:spPr>
          <a:xfrm>
            <a:off x="312136" y="1313883"/>
            <a:ext cx="2338920" cy="358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fr-FR" sz="1800" b="0" strike="noStrike" spc="-1">
                <a:solidFill>
                  <a:srgbClr val="366092"/>
                </a:solidFill>
                <a:latin typeface="Segoe UI Semilight"/>
                <a:ea typeface="DejaVu Sans"/>
                <a:cs typeface="Segoe UI Semilight"/>
              </a:rPr>
              <a:t>Syntaxe </a:t>
            </a:r>
            <a:r>
              <a:rPr lang="fr-FR" spc="-1" err="1">
                <a:solidFill>
                  <a:srgbClr val="366092"/>
                </a:solidFill>
                <a:latin typeface="Segoe UI Semilight"/>
                <a:ea typeface="DejaVu Sans"/>
                <a:cs typeface="Segoe UI Semilight"/>
              </a:rPr>
              <a:t>std</a:t>
            </a:r>
            <a:r>
              <a:rPr lang="fr-FR" b="1" spc="-1" err="1">
                <a:solidFill>
                  <a:srgbClr val="366092"/>
                </a:solidFill>
                <a:latin typeface="Segoe UI Semilight"/>
                <a:ea typeface="DejaVu Sans"/>
                <a:cs typeface="Segoe UI Semilight"/>
              </a:rPr>
              <a:t>in</a:t>
            </a:r>
            <a:r>
              <a:rPr lang="fr-FR" b="1" spc="-1">
                <a:solidFill>
                  <a:srgbClr val="366092"/>
                </a:solidFill>
                <a:latin typeface="Segoe UI Semilight"/>
                <a:ea typeface="DejaVu Sans"/>
                <a:cs typeface="Segoe UI Semilight"/>
              </a:rPr>
              <a:t> (0)</a:t>
            </a:r>
            <a:endParaRPr lang="fr-FR" sz="1800" b="0" strike="noStrike" spc="-1">
              <a:solidFill>
                <a:srgbClr val="366092"/>
              </a:solidFill>
              <a:latin typeface="Segoe UI Semilight"/>
              <a:cs typeface="Segoe UI Semilight"/>
            </a:endParaRPr>
          </a:p>
        </p:txBody>
      </p:sp>
      <p:pic>
        <p:nvPicPr>
          <p:cNvPr id="6" name="Image 5">
            <a:extLst>
              <a:ext uri="{FF2B5EF4-FFF2-40B4-BE49-F238E27FC236}">
                <a16:creationId xmlns:a16="http://schemas.microsoft.com/office/drawing/2014/main" id="{B144E9E9-02BE-0324-6637-ED61E970B5EE}"/>
              </a:ext>
            </a:extLst>
          </p:cNvPr>
          <p:cNvPicPr>
            <a:picLocks noChangeAspect="1"/>
          </p:cNvPicPr>
          <p:nvPr/>
        </p:nvPicPr>
        <p:blipFill>
          <a:blip r:embed="rId3"/>
          <a:stretch>
            <a:fillRect/>
          </a:stretch>
        </p:blipFill>
        <p:spPr>
          <a:xfrm>
            <a:off x="127412" y="3896900"/>
            <a:ext cx="2751116" cy="541192"/>
          </a:xfrm>
          <a:prstGeom prst="rect">
            <a:avLst/>
          </a:prstGeom>
        </p:spPr>
      </p:pic>
      <p:pic>
        <p:nvPicPr>
          <p:cNvPr id="7" name="Image 7" descr="Une image contenant texte&#10;&#10;Description générée automatiquement">
            <a:extLst>
              <a:ext uri="{FF2B5EF4-FFF2-40B4-BE49-F238E27FC236}">
                <a16:creationId xmlns:a16="http://schemas.microsoft.com/office/drawing/2014/main" id="{5B821BC4-7DB8-E00D-AF4F-64F44E7C9DFB}"/>
              </a:ext>
            </a:extLst>
          </p:cNvPr>
          <p:cNvPicPr>
            <a:picLocks noChangeAspect="1"/>
          </p:cNvPicPr>
          <p:nvPr/>
        </p:nvPicPr>
        <p:blipFill>
          <a:blip r:embed="rId4"/>
          <a:stretch>
            <a:fillRect/>
          </a:stretch>
        </p:blipFill>
        <p:spPr>
          <a:xfrm>
            <a:off x="3935187" y="386005"/>
            <a:ext cx="4806536" cy="3963275"/>
          </a:xfrm>
          <a:prstGeom prst="rect">
            <a:avLst/>
          </a:prstGeom>
        </p:spPr>
      </p:pic>
      <p:cxnSp>
        <p:nvCxnSpPr>
          <p:cNvPr id="8" name="Connecteur droit avec flèche 7">
            <a:extLst>
              <a:ext uri="{FF2B5EF4-FFF2-40B4-BE49-F238E27FC236}">
                <a16:creationId xmlns:a16="http://schemas.microsoft.com/office/drawing/2014/main" id="{C760025B-FB4B-FB29-A0DD-457926E2BD74}"/>
              </a:ext>
            </a:extLst>
          </p:cNvPr>
          <p:cNvCxnSpPr/>
          <p:nvPr/>
        </p:nvCxnSpPr>
        <p:spPr>
          <a:xfrm flipH="1">
            <a:off x="2082633" y="1528206"/>
            <a:ext cx="1809504" cy="89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Connecteur droit avec flèche 8">
            <a:extLst>
              <a:ext uri="{FF2B5EF4-FFF2-40B4-BE49-F238E27FC236}">
                <a16:creationId xmlns:a16="http://schemas.microsoft.com/office/drawing/2014/main" id="{346B8674-F223-F156-513F-0B53722C372F}"/>
              </a:ext>
            </a:extLst>
          </p:cNvPr>
          <p:cNvCxnSpPr>
            <a:cxnSpLocks/>
          </p:cNvCxnSpPr>
          <p:nvPr/>
        </p:nvCxnSpPr>
        <p:spPr>
          <a:xfrm flipH="1" flipV="1">
            <a:off x="1904503" y="1737506"/>
            <a:ext cx="1616529" cy="28337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Connecteur droit avec flèche 9">
            <a:extLst>
              <a:ext uri="{FF2B5EF4-FFF2-40B4-BE49-F238E27FC236}">
                <a16:creationId xmlns:a16="http://schemas.microsoft.com/office/drawing/2014/main" id="{BBA8399F-6136-E2FF-D79B-31519C4E8726}"/>
              </a:ext>
            </a:extLst>
          </p:cNvPr>
          <p:cNvCxnSpPr>
            <a:cxnSpLocks/>
          </p:cNvCxnSpPr>
          <p:nvPr/>
        </p:nvCxnSpPr>
        <p:spPr>
          <a:xfrm flipV="1">
            <a:off x="1190501" y="1752351"/>
            <a:ext cx="431964" cy="21509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3357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F163D93-971A-A7FF-F6A4-1A4A801DE062}"/>
              </a:ext>
            </a:extLst>
          </p:cNvPr>
          <p:cNvSpPr>
            <a:spLocks noGrp="1"/>
          </p:cNvSpPr>
          <p:nvPr>
            <p:ph type="body" sz="quarter" idx="13"/>
          </p:nvPr>
        </p:nvSpPr>
        <p:spPr/>
        <p:txBody>
          <a:bodyPr lIns="0" tIns="0" rIns="0" bIns="0" anchor="t">
            <a:normAutofit/>
          </a:bodyPr>
          <a:lstStyle/>
          <a:p>
            <a:r>
              <a:rPr lang="fr-FR" u="sng">
                <a:latin typeface="Segoe UI Black"/>
                <a:ea typeface="Segoe UI Black"/>
              </a:rPr>
              <a:t>Redirection I/O</a:t>
            </a:r>
            <a:endParaRPr lang="fr-FR"/>
          </a:p>
          <a:p>
            <a:endParaRPr lang="fr-FR"/>
          </a:p>
        </p:txBody>
      </p:sp>
      <p:sp>
        <p:nvSpPr>
          <p:cNvPr id="3" name="Espace réservé du texte 2">
            <a:extLst>
              <a:ext uri="{FF2B5EF4-FFF2-40B4-BE49-F238E27FC236}">
                <a16:creationId xmlns:a16="http://schemas.microsoft.com/office/drawing/2014/main" id="{DA3BE0C9-9E1A-D107-38D8-6416BCC51F31}"/>
              </a:ext>
            </a:extLst>
          </p:cNvPr>
          <p:cNvSpPr>
            <a:spLocks noGrp="1"/>
          </p:cNvSpPr>
          <p:nvPr>
            <p:ph type="body" sz="quarter" idx="14"/>
          </p:nvPr>
        </p:nvSpPr>
        <p:spPr/>
        <p:txBody>
          <a:bodyPr/>
          <a:lstStyle/>
          <a:p>
            <a:r>
              <a:rPr lang="fr-FR">
                <a:latin typeface="Segoe UI Semilight"/>
                <a:cs typeface="Segoe UI Semilight"/>
              </a:rPr>
              <a:t>Chapitre 5</a:t>
            </a:r>
          </a:p>
          <a:p>
            <a:endParaRPr lang="fr-FR"/>
          </a:p>
        </p:txBody>
      </p:sp>
      <p:pic>
        <p:nvPicPr>
          <p:cNvPr id="8" name="Image 8" descr="Une image contenant texte&#10;&#10;Description générée automatiquement">
            <a:extLst>
              <a:ext uri="{FF2B5EF4-FFF2-40B4-BE49-F238E27FC236}">
                <a16:creationId xmlns:a16="http://schemas.microsoft.com/office/drawing/2014/main" id="{0BD29B2E-A267-18BE-F90D-E286C42FB9F7}"/>
              </a:ext>
            </a:extLst>
          </p:cNvPr>
          <p:cNvPicPr>
            <a:picLocks noChangeAspect="1"/>
          </p:cNvPicPr>
          <p:nvPr/>
        </p:nvPicPr>
        <p:blipFill>
          <a:blip r:embed="rId2"/>
          <a:stretch>
            <a:fillRect/>
          </a:stretch>
        </p:blipFill>
        <p:spPr>
          <a:xfrm>
            <a:off x="201880" y="1505447"/>
            <a:ext cx="5318661" cy="507171"/>
          </a:xfrm>
          <a:prstGeom prst="rect">
            <a:avLst/>
          </a:prstGeom>
        </p:spPr>
      </p:pic>
      <p:pic>
        <p:nvPicPr>
          <p:cNvPr id="9" name="Image 9" descr="Une image contenant texte&#10;&#10;Description générée automatiquement">
            <a:extLst>
              <a:ext uri="{FF2B5EF4-FFF2-40B4-BE49-F238E27FC236}">
                <a16:creationId xmlns:a16="http://schemas.microsoft.com/office/drawing/2014/main" id="{63F0D880-513A-36D7-E133-AD8BCFBB6590}"/>
              </a:ext>
            </a:extLst>
          </p:cNvPr>
          <p:cNvPicPr>
            <a:picLocks noChangeAspect="1"/>
          </p:cNvPicPr>
          <p:nvPr/>
        </p:nvPicPr>
        <p:blipFill>
          <a:blip r:embed="rId3"/>
          <a:stretch>
            <a:fillRect/>
          </a:stretch>
        </p:blipFill>
        <p:spPr>
          <a:xfrm>
            <a:off x="201881" y="2249272"/>
            <a:ext cx="3878777" cy="785975"/>
          </a:xfrm>
          <a:prstGeom prst="rect">
            <a:avLst/>
          </a:prstGeom>
        </p:spPr>
      </p:pic>
      <p:pic>
        <p:nvPicPr>
          <p:cNvPr id="10" name="Image 10" descr="Une image contenant texte&#10;&#10;Description générée automatiquement">
            <a:extLst>
              <a:ext uri="{FF2B5EF4-FFF2-40B4-BE49-F238E27FC236}">
                <a16:creationId xmlns:a16="http://schemas.microsoft.com/office/drawing/2014/main" id="{AEBE5A83-0E01-C982-0557-0EA4071F625F}"/>
              </a:ext>
            </a:extLst>
          </p:cNvPr>
          <p:cNvPicPr>
            <a:picLocks noChangeAspect="1"/>
          </p:cNvPicPr>
          <p:nvPr/>
        </p:nvPicPr>
        <p:blipFill>
          <a:blip r:embed="rId4"/>
          <a:stretch>
            <a:fillRect/>
          </a:stretch>
        </p:blipFill>
        <p:spPr>
          <a:xfrm>
            <a:off x="201880" y="3265846"/>
            <a:ext cx="6610102" cy="482171"/>
          </a:xfrm>
          <a:prstGeom prst="rect">
            <a:avLst/>
          </a:prstGeom>
        </p:spPr>
      </p:pic>
      <p:pic>
        <p:nvPicPr>
          <p:cNvPr id="11" name="Image 11" descr="Une image contenant texte&#10;&#10;Description générée automatiquement">
            <a:extLst>
              <a:ext uri="{FF2B5EF4-FFF2-40B4-BE49-F238E27FC236}">
                <a16:creationId xmlns:a16="http://schemas.microsoft.com/office/drawing/2014/main" id="{BF70E576-1C3F-C387-A521-128954830597}"/>
              </a:ext>
            </a:extLst>
          </p:cNvPr>
          <p:cNvPicPr>
            <a:picLocks noChangeAspect="1"/>
          </p:cNvPicPr>
          <p:nvPr/>
        </p:nvPicPr>
        <p:blipFill>
          <a:blip r:embed="rId5"/>
          <a:stretch>
            <a:fillRect/>
          </a:stretch>
        </p:blipFill>
        <p:spPr>
          <a:xfrm>
            <a:off x="201881" y="3929509"/>
            <a:ext cx="4324102" cy="587306"/>
          </a:xfrm>
          <a:prstGeom prst="rect">
            <a:avLst/>
          </a:prstGeom>
        </p:spPr>
      </p:pic>
      <p:sp>
        <p:nvSpPr>
          <p:cNvPr id="13" name="ZoneTexte 12">
            <a:extLst>
              <a:ext uri="{FF2B5EF4-FFF2-40B4-BE49-F238E27FC236}">
                <a16:creationId xmlns:a16="http://schemas.microsoft.com/office/drawing/2014/main" id="{23FE4424-0EAA-5FEB-F385-A0F1E3F722D1}"/>
              </a:ext>
            </a:extLst>
          </p:cNvPr>
          <p:cNvSpPr txBox="1"/>
          <p:nvPr/>
        </p:nvSpPr>
        <p:spPr>
          <a:xfrm>
            <a:off x="2412175" y="1454727"/>
            <a:ext cx="180974" cy="3619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sp>
        <p:nvSpPr>
          <p:cNvPr id="14" name="Rectangle 13">
            <a:extLst>
              <a:ext uri="{FF2B5EF4-FFF2-40B4-BE49-F238E27FC236}">
                <a16:creationId xmlns:a16="http://schemas.microsoft.com/office/drawing/2014/main" id="{5F6773A9-A9D7-3059-CA86-7B27E244DBDF}"/>
              </a:ext>
            </a:extLst>
          </p:cNvPr>
          <p:cNvSpPr/>
          <p:nvPr/>
        </p:nvSpPr>
        <p:spPr>
          <a:xfrm>
            <a:off x="68669" y="983571"/>
            <a:ext cx="7918920" cy="345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fr-FR" sz="1800" b="0" u="sng" strike="noStrike" spc="-1">
                <a:solidFill>
                  <a:srgbClr val="366092"/>
                </a:solidFill>
                <a:uFillTx/>
                <a:latin typeface="Segoe UI Semilight"/>
                <a:ea typeface="DejaVu Sans"/>
                <a:cs typeface="Segoe UI Semilight"/>
              </a:rPr>
              <a:t>Exemple :</a:t>
            </a:r>
            <a:endParaRPr lang="fr-FR" sz="1800" b="0" strike="noStrike" spc="-1">
              <a:solidFill>
                <a:srgbClr val="366092"/>
              </a:solidFill>
              <a:latin typeface="Segoe UI Semilight"/>
              <a:cs typeface="Segoe UI Semilight"/>
            </a:endParaRPr>
          </a:p>
        </p:txBody>
      </p:sp>
    </p:spTree>
    <p:extLst>
      <p:ext uri="{BB962C8B-B14F-4D97-AF65-F5344CB8AC3E}">
        <p14:creationId xmlns:p14="http://schemas.microsoft.com/office/powerpoint/2010/main" val="19749031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FA1EDEE-2AF4-458A-22A9-3BD18BC1B43C}"/>
              </a:ext>
            </a:extLst>
          </p:cNvPr>
          <p:cNvSpPr>
            <a:spLocks noGrp="1"/>
          </p:cNvSpPr>
          <p:nvPr>
            <p:ph type="body" sz="quarter" idx="13"/>
          </p:nvPr>
        </p:nvSpPr>
        <p:spPr/>
        <p:txBody>
          <a:bodyPr lIns="0" tIns="0" rIns="0" bIns="0" anchor="t">
            <a:normAutofit/>
          </a:bodyPr>
          <a:lstStyle/>
          <a:p>
            <a:r>
              <a:rPr lang="fr-FR" u="sng">
                <a:latin typeface="Segoe UI Black"/>
                <a:ea typeface="Segoe UI Black"/>
              </a:rPr>
              <a:t>Redirection I/O</a:t>
            </a:r>
            <a:endParaRPr lang="fr-FR">
              <a:latin typeface="Segoe UI Black"/>
              <a:ea typeface="Segoe UI Black"/>
            </a:endParaRPr>
          </a:p>
        </p:txBody>
      </p:sp>
      <p:sp>
        <p:nvSpPr>
          <p:cNvPr id="3" name="Espace réservé du texte 2">
            <a:extLst>
              <a:ext uri="{FF2B5EF4-FFF2-40B4-BE49-F238E27FC236}">
                <a16:creationId xmlns:a16="http://schemas.microsoft.com/office/drawing/2014/main" id="{9A1741B9-8EF8-D526-6A92-41CE0A3FFD27}"/>
              </a:ext>
            </a:extLst>
          </p:cNvPr>
          <p:cNvSpPr>
            <a:spLocks noGrp="1"/>
          </p:cNvSpPr>
          <p:nvPr>
            <p:ph type="body" sz="quarter" idx="14"/>
          </p:nvPr>
        </p:nvSpPr>
        <p:spPr/>
        <p:txBody>
          <a:bodyPr/>
          <a:lstStyle/>
          <a:p>
            <a:r>
              <a:rPr lang="fr-FR">
                <a:latin typeface="Segoe UI Semilight"/>
                <a:cs typeface="Segoe UI Semilight"/>
              </a:rPr>
              <a:t>Chapitre 5</a:t>
            </a:r>
            <a:endParaRPr lang="fr-FR"/>
          </a:p>
        </p:txBody>
      </p:sp>
      <p:sp>
        <p:nvSpPr>
          <p:cNvPr id="4" name="ZoneTexte 3">
            <a:extLst>
              <a:ext uri="{FF2B5EF4-FFF2-40B4-BE49-F238E27FC236}">
                <a16:creationId xmlns:a16="http://schemas.microsoft.com/office/drawing/2014/main" id="{0ED97346-AE9C-CFF3-531A-78F4C0AC63B6}"/>
              </a:ext>
            </a:extLst>
          </p:cNvPr>
          <p:cNvSpPr txBox="1"/>
          <p:nvPr/>
        </p:nvSpPr>
        <p:spPr>
          <a:xfrm>
            <a:off x="216724" y="947799"/>
            <a:ext cx="566749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rgbClr val="366092"/>
                </a:solidFill>
                <a:latin typeface="Segoe UI Semilight"/>
                <a:cs typeface="Segoe UI Semilight"/>
              </a:rPr>
              <a:t>Rediriger </a:t>
            </a:r>
            <a:r>
              <a:rPr lang="fr-FR" err="1">
                <a:solidFill>
                  <a:srgbClr val="366092"/>
                </a:solidFill>
                <a:latin typeface="Segoe UI Semilight"/>
                <a:cs typeface="Segoe UI Semilight"/>
              </a:rPr>
              <a:t>std</a:t>
            </a:r>
            <a:r>
              <a:rPr lang="fr-FR" b="1" err="1">
                <a:solidFill>
                  <a:srgbClr val="366092"/>
                </a:solidFill>
                <a:latin typeface="Segoe UI Semilight"/>
                <a:cs typeface="Segoe UI Semilight"/>
              </a:rPr>
              <a:t>out</a:t>
            </a:r>
            <a:r>
              <a:rPr lang="fr-FR">
                <a:solidFill>
                  <a:srgbClr val="366092"/>
                </a:solidFill>
                <a:latin typeface="Segoe UI Semilight"/>
                <a:cs typeface="Segoe UI Semilight"/>
              </a:rPr>
              <a:t> ET </a:t>
            </a:r>
            <a:r>
              <a:rPr lang="fr-FR" err="1">
                <a:solidFill>
                  <a:srgbClr val="366092"/>
                </a:solidFill>
                <a:latin typeface="Segoe UI Semilight"/>
                <a:cs typeface="Segoe UI Semilight"/>
              </a:rPr>
              <a:t>std</a:t>
            </a:r>
            <a:r>
              <a:rPr lang="fr-FR" b="1" err="1">
                <a:solidFill>
                  <a:srgbClr val="366092"/>
                </a:solidFill>
                <a:latin typeface="Segoe UI Semilight"/>
                <a:cs typeface="Segoe UI Semilight"/>
              </a:rPr>
              <a:t>err</a:t>
            </a:r>
            <a:r>
              <a:rPr lang="fr-FR">
                <a:solidFill>
                  <a:srgbClr val="366092"/>
                </a:solidFill>
                <a:latin typeface="Segoe UI Semilight"/>
                <a:cs typeface="Segoe UI Semilight"/>
              </a:rPr>
              <a:t> dans le même fichier :</a:t>
            </a:r>
            <a:r>
              <a:rPr lang="fr-FR">
                <a:solidFill>
                  <a:srgbClr val="366092"/>
                </a:solidFill>
                <a:latin typeface="Segoe UI Semilight"/>
                <a:cs typeface="Arial"/>
              </a:rPr>
              <a:t>​</a:t>
            </a:r>
            <a:endParaRPr lang="fr-FR">
              <a:solidFill>
                <a:srgbClr val="366092"/>
              </a:solidFill>
              <a:latin typeface="Segoe UI Semilight"/>
              <a:cs typeface="Segoe UI Semilight"/>
            </a:endParaRPr>
          </a:p>
        </p:txBody>
      </p:sp>
      <p:sp>
        <p:nvSpPr>
          <p:cNvPr id="5" name="Rectangle 4">
            <a:extLst>
              <a:ext uri="{FF2B5EF4-FFF2-40B4-BE49-F238E27FC236}">
                <a16:creationId xmlns:a16="http://schemas.microsoft.com/office/drawing/2014/main" id="{C42623C8-3F52-F5E0-3F15-26CAE47996C3}"/>
              </a:ext>
            </a:extLst>
          </p:cNvPr>
          <p:cNvSpPr/>
          <p:nvPr/>
        </p:nvSpPr>
        <p:spPr>
          <a:xfrm>
            <a:off x="172579" y="2800286"/>
            <a:ext cx="7018920" cy="601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fr-FR" sz="1800" b="0" strike="noStrike" spc="-1">
                <a:solidFill>
                  <a:srgbClr val="366092"/>
                </a:solidFill>
                <a:latin typeface="Segoe UI Semilight"/>
                <a:ea typeface="DejaVu Sans"/>
                <a:cs typeface="Segoe UI Semilight"/>
              </a:rPr>
              <a:t>Rediriger </a:t>
            </a:r>
            <a:r>
              <a:rPr lang="fr-FR" sz="1800" strike="noStrike" spc="-1" err="1">
                <a:solidFill>
                  <a:srgbClr val="366092"/>
                </a:solidFill>
                <a:latin typeface="Segoe UI Semilight"/>
                <a:ea typeface="DejaVu Sans"/>
                <a:cs typeface="Segoe UI Semilight"/>
              </a:rPr>
              <a:t>std</a:t>
            </a:r>
            <a:r>
              <a:rPr lang="fr-FR" sz="1800" b="1" strike="noStrike" spc="-1" err="1">
                <a:solidFill>
                  <a:srgbClr val="366092"/>
                </a:solidFill>
                <a:latin typeface="Segoe UI Semilight"/>
                <a:ea typeface="DejaVu Sans"/>
                <a:cs typeface="Segoe UI Semilight"/>
              </a:rPr>
              <a:t>out</a:t>
            </a:r>
            <a:r>
              <a:rPr lang="fr-FR" sz="1800" b="0" strike="noStrike" spc="-1">
                <a:solidFill>
                  <a:srgbClr val="366092"/>
                </a:solidFill>
                <a:latin typeface="Segoe UI Semilight"/>
                <a:ea typeface="DejaVu Sans"/>
                <a:cs typeface="Segoe UI Semilight"/>
              </a:rPr>
              <a:t> dans </a:t>
            </a:r>
            <a:r>
              <a:rPr lang="fr-FR" spc="-1">
                <a:solidFill>
                  <a:srgbClr val="366092"/>
                </a:solidFill>
                <a:latin typeface="Segoe UI Semilight"/>
                <a:ea typeface="DejaVu Sans"/>
                <a:cs typeface="Segoe UI Semilight"/>
              </a:rPr>
              <a:t>un</a:t>
            </a:r>
            <a:r>
              <a:rPr lang="fr-FR" sz="1800" b="0" strike="noStrike" spc="-1">
                <a:solidFill>
                  <a:srgbClr val="366092"/>
                </a:solidFill>
                <a:latin typeface="Segoe UI Semilight"/>
                <a:ea typeface="DejaVu Sans"/>
                <a:cs typeface="Segoe UI Semilight"/>
              </a:rPr>
              <a:t> fichier « </a:t>
            </a:r>
            <a:r>
              <a:rPr lang="fr-FR" sz="1800" b="0" strike="noStrike" spc="-1" err="1">
                <a:solidFill>
                  <a:srgbClr val="366092"/>
                </a:solidFill>
                <a:latin typeface="Segoe UI Semilight"/>
                <a:ea typeface="DejaVu Sans"/>
                <a:cs typeface="Segoe UI Semilight"/>
              </a:rPr>
              <a:t>success</a:t>
            </a:r>
            <a:r>
              <a:rPr lang="fr-FR" sz="1800" b="0" strike="noStrike" spc="-1">
                <a:solidFill>
                  <a:srgbClr val="366092"/>
                </a:solidFill>
                <a:latin typeface="Segoe UI Semilight"/>
                <a:ea typeface="DejaVu Sans"/>
                <a:cs typeface="Segoe UI Semilight"/>
              </a:rPr>
              <a:t> » </a:t>
            </a:r>
            <a:r>
              <a:rPr lang="fr-FR" sz="1800" strike="noStrike" spc="-1" err="1">
                <a:solidFill>
                  <a:srgbClr val="366092"/>
                </a:solidFill>
                <a:latin typeface="Segoe UI Semilight"/>
                <a:ea typeface="DejaVu Sans"/>
                <a:cs typeface="Segoe UI Semilight"/>
              </a:rPr>
              <a:t>std</a:t>
            </a:r>
            <a:r>
              <a:rPr lang="fr-FR" sz="1800" b="1" strike="noStrike" spc="-1" err="1">
                <a:solidFill>
                  <a:srgbClr val="366092"/>
                </a:solidFill>
                <a:latin typeface="Segoe UI Semilight"/>
                <a:ea typeface="DejaVu Sans"/>
                <a:cs typeface="Segoe UI Semilight"/>
              </a:rPr>
              <a:t>err</a:t>
            </a:r>
            <a:r>
              <a:rPr lang="fr-FR" sz="1800" b="0" strike="noStrike" spc="-1">
                <a:solidFill>
                  <a:srgbClr val="366092"/>
                </a:solidFill>
                <a:latin typeface="Segoe UI Semilight"/>
                <a:ea typeface="DejaVu Sans"/>
                <a:cs typeface="Segoe UI Semilight"/>
              </a:rPr>
              <a:t> dans un fichier « </a:t>
            </a:r>
            <a:r>
              <a:rPr lang="fr-FR" sz="1800" b="0" strike="noStrike" spc="-1" err="1">
                <a:solidFill>
                  <a:srgbClr val="366092"/>
                </a:solidFill>
                <a:latin typeface="Segoe UI Semilight"/>
                <a:ea typeface="DejaVu Sans"/>
                <a:cs typeface="Segoe UI Semilight"/>
              </a:rPr>
              <a:t>error</a:t>
            </a:r>
            <a:r>
              <a:rPr lang="fr-FR" sz="1800" b="0" strike="noStrike" spc="-1">
                <a:solidFill>
                  <a:srgbClr val="366092"/>
                </a:solidFill>
                <a:latin typeface="Segoe UI Semilight"/>
                <a:ea typeface="DejaVu Sans"/>
                <a:cs typeface="Segoe UI Semilight"/>
              </a:rPr>
              <a:t> »  :</a:t>
            </a:r>
            <a:endParaRPr lang="fr-FR" sz="1800" b="0" strike="noStrike" spc="-1">
              <a:solidFill>
                <a:srgbClr val="366092"/>
              </a:solidFill>
              <a:latin typeface="Segoe UI Semilight"/>
              <a:cs typeface="Segoe UI Semilight"/>
            </a:endParaRPr>
          </a:p>
        </p:txBody>
      </p:sp>
      <p:pic>
        <p:nvPicPr>
          <p:cNvPr id="6" name="Image 6">
            <a:extLst>
              <a:ext uri="{FF2B5EF4-FFF2-40B4-BE49-F238E27FC236}">
                <a16:creationId xmlns:a16="http://schemas.microsoft.com/office/drawing/2014/main" id="{E121B438-52A5-4EA1-FF3C-E22BEE523C2F}"/>
              </a:ext>
            </a:extLst>
          </p:cNvPr>
          <p:cNvPicPr>
            <a:picLocks noChangeAspect="1"/>
          </p:cNvPicPr>
          <p:nvPr/>
        </p:nvPicPr>
        <p:blipFill>
          <a:blip r:embed="rId2"/>
          <a:stretch>
            <a:fillRect/>
          </a:stretch>
        </p:blipFill>
        <p:spPr>
          <a:xfrm>
            <a:off x="313212" y="1308829"/>
            <a:ext cx="4635829" cy="410550"/>
          </a:xfrm>
          <a:prstGeom prst="rect">
            <a:avLst/>
          </a:prstGeom>
        </p:spPr>
      </p:pic>
      <p:pic>
        <p:nvPicPr>
          <p:cNvPr id="7" name="Image 7">
            <a:extLst>
              <a:ext uri="{FF2B5EF4-FFF2-40B4-BE49-F238E27FC236}">
                <a16:creationId xmlns:a16="http://schemas.microsoft.com/office/drawing/2014/main" id="{B14E93CA-ED61-9B86-932D-CFED38991417}"/>
              </a:ext>
            </a:extLst>
          </p:cNvPr>
          <p:cNvPicPr>
            <a:picLocks noChangeAspect="1"/>
          </p:cNvPicPr>
          <p:nvPr/>
        </p:nvPicPr>
        <p:blipFill>
          <a:blip r:embed="rId3"/>
          <a:stretch>
            <a:fillRect/>
          </a:stretch>
        </p:blipFill>
        <p:spPr>
          <a:xfrm>
            <a:off x="320634" y="2075896"/>
            <a:ext cx="5378037" cy="368252"/>
          </a:xfrm>
          <a:prstGeom prst="rect">
            <a:avLst/>
          </a:prstGeom>
        </p:spPr>
      </p:pic>
      <p:pic>
        <p:nvPicPr>
          <p:cNvPr id="8" name="Image 8" descr="Une image contenant texte&#10;&#10;Description générée automatiquement">
            <a:extLst>
              <a:ext uri="{FF2B5EF4-FFF2-40B4-BE49-F238E27FC236}">
                <a16:creationId xmlns:a16="http://schemas.microsoft.com/office/drawing/2014/main" id="{52F9AAE4-863B-5F5F-6E2F-82F1E9F4DCAA}"/>
              </a:ext>
            </a:extLst>
          </p:cNvPr>
          <p:cNvPicPr>
            <a:picLocks noChangeAspect="1"/>
          </p:cNvPicPr>
          <p:nvPr/>
        </p:nvPicPr>
        <p:blipFill>
          <a:blip r:embed="rId4"/>
          <a:stretch>
            <a:fillRect/>
          </a:stretch>
        </p:blipFill>
        <p:spPr>
          <a:xfrm>
            <a:off x="172192" y="3432969"/>
            <a:ext cx="6654635" cy="608094"/>
          </a:xfrm>
          <a:prstGeom prst="rect">
            <a:avLst/>
          </a:prstGeom>
        </p:spPr>
      </p:pic>
      <p:pic>
        <p:nvPicPr>
          <p:cNvPr id="9" name="Image 9">
            <a:extLst>
              <a:ext uri="{FF2B5EF4-FFF2-40B4-BE49-F238E27FC236}">
                <a16:creationId xmlns:a16="http://schemas.microsoft.com/office/drawing/2014/main" id="{C116D5E2-F731-08C0-0383-FEDF8BA31362}"/>
              </a:ext>
            </a:extLst>
          </p:cNvPr>
          <p:cNvPicPr>
            <a:picLocks noChangeAspect="1"/>
          </p:cNvPicPr>
          <p:nvPr/>
        </p:nvPicPr>
        <p:blipFill>
          <a:blip r:embed="rId5"/>
          <a:stretch>
            <a:fillRect/>
          </a:stretch>
        </p:blipFill>
        <p:spPr>
          <a:xfrm>
            <a:off x="172192" y="4350105"/>
            <a:ext cx="7226134" cy="369569"/>
          </a:xfrm>
          <a:prstGeom prst="rect">
            <a:avLst/>
          </a:prstGeom>
        </p:spPr>
      </p:pic>
    </p:spTree>
    <p:extLst>
      <p:ext uri="{BB962C8B-B14F-4D97-AF65-F5344CB8AC3E}">
        <p14:creationId xmlns:p14="http://schemas.microsoft.com/office/powerpoint/2010/main" val="15538112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732803" y="108664"/>
            <a:ext cx="5771418" cy="1840504"/>
          </a:xfrm>
        </p:spPr>
        <p:txBody>
          <a:bodyPr wrap="square" lIns="0" tIns="0" rIns="91440" bIns="0" anchor="t">
            <a:spAutoFit/>
          </a:bodyPr>
          <a:lstStyle/>
          <a:p>
            <a:r>
              <a:rPr lang="fr-FR">
                <a:latin typeface="Segoe UI Semilight"/>
                <a:cs typeface="Segoe UI Semilight"/>
              </a:rPr>
              <a:t>Chapitre 5</a:t>
            </a:r>
          </a:p>
          <a:p>
            <a:pPr>
              <a:buNone/>
            </a:pPr>
            <a:r>
              <a:rPr lang="fr-FR" u="sng">
                <a:latin typeface="Segoe UI Semilight"/>
                <a:cs typeface="Segoe UI Semilight"/>
              </a:rPr>
              <a:t>Redirections et Pipe</a:t>
            </a:r>
            <a:endParaRPr lang="fr-FR"/>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3101511" y="1952089"/>
            <a:ext cx="23373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 | " symbole </a:t>
            </a:r>
          </a:p>
          <a:p>
            <a:r>
              <a:rPr lang="fr-FR">
                <a:solidFill>
                  <a:schemeClr val="accent1">
                    <a:lumMod val="75000"/>
                  </a:schemeClr>
                </a:solidFill>
                <a:latin typeface="Segoe UI Semilight"/>
                <a:cs typeface="Calibri"/>
              </a:rPr>
              <a:t>Le pipe</a:t>
            </a:r>
          </a:p>
        </p:txBody>
      </p:sp>
    </p:spTree>
    <p:extLst>
      <p:ext uri="{BB962C8B-B14F-4D97-AF65-F5344CB8AC3E}">
        <p14:creationId xmlns:p14="http://schemas.microsoft.com/office/powerpoint/2010/main" val="12227430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BFA1EDEE-2AF4-458A-22A9-3BD18BC1B43C}"/>
              </a:ext>
            </a:extLst>
          </p:cNvPr>
          <p:cNvSpPr>
            <a:spLocks noGrp="1"/>
          </p:cNvSpPr>
          <p:nvPr>
            <p:ph type="body" sz="quarter" idx="13"/>
          </p:nvPr>
        </p:nvSpPr>
        <p:spPr/>
        <p:txBody>
          <a:bodyPr lIns="0" tIns="0" rIns="0" bIns="0" anchor="t">
            <a:normAutofit/>
          </a:bodyPr>
          <a:lstStyle/>
          <a:p>
            <a:r>
              <a:rPr lang="fr-FR" u="sng">
                <a:latin typeface="Segoe UI Black"/>
                <a:ea typeface="Segoe UI Black"/>
              </a:rPr>
              <a:t>le pipe " | "</a:t>
            </a:r>
            <a:endParaRPr lang="fr-FR"/>
          </a:p>
        </p:txBody>
      </p:sp>
      <p:sp>
        <p:nvSpPr>
          <p:cNvPr id="3" name="Espace réservé du texte 2">
            <a:extLst>
              <a:ext uri="{FF2B5EF4-FFF2-40B4-BE49-F238E27FC236}">
                <a16:creationId xmlns:a16="http://schemas.microsoft.com/office/drawing/2014/main" id="{9A1741B9-8EF8-D526-6A92-41CE0A3FFD27}"/>
              </a:ext>
            </a:extLst>
          </p:cNvPr>
          <p:cNvSpPr>
            <a:spLocks noGrp="1"/>
          </p:cNvSpPr>
          <p:nvPr>
            <p:ph type="body" sz="quarter" idx="14"/>
          </p:nvPr>
        </p:nvSpPr>
        <p:spPr/>
        <p:txBody>
          <a:bodyPr/>
          <a:lstStyle/>
          <a:p>
            <a:r>
              <a:rPr lang="fr-FR">
                <a:latin typeface="Segoe UI Semilight"/>
                <a:cs typeface="Segoe UI Semilight"/>
              </a:rPr>
              <a:t>Chapitre 5</a:t>
            </a:r>
            <a:endParaRPr lang="fr-FR"/>
          </a:p>
        </p:txBody>
      </p:sp>
      <p:sp>
        <p:nvSpPr>
          <p:cNvPr id="4" name="ZoneTexte 3">
            <a:extLst>
              <a:ext uri="{FF2B5EF4-FFF2-40B4-BE49-F238E27FC236}">
                <a16:creationId xmlns:a16="http://schemas.microsoft.com/office/drawing/2014/main" id="{0ED97346-AE9C-CFF3-531A-78F4C0AC63B6}"/>
              </a:ext>
            </a:extLst>
          </p:cNvPr>
          <p:cNvSpPr txBox="1"/>
          <p:nvPr/>
        </p:nvSpPr>
        <p:spPr>
          <a:xfrm>
            <a:off x="216724" y="947799"/>
            <a:ext cx="798318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rgbClr val="366092"/>
                </a:solidFill>
                <a:latin typeface="Segoe UI Semilight"/>
                <a:cs typeface="Segoe UI Semilight"/>
              </a:rPr>
              <a:t>Le pipe fonctionne à peu près comme un fichier FIFO,</a:t>
            </a:r>
          </a:p>
          <a:p>
            <a:r>
              <a:rPr lang="fr-FR">
                <a:solidFill>
                  <a:srgbClr val="366092"/>
                </a:solidFill>
                <a:latin typeface="Segoe UI Semilight"/>
                <a:cs typeface="Segoe UI Semilight"/>
              </a:rPr>
              <a:t>" | " est un </a:t>
            </a:r>
            <a:r>
              <a:rPr lang="fr-FR" b="1">
                <a:solidFill>
                  <a:srgbClr val="366092"/>
                </a:solidFill>
                <a:latin typeface="Segoe UI Semilight"/>
                <a:cs typeface="Segoe UI Semilight"/>
              </a:rPr>
              <a:t>symbole</a:t>
            </a:r>
            <a:r>
              <a:rPr lang="fr-FR">
                <a:solidFill>
                  <a:srgbClr val="366092"/>
                </a:solidFill>
                <a:latin typeface="Segoe UI Semilight"/>
                <a:cs typeface="Segoe UI Semilight"/>
              </a:rPr>
              <a:t>.</a:t>
            </a:r>
          </a:p>
          <a:p>
            <a:r>
              <a:rPr lang="fr-FR">
                <a:solidFill>
                  <a:srgbClr val="366092"/>
                </a:solidFill>
                <a:latin typeface="Segoe UI Semilight"/>
                <a:cs typeface="Segoe UI Semilight"/>
              </a:rPr>
              <a:t>Il permet de lancer des commandes en parallèles et de récupérer le résultat de celui qui le précède selon </a:t>
            </a:r>
            <a:r>
              <a:rPr lang="fr-FR" b="1">
                <a:solidFill>
                  <a:srgbClr val="366092"/>
                </a:solidFill>
                <a:latin typeface="Segoe UI Semilight"/>
                <a:ea typeface="+mn-lt"/>
                <a:cs typeface="+mn-lt"/>
              </a:rPr>
              <a:t>F</a:t>
            </a:r>
            <a:r>
              <a:rPr lang="fr-FR">
                <a:solidFill>
                  <a:srgbClr val="366092"/>
                </a:solidFill>
                <a:latin typeface="Segoe UI Semilight"/>
                <a:ea typeface="+mn-lt"/>
                <a:cs typeface="+mn-lt"/>
              </a:rPr>
              <a:t>irst </a:t>
            </a:r>
            <a:r>
              <a:rPr lang="fr-FR" b="1" u="sng">
                <a:solidFill>
                  <a:srgbClr val="366092"/>
                </a:solidFill>
                <a:latin typeface="Segoe UI Semilight"/>
                <a:ea typeface="+mn-lt"/>
                <a:cs typeface="+mn-lt"/>
              </a:rPr>
              <a:t>I</a:t>
            </a:r>
            <a:r>
              <a:rPr lang="fr-FR">
                <a:solidFill>
                  <a:srgbClr val="366092"/>
                </a:solidFill>
                <a:latin typeface="Segoe UI Semilight"/>
                <a:ea typeface="+mn-lt"/>
                <a:cs typeface="+mn-lt"/>
              </a:rPr>
              <a:t>n -&gt; </a:t>
            </a:r>
            <a:r>
              <a:rPr lang="fr-FR" b="1">
                <a:solidFill>
                  <a:srgbClr val="366092"/>
                </a:solidFill>
                <a:latin typeface="Segoe UI Semilight"/>
                <a:ea typeface="+mn-lt"/>
                <a:cs typeface="+mn-lt"/>
              </a:rPr>
              <a:t>F</a:t>
            </a:r>
            <a:r>
              <a:rPr lang="fr-FR">
                <a:solidFill>
                  <a:srgbClr val="366092"/>
                </a:solidFill>
                <a:latin typeface="Segoe UI Semilight"/>
                <a:ea typeface="+mn-lt"/>
                <a:cs typeface="+mn-lt"/>
              </a:rPr>
              <a:t>irst </a:t>
            </a:r>
            <a:r>
              <a:rPr lang="fr-FR" b="1" u="sng">
                <a:solidFill>
                  <a:srgbClr val="366092"/>
                </a:solidFill>
                <a:latin typeface="Segoe UI Semilight"/>
                <a:ea typeface="+mn-lt"/>
                <a:cs typeface="+mn-lt"/>
              </a:rPr>
              <a:t>O</a:t>
            </a:r>
            <a:r>
              <a:rPr lang="fr-FR">
                <a:solidFill>
                  <a:srgbClr val="366092"/>
                </a:solidFill>
                <a:latin typeface="Segoe UI Semilight"/>
                <a:ea typeface="+mn-lt"/>
                <a:cs typeface="+mn-lt"/>
              </a:rPr>
              <a:t>ut (</a:t>
            </a:r>
            <a:r>
              <a:rPr lang="fr-FR" u="sng">
                <a:solidFill>
                  <a:srgbClr val="366092"/>
                </a:solidFill>
                <a:latin typeface="Segoe UI Semilight"/>
                <a:ea typeface="+mn-lt"/>
                <a:cs typeface="+mn-lt"/>
              </a:rPr>
              <a:t>I</a:t>
            </a:r>
            <a:r>
              <a:rPr lang="fr-FR">
                <a:solidFill>
                  <a:srgbClr val="366092"/>
                </a:solidFill>
                <a:latin typeface="Segoe UI Semilight"/>
                <a:ea typeface="+mn-lt"/>
                <a:cs typeface="+mn-lt"/>
              </a:rPr>
              <a:t>/</a:t>
            </a:r>
            <a:r>
              <a:rPr lang="fr-FR" u="sng">
                <a:solidFill>
                  <a:srgbClr val="366092"/>
                </a:solidFill>
                <a:latin typeface="Segoe UI Semilight"/>
                <a:ea typeface="+mn-lt"/>
                <a:cs typeface="+mn-lt"/>
              </a:rPr>
              <a:t>O</a:t>
            </a:r>
            <a:r>
              <a:rPr lang="fr-FR">
                <a:solidFill>
                  <a:srgbClr val="366092"/>
                </a:solidFill>
                <a:latin typeface="Segoe UI Semilight"/>
                <a:ea typeface="+mn-lt"/>
                <a:cs typeface="+mn-lt"/>
              </a:rPr>
              <a:t>).</a:t>
            </a:r>
          </a:p>
          <a:p>
            <a:endParaRPr lang="fr-FR">
              <a:solidFill>
                <a:srgbClr val="366092"/>
              </a:solidFill>
              <a:latin typeface="Segoe UI Semilight"/>
              <a:cs typeface="Segoe UI Semilight"/>
            </a:endParaRPr>
          </a:p>
          <a:p>
            <a:r>
              <a:rPr lang="fr-FR">
                <a:solidFill>
                  <a:srgbClr val="366092"/>
                </a:solidFill>
                <a:latin typeface="Segoe UI Semilight"/>
                <a:ea typeface="+mn-lt"/>
                <a:cs typeface="+mn-lt"/>
              </a:rPr>
              <a:t>La différence entre un pipe et une redirection est que, alors qu'une pipe passe  </a:t>
            </a:r>
            <a:r>
              <a:rPr lang="fr-FR" err="1">
                <a:solidFill>
                  <a:srgbClr val="366092"/>
                </a:solidFill>
                <a:latin typeface="Segoe UI Semilight"/>
                <a:ea typeface="+mn-lt"/>
                <a:cs typeface="+mn-lt"/>
              </a:rPr>
              <a:t>std</a:t>
            </a:r>
            <a:r>
              <a:rPr lang="fr-FR" b="1" err="1">
                <a:solidFill>
                  <a:srgbClr val="366092"/>
                </a:solidFill>
                <a:latin typeface="Segoe UI Semilight"/>
                <a:ea typeface="+mn-lt"/>
                <a:cs typeface="+mn-lt"/>
              </a:rPr>
              <a:t>out</a:t>
            </a:r>
            <a:r>
              <a:rPr lang="fr-FR">
                <a:solidFill>
                  <a:srgbClr val="366092"/>
                </a:solidFill>
                <a:latin typeface="Segoe UI Semilight"/>
                <a:ea typeface="+mn-lt"/>
                <a:cs typeface="+mn-lt"/>
              </a:rPr>
              <a:t> comme </a:t>
            </a:r>
            <a:r>
              <a:rPr lang="fr-FR" err="1">
                <a:solidFill>
                  <a:srgbClr val="366092"/>
                </a:solidFill>
                <a:latin typeface="Segoe UI Semilight"/>
                <a:ea typeface="+mn-lt"/>
                <a:cs typeface="+mn-lt"/>
              </a:rPr>
              <a:t>std</a:t>
            </a:r>
            <a:r>
              <a:rPr lang="fr-FR" b="1" err="1">
                <a:solidFill>
                  <a:srgbClr val="366092"/>
                </a:solidFill>
                <a:latin typeface="Segoe UI Semilight"/>
                <a:ea typeface="+mn-lt"/>
                <a:cs typeface="+mn-lt"/>
              </a:rPr>
              <a:t>in</a:t>
            </a:r>
            <a:r>
              <a:rPr lang="fr-FR">
                <a:solidFill>
                  <a:srgbClr val="366092"/>
                </a:solidFill>
                <a:latin typeface="Segoe UI Semilight"/>
                <a:ea typeface="+mn-lt"/>
                <a:cs typeface="+mn-lt"/>
              </a:rPr>
              <a:t> à une autre commande.</a:t>
            </a:r>
            <a:endParaRPr lang="fr-FR">
              <a:solidFill>
                <a:srgbClr val="366092"/>
              </a:solidFill>
              <a:latin typeface="Segoe UI Semilight"/>
              <a:ea typeface="+mn-lt"/>
              <a:cs typeface="Segoe UI Semilight"/>
            </a:endParaRPr>
          </a:p>
          <a:p>
            <a:endParaRPr lang="fr-FR">
              <a:solidFill>
                <a:srgbClr val="366092"/>
              </a:solidFill>
              <a:latin typeface="Segoe UI Semilight"/>
              <a:ea typeface="+mn-lt"/>
              <a:cs typeface="+mn-lt"/>
            </a:endParaRPr>
          </a:p>
          <a:p>
            <a:r>
              <a:rPr lang="fr-FR">
                <a:solidFill>
                  <a:srgbClr val="366092"/>
                </a:solidFill>
                <a:latin typeface="Segoe UI Semilight"/>
                <a:ea typeface="+mn-lt"/>
                <a:cs typeface="+mn-lt"/>
              </a:rPr>
              <a:t>Une redirection envoie </a:t>
            </a:r>
            <a:r>
              <a:rPr lang="fr-FR" err="1">
                <a:solidFill>
                  <a:srgbClr val="366092"/>
                </a:solidFill>
                <a:latin typeface="Segoe UI Semilight"/>
                <a:ea typeface="+mn-lt"/>
                <a:cs typeface="+mn-lt"/>
              </a:rPr>
              <a:t>std</a:t>
            </a:r>
            <a:r>
              <a:rPr lang="fr-FR" b="1" err="1">
                <a:solidFill>
                  <a:srgbClr val="366092"/>
                </a:solidFill>
                <a:latin typeface="Segoe UI Semilight"/>
                <a:ea typeface="+mn-lt"/>
                <a:cs typeface="+mn-lt"/>
              </a:rPr>
              <a:t>out</a:t>
            </a:r>
            <a:r>
              <a:rPr lang="fr-FR">
                <a:solidFill>
                  <a:srgbClr val="366092"/>
                </a:solidFill>
                <a:latin typeface="Segoe UI Semilight"/>
                <a:ea typeface="+mn-lt"/>
                <a:cs typeface="+mn-lt"/>
              </a:rPr>
              <a:t>,</a:t>
            </a:r>
            <a:r>
              <a:rPr lang="fr-FR" b="1">
                <a:solidFill>
                  <a:srgbClr val="366092"/>
                </a:solidFill>
                <a:latin typeface="Segoe UI Semilight"/>
                <a:ea typeface="+mn-lt"/>
                <a:cs typeface="+mn-lt"/>
              </a:rPr>
              <a:t> </a:t>
            </a:r>
            <a:r>
              <a:rPr lang="fr-FR" err="1">
                <a:solidFill>
                  <a:srgbClr val="366092"/>
                </a:solidFill>
                <a:latin typeface="Segoe UI Semilight"/>
                <a:ea typeface="+mn-lt"/>
                <a:cs typeface="+mn-lt"/>
              </a:rPr>
              <a:t>std</a:t>
            </a:r>
            <a:r>
              <a:rPr lang="fr-FR" b="1" err="1">
                <a:solidFill>
                  <a:srgbClr val="366092"/>
                </a:solidFill>
                <a:latin typeface="Segoe UI Semilight"/>
                <a:ea typeface="+mn-lt"/>
                <a:cs typeface="+mn-lt"/>
              </a:rPr>
              <a:t>err</a:t>
            </a:r>
            <a:r>
              <a:rPr lang="fr-FR">
                <a:solidFill>
                  <a:srgbClr val="366092"/>
                </a:solidFill>
                <a:latin typeface="Segoe UI Semilight"/>
                <a:ea typeface="+mn-lt"/>
                <a:cs typeface="+mn-lt"/>
              </a:rPr>
              <a:t> vers un fichier </a:t>
            </a:r>
            <a:endParaRPr lang="fr-FR">
              <a:solidFill>
                <a:srgbClr val="366092"/>
              </a:solidFill>
              <a:latin typeface="Segoe UI Semilight"/>
              <a:ea typeface="+mn-lt"/>
              <a:cs typeface="Segoe UI Semilight"/>
            </a:endParaRPr>
          </a:p>
          <a:p>
            <a:r>
              <a:rPr lang="fr-FR">
                <a:solidFill>
                  <a:srgbClr val="366092"/>
                </a:solidFill>
                <a:latin typeface="Segoe UI Semilight"/>
                <a:ea typeface="+mn-lt"/>
                <a:cs typeface="+mn-lt"/>
              </a:rPr>
              <a:t>ou </a:t>
            </a:r>
            <a:endParaRPr lang="fr-FR">
              <a:solidFill>
                <a:srgbClr val="366092"/>
              </a:solidFill>
              <a:latin typeface="Segoe UI Semilight"/>
              <a:ea typeface="+mn-lt"/>
              <a:cs typeface="Segoe UI Semilight"/>
            </a:endParaRPr>
          </a:p>
          <a:p>
            <a:r>
              <a:rPr lang="fr-FR">
                <a:solidFill>
                  <a:srgbClr val="366092"/>
                </a:solidFill>
                <a:latin typeface="Segoe UI Semilight"/>
                <a:ea typeface="+mn-lt"/>
                <a:cs typeface="+mn-lt"/>
              </a:rPr>
              <a:t>Un fichier vers </a:t>
            </a:r>
            <a:r>
              <a:rPr lang="fr-FR" err="1">
                <a:solidFill>
                  <a:srgbClr val="366092"/>
                </a:solidFill>
                <a:ea typeface="+mn-lt"/>
                <a:cs typeface="+mn-lt"/>
              </a:rPr>
              <a:t>std</a:t>
            </a:r>
            <a:r>
              <a:rPr lang="fr-FR" b="1" err="1">
                <a:solidFill>
                  <a:srgbClr val="366092"/>
                </a:solidFill>
                <a:ea typeface="+mn-lt"/>
                <a:cs typeface="+mn-lt"/>
              </a:rPr>
              <a:t>in</a:t>
            </a:r>
            <a:r>
              <a:rPr lang="fr-FR">
                <a:solidFill>
                  <a:srgbClr val="366092"/>
                </a:solidFill>
                <a:latin typeface="Segoe UI Semilight"/>
                <a:ea typeface="+mn-lt"/>
                <a:cs typeface="+mn-lt"/>
              </a:rPr>
              <a:t>.</a:t>
            </a:r>
            <a:endParaRPr lang="fr-FR">
              <a:solidFill>
                <a:srgbClr val="366092"/>
              </a:solidFill>
              <a:latin typeface="Segoe UI Semilight"/>
              <a:cs typeface="Segoe UI Semilight"/>
            </a:endParaRPr>
          </a:p>
          <a:p>
            <a:endParaRPr lang="fr-FR">
              <a:solidFill>
                <a:srgbClr val="366092"/>
              </a:solidFill>
              <a:latin typeface="Segoe UI Semilight"/>
              <a:cs typeface="Calibri"/>
            </a:endParaRPr>
          </a:p>
        </p:txBody>
      </p:sp>
    </p:spTree>
    <p:extLst>
      <p:ext uri="{BB962C8B-B14F-4D97-AF65-F5344CB8AC3E}">
        <p14:creationId xmlns:p14="http://schemas.microsoft.com/office/powerpoint/2010/main" val="730282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977732" y="145774"/>
            <a:ext cx="3188535" cy="1280351"/>
          </a:xfrm>
        </p:spPr>
        <p:txBody>
          <a:bodyPr wrap="square" lIns="0" tIns="0" rIns="91440" bIns="0" anchor="t">
            <a:spAutoFit/>
          </a:bodyPr>
          <a:lstStyle/>
          <a:p>
            <a:r>
              <a:rPr lang="fr-FR">
                <a:latin typeface="Segoe UI Semilight"/>
                <a:cs typeface="Segoe UI Semilight"/>
              </a:rPr>
              <a:t>Chapitre 1</a:t>
            </a:r>
            <a:br>
              <a:rPr lang="fr-FR">
                <a:latin typeface="Segoe UI Semilight"/>
                <a:cs typeface="Segoe UI Semilight"/>
              </a:rPr>
            </a:br>
            <a:r>
              <a:rPr lang="fr-FR">
                <a:solidFill>
                  <a:schemeClr val="accent1">
                    <a:lumMod val="75000"/>
                  </a:schemeClr>
                </a:solidFill>
                <a:latin typeface="Segoe UI Semilight"/>
                <a:cs typeface="Segoe UI Semilight"/>
              </a:rPr>
              <a:t>Part de marché</a:t>
            </a: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4" name="ZoneTexte 3">
            <a:extLst>
              <a:ext uri="{FF2B5EF4-FFF2-40B4-BE49-F238E27FC236}">
                <a16:creationId xmlns:a16="http://schemas.microsoft.com/office/drawing/2014/main" id="{EF7E0274-E309-FAE1-78BB-195EBB17333E}"/>
              </a:ext>
            </a:extLst>
          </p:cNvPr>
          <p:cNvSpPr txBox="1"/>
          <p:nvPr/>
        </p:nvSpPr>
        <p:spPr>
          <a:xfrm>
            <a:off x="2844657" y="1464066"/>
            <a:ext cx="410966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800">
                <a:solidFill>
                  <a:schemeClr val="accent1">
                    <a:lumMod val="75000"/>
                  </a:schemeClr>
                </a:solidFill>
                <a:latin typeface="Segoe UI Semilight"/>
                <a:ea typeface="segoe ui black"/>
                <a:cs typeface="Calibri"/>
              </a:rPr>
              <a:t>Poste bureautique</a:t>
            </a:r>
            <a:endParaRPr lang="fr-FR">
              <a:solidFill>
                <a:schemeClr val="accent1">
                  <a:lumMod val="75000"/>
                </a:schemeClr>
              </a:solidFill>
              <a:latin typeface="Calibri"/>
              <a:ea typeface="segoe ui black"/>
              <a:cs typeface="Calibri"/>
            </a:endParaRPr>
          </a:p>
          <a:p>
            <a:r>
              <a:rPr lang="fr-FR" sz="2800">
                <a:solidFill>
                  <a:schemeClr val="accent1">
                    <a:lumMod val="75000"/>
                  </a:schemeClr>
                </a:solidFill>
                <a:latin typeface="Segoe UI Semilight"/>
                <a:ea typeface="segoe ui black"/>
                <a:cs typeface="Calibri"/>
              </a:rPr>
              <a:t>Téléphone</a:t>
            </a:r>
          </a:p>
          <a:p>
            <a:r>
              <a:rPr lang="fr-FR" sz="2800">
                <a:solidFill>
                  <a:schemeClr val="accent1">
                    <a:lumMod val="75000"/>
                  </a:schemeClr>
                </a:solidFill>
                <a:latin typeface="Segoe UI Semilight"/>
                <a:ea typeface="segoe ui black"/>
                <a:cs typeface="Calibri"/>
              </a:rPr>
              <a:t>Serveur</a:t>
            </a:r>
          </a:p>
        </p:txBody>
      </p:sp>
    </p:spTree>
    <p:extLst>
      <p:ext uri="{BB962C8B-B14F-4D97-AF65-F5344CB8AC3E}">
        <p14:creationId xmlns:p14="http://schemas.microsoft.com/office/powerpoint/2010/main" val="16644001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1A67866-1708-D299-4DD7-812BB73C1CA3}"/>
              </a:ext>
            </a:extLst>
          </p:cNvPr>
          <p:cNvSpPr>
            <a:spLocks noGrp="1"/>
          </p:cNvSpPr>
          <p:nvPr>
            <p:ph type="body" sz="quarter" idx="13"/>
          </p:nvPr>
        </p:nvSpPr>
        <p:spPr/>
        <p:txBody>
          <a:bodyPr lIns="0" tIns="0" rIns="0" bIns="0" anchor="t">
            <a:normAutofit/>
          </a:bodyPr>
          <a:lstStyle/>
          <a:p>
            <a:r>
              <a:rPr lang="fr-FR">
                <a:latin typeface="Segoe UI Black"/>
                <a:ea typeface="Segoe UI Black"/>
              </a:rPr>
              <a:t>Différence Redirection et Pipe</a:t>
            </a:r>
            <a:endParaRPr lang="fr-FR"/>
          </a:p>
        </p:txBody>
      </p:sp>
      <p:sp>
        <p:nvSpPr>
          <p:cNvPr id="3" name="Espace réservé du texte 2">
            <a:extLst>
              <a:ext uri="{FF2B5EF4-FFF2-40B4-BE49-F238E27FC236}">
                <a16:creationId xmlns:a16="http://schemas.microsoft.com/office/drawing/2014/main" id="{6B7A05E0-F1F8-F418-DD0B-62E45EECB5BB}"/>
              </a:ext>
            </a:extLst>
          </p:cNvPr>
          <p:cNvSpPr>
            <a:spLocks noGrp="1"/>
          </p:cNvSpPr>
          <p:nvPr>
            <p:ph type="body" sz="quarter" idx="14"/>
          </p:nvPr>
        </p:nvSpPr>
        <p:spPr/>
        <p:txBody>
          <a:bodyPr/>
          <a:lstStyle/>
          <a:p>
            <a:r>
              <a:rPr lang="fr-FR">
                <a:latin typeface="Segoe UI Semilight"/>
                <a:cs typeface="Segoe UI Semilight"/>
              </a:rPr>
              <a:t>Chapitre 5</a:t>
            </a:r>
          </a:p>
          <a:p>
            <a:endParaRPr lang="fr-FR"/>
          </a:p>
        </p:txBody>
      </p:sp>
      <p:pic>
        <p:nvPicPr>
          <p:cNvPr id="4" name="Image 4" descr="Une image contenant texte&#10;&#10;Description générée automatiquement">
            <a:extLst>
              <a:ext uri="{FF2B5EF4-FFF2-40B4-BE49-F238E27FC236}">
                <a16:creationId xmlns:a16="http://schemas.microsoft.com/office/drawing/2014/main" id="{367C8ECD-F709-04BE-ED98-F9F527B3FD30}"/>
              </a:ext>
            </a:extLst>
          </p:cNvPr>
          <p:cNvPicPr>
            <a:picLocks noChangeAspect="1"/>
          </p:cNvPicPr>
          <p:nvPr/>
        </p:nvPicPr>
        <p:blipFill>
          <a:blip r:embed="rId2"/>
          <a:stretch>
            <a:fillRect/>
          </a:stretch>
        </p:blipFill>
        <p:spPr>
          <a:xfrm>
            <a:off x="231569" y="1790032"/>
            <a:ext cx="8354290" cy="1637654"/>
          </a:xfrm>
          <a:prstGeom prst="rect">
            <a:avLst/>
          </a:prstGeom>
        </p:spPr>
      </p:pic>
    </p:spTree>
    <p:extLst>
      <p:ext uri="{BB962C8B-B14F-4D97-AF65-F5344CB8AC3E}">
        <p14:creationId xmlns:p14="http://schemas.microsoft.com/office/powerpoint/2010/main" val="7766890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977732" y="145774"/>
            <a:ext cx="3188535" cy="1840504"/>
          </a:xfrm>
        </p:spPr>
        <p:txBody>
          <a:bodyPr wrap="square" lIns="0" tIns="0" rIns="91440" bIns="0" anchor="t">
            <a:spAutoFit/>
          </a:bodyPr>
          <a:lstStyle/>
          <a:p>
            <a:r>
              <a:rPr lang="fr-FR">
                <a:latin typeface="Segoe UI Semilight"/>
                <a:cs typeface="Segoe UI Semilight"/>
              </a:rPr>
              <a:t>Chapitre 6</a:t>
            </a:r>
          </a:p>
          <a:p>
            <a:pPr>
              <a:buNone/>
            </a:pPr>
            <a:r>
              <a:rPr lang="fr-FR" u="sng">
                <a:latin typeface="Segoe UI Semilight"/>
                <a:cs typeface="Segoe UI Semilight"/>
              </a:rPr>
              <a:t>Les permissions</a:t>
            </a:r>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2413010" y="1765870"/>
            <a:ext cx="43358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810">
              <a:spcBef>
                <a:spcPts val="1613"/>
              </a:spcBef>
              <a:spcAft>
                <a:spcPts val="1134"/>
              </a:spcAft>
            </a:pPr>
            <a:r>
              <a:rPr lang="fr-FR">
                <a:solidFill>
                  <a:schemeClr val="accent1">
                    <a:lumMod val="75000"/>
                  </a:schemeClr>
                </a:solidFill>
                <a:latin typeface="Segoe UI Semilight"/>
                <a:cs typeface="Arial"/>
              </a:rPr>
              <a:t>Gestions des utilisateurs et des droits</a:t>
            </a:r>
            <a:endParaRPr lang="fr-FR">
              <a:solidFill>
                <a:schemeClr val="accent1">
                  <a:lumMod val="75000"/>
                </a:schemeClr>
              </a:solidFill>
            </a:endParaRPr>
          </a:p>
        </p:txBody>
      </p:sp>
    </p:spTree>
    <p:extLst>
      <p:ext uri="{BB962C8B-B14F-4D97-AF65-F5344CB8AC3E}">
        <p14:creationId xmlns:p14="http://schemas.microsoft.com/office/powerpoint/2010/main" val="15812492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1A67866-1708-D299-4DD7-812BB73C1CA3}"/>
              </a:ext>
            </a:extLst>
          </p:cNvPr>
          <p:cNvSpPr>
            <a:spLocks noGrp="1"/>
          </p:cNvSpPr>
          <p:nvPr>
            <p:ph type="body" sz="quarter" idx="13"/>
          </p:nvPr>
        </p:nvSpPr>
        <p:spPr/>
        <p:txBody>
          <a:bodyPr lIns="0" tIns="0" rIns="0" bIns="0" anchor="t">
            <a:normAutofit/>
          </a:bodyPr>
          <a:lstStyle/>
          <a:p>
            <a:r>
              <a:rPr lang="fr-FR" u="sng">
                <a:latin typeface="Segoe UI Black"/>
                <a:ea typeface="Segoe UI Black"/>
              </a:rPr>
              <a:t>Gestions des utilisateurs et des droits</a:t>
            </a:r>
          </a:p>
          <a:p>
            <a:endParaRPr lang="fr-FR" u="sng"/>
          </a:p>
        </p:txBody>
      </p:sp>
      <p:sp>
        <p:nvSpPr>
          <p:cNvPr id="3" name="Espace réservé du texte 2">
            <a:extLst>
              <a:ext uri="{FF2B5EF4-FFF2-40B4-BE49-F238E27FC236}">
                <a16:creationId xmlns:a16="http://schemas.microsoft.com/office/drawing/2014/main" id="{6B7A05E0-F1F8-F418-DD0B-62E45EECB5BB}"/>
              </a:ext>
            </a:extLst>
          </p:cNvPr>
          <p:cNvSpPr>
            <a:spLocks noGrp="1"/>
          </p:cNvSpPr>
          <p:nvPr>
            <p:ph type="body" sz="quarter" idx="14"/>
          </p:nvPr>
        </p:nvSpPr>
        <p:spPr/>
        <p:txBody>
          <a:bodyPr/>
          <a:lstStyle/>
          <a:p>
            <a:r>
              <a:rPr lang="fr-FR">
                <a:latin typeface="Segoe UI Semilight"/>
                <a:cs typeface="Segoe UI Semilight"/>
              </a:rPr>
              <a:t>Chapitre 6</a:t>
            </a:r>
          </a:p>
          <a:p>
            <a:endParaRPr lang="fr-FR"/>
          </a:p>
        </p:txBody>
      </p:sp>
      <p:sp>
        <p:nvSpPr>
          <p:cNvPr id="4" name="ZoneTexte 3">
            <a:extLst>
              <a:ext uri="{FF2B5EF4-FFF2-40B4-BE49-F238E27FC236}">
                <a16:creationId xmlns:a16="http://schemas.microsoft.com/office/drawing/2014/main" id="{FC60072F-EC60-BCB5-DF6F-31AD4CE0850B}"/>
              </a:ext>
            </a:extLst>
          </p:cNvPr>
          <p:cNvSpPr txBox="1"/>
          <p:nvPr/>
        </p:nvSpPr>
        <p:spPr>
          <a:xfrm>
            <a:off x="77056" y="886145"/>
            <a:ext cx="8591763"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Quelques notions :</a:t>
            </a:r>
          </a:p>
          <a:p>
            <a:endParaRPr lang="fr-FR"/>
          </a:p>
          <a:p>
            <a:r>
              <a:rPr lang="fr-FR">
                <a:ea typeface="+mn-lt"/>
                <a:cs typeface="+mn-lt"/>
              </a:rPr>
              <a:t>- Utilisateur : Utilisateur connecté au système. </a:t>
            </a:r>
          </a:p>
          <a:p>
            <a:r>
              <a:rPr lang="fr-FR">
                <a:ea typeface="+mn-lt"/>
                <a:cs typeface="+mn-lt"/>
              </a:rPr>
              <a:t>La liste des utilisateurs est disponible dans le fichier /</a:t>
            </a:r>
            <a:r>
              <a:rPr lang="fr-FR" err="1">
                <a:ea typeface="+mn-lt"/>
                <a:cs typeface="+mn-lt"/>
              </a:rPr>
              <a:t>etc</a:t>
            </a:r>
            <a:r>
              <a:rPr lang="fr-FR">
                <a:ea typeface="+mn-lt"/>
                <a:cs typeface="+mn-lt"/>
              </a:rPr>
              <a:t>/</a:t>
            </a:r>
            <a:r>
              <a:rPr lang="fr-FR" err="1">
                <a:ea typeface="+mn-lt"/>
                <a:cs typeface="+mn-lt"/>
              </a:rPr>
              <a:t>passwd</a:t>
            </a:r>
            <a:endParaRPr lang="fr-FR">
              <a:ea typeface="+mn-lt"/>
              <a:cs typeface="+mn-lt"/>
            </a:endParaRPr>
          </a:p>
          <a:p>
            <a:endParaRPr lang="fr-FR">
              <a:ea typeface="+mn-lt"/>
              <a:cs typeface="+mn-lt"/>
            </a:endParaRPr>
          </a:p>
          <a:p>
            <a:r>
              <a:rPr lang="fr-FR">
                <a:ea typeface="+mn-lt"/>
                <a:cs typeface="+mn-lt"/>
              </a:rPr>
              <a:t>- Groupe : Groupe appartenant au système.</a:t>
            </a:r>
          </a:p>
          <a:p>
            <a:r>
              <a:rPr lang="fr-FR">
                <a:ea typeface="+mn-lt"/>
                <a:cs typeface="+mn-lt"/>
              </a:rPr>
              <a:t> La liste des groupes est disponible dans le fichier /</a:t>
            </a:r>
            <a:r>
              <a:rPr lang="fr-FR" err="1">
                <a:ea typeface="+mn-lt"/>
                <a:cs typeface="+mn-lt"/>
              </a:rPr>
              <a:t>etc</a:t>
            </a:r>
            <a:r>
              <a:rPr lang="fr-FR">
                <a:ea typeface="+mn-lt"/>
                <a:cs typeface="+mn-lt"/>
              </a:rPr>
              <a:t>/group</a:t>
            </a:r>
            <a:endParaRPr lang="fr-FR">
              <a:cs typeface="Calibri"/>
            </a:endParaRPr>
          </a:p>
          <a:p>
            <a:endParaRPr lang="fr-FR">
              <a:cs typeface="Calibri"/>
            </a:endParaRPr>
          </a:p>
          <a:p>
            <a:r>
              <a:rPr lang="fr-FR">
                <a:cs typeface="Calibri"/>
              </a:rPr>
              <a:t>Tous les fichiers à un propriétaire (p)</a:t>
            </a:r>
          </a:p>
          <a:p>
            <a:r>
              <a:rPr lang="fr-FR">
                <a:ea typeface="+mn-lt"/>
                <a:cs typeface="+mn-lt"/>
              </a:rPr>
              <a:t>Tous les </a:t>
            </a:r>
            <a:r>
              <a:rPr lang="fr-FR">
                <a:cs typeface="Calibri"/>
              </a:rPr>
              <a:t>fichiers à un groupe </a:t>
            </a:r>
            <a:r>
              <a:rPr lang="fr-FR">
                <a:ea typeface="+mn-lt"/>
                <a:cs typeface="+mn-lt"/>
              </a:rPr>
              <a:t>propriétaire </a:t>
            </a:r>
            <a:r>
              <a:rPr lang="fr-FR">
                <a:cs typeface="Calibri"/>
              </a:rPr>
              <a:t>(g)</a:t>
            </a:r>
          </a:p>
          <a:p>
            <a:r>
              <a:rPr lang="fr-FR">
                <a:cs typeface="Calibri"/>
              </a:rPr>
              <a:t>En général c'est root qui est attribué, à l'exception des répertoires personnelles des utilisateurs et des répertoires de services.</a:t>
            </a:r>
          </a:p>
          <a:p>
            <a:r>
              <a:rPr lang="fr-FR">
                <a:cs typeface="Calibri"/>
              </a:rPr>
              <a:t>Les autres sont symbolisé par (o) = </a:t>
            </a:r>
            <a:r>
              <a:rPr lang="fr-FR" err="1">
                <a:cs typeface="Calibri"/>
              </a:rPr>
              <a:t>other</a:t>
            </a:r>
            <a:endParaRPr lang="fr-FR">
              <a:cs typeface="Calibri"/>
            </a:endParaRPr>
          </a:p>
          <a:p>
            <a:endParaRPr lang="fr-FR">
              <a:cs typeface="Calibri"/>
            </a:endParaRPr>
          </a:p>
          <a:p>
            <a:r>
              <a:rPr lang="fr-FR">
                <a:cs typeface="Calibri"/>
              </a:rPr>
              <a:t>Rappel: root étant root, il outrepasse ces règles le concernant. Root a accès à partout</a:t>
            </a:r>
          </a:p>
          <a:p>
            <a:endParaRPr lang="fr-FR">
              <a:cs typeface="Calibri"/>
            </a:endParaRPr>
          </a:p>
          <a:p>
            <a:endParaRPr lang="fr-FR">
              <a:cs typeface="Calibri"/>
            </a:endParaRPr>
          </a:p>
        </p:txBody>
      </p:sp>
    </p:spTree>
    <p:extLst>
      <p:ext uri="{BB962C8B-B14F-4D97-AF65-F5344CB8AC3E}">
        <p14:creationId xmlns:p14="http://schemas.microsoft.com/office/powerpoint/2010/main" val="381786948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977732" y="145774"/>
            <a:ext cx="3188535" cy="1840504"/>
          </a:xfrm>
        </p:spPr>
        <p:txBody>
          <a:bodyPr wrap="square" lIns="0" tIns="0" rIns="91440" bIns="0" anchor="t">
            <a:spAutoFit/>
          </a:bodyPr>
          <a:lstStyle/>
          <a:p>
            <a:r>
              <a:rPr lang="fr-FR">
                <a:latin typeface="Segoe UI Semilight"/>
                <a:cs typeface="Segoe UI Semilight"/>
              </a:rPr>
              <a:t>Chapitre 6</a:t>
            </a:r>
          </a:p>
          <a:p>
            <a:pPr>
              <a:buNone/>
            </a:pPr>
            <a:r>
              <a:rPr lang="fr-FR" u="sng">
                <a:latin typeface="Segoe UI Semilight"/>
                <a:cs typeface="Segoe UI Semilight"/>
              </a:rPr>
              <a:t>Les permissions</a:t>
            </a:r>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2413010" y="1765870"/>
            <a:ext cx="4335826" cy="8515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solidFill>
                <a:latin typeface="Segoe UI Semilight"/>
                <a:ea typeface="+mn-lt"/>
                <a:cs typeface="+mn-lt"/>
              </a:rPr>
              <a:t>quelques commandes (chmod, umask, …).</a:t>
            </a:r>
          </a:p>
          <a:p>
            <a:pPr marL="3810">
              <a:spcBef>
                <a:spcPts val="1613"/>
              </a:spcBef>
              <a:spcAft>
                <a:spcPts val="1134"/>
              </a:spcAft>
            </a:pPr>
            <a:endParaRPr lang="fr-FR">
              <a:solidFill>
                <a:schemeClr val="accent1"/>
              </a:solidFill>
              <a:latin typeface="Segoe UI Semilight"/>
              <a:cs typeface="Arial"/>
            </a:endParaRPr>
          </a:p>
        </p:txBody>
      </p:sp>
    </p:spTree>
    <p:extLst>
      <p:ext uri="{BB962C8B-B14F-4D97-AF65-F5344CB8AC3E}">
        <p14:creationId xmlns:p14="http://schemas.microsoft.com/office/powerpoint/2010/main" val="241582326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1A67866-1708-D299-4DD7-812BB73C1CA3}"/>
              </a:ext>
            </a:extLst>
          </p:cNvPr>
          <p:cNvSpPr>
            <a:spLocks noGrp="1"/>
          </p:cNvSpPr>
          <p:nvPr>
            <p:ph type="body" sz="quarter" idx="13"/>
          </p:nvPr>
        </p:nvSpPr>
        <p:spPr/>
        <p:txBody>
          <a:bodyPr lIns="0" tIns="0" rIns="0" bIns="0" anchor="t">
            <a:normAutofit/>
          </a:bodyPr>
          <a:lstStyle/>
          <a:p>
            <a:r>
              <a:rPr lang="fr-FR" u="sng">
                <a:latin typeface="Segoe UI Black"/>
                <a:ea typeface="Segoe UI Black"/>
              </a:rPr>
              <a:t>chmod</a:t>
            </a:r>
            <a:endParaRPr lang="fr-FR"/>
          </a:p>
        </p:txBody>
      </p:sp>
      <p:sp>
        <p:nvSpPr>
          <p:cNvPr id="3" name="Espace réservé du texte 2">
            <a:extLst>
              <a:ext uri="{FF2B5EF4-FFF2-40B4-BE49-F238E27FC236}">
                <a16:creationId xmlns:a16="http://schemas.microsoft.com/office/drawing/2014/main" id="{6B7A05E0-F1F8-F418-DD0B-62E45EECB5BB}"/>
              </a:ext>
            </a:extLst>
          </p:cNvPr>
          <p:cNvSpPr>
            <a:spLocks noGrp="1"/>
          </p:cNvSpPr>
          <p:nvPr>
            <p:ph type="body" sz="quarter" idx="14"/>
          </p:nvPr>
        </p:nvSpPr>
        <p:spPr/>
        <p:txBody>
          <a:bodyPr/>
          <a:lstStyle/>
          <a:p>
            <a:r>
              <a:rPr lang="fr-FR">
                <a:latin typeface="Segoe UI Semilight"/>
                <a:cs typeface="Segoe UI Semilight"/>
              </a:rPr>
              <a:t>Chapitre 6</a:t>
            </a:r>
          </a:p>
          <a:p>
            <a:endParaRPr lang="fr-FR"/>
          </a:p>
        </p:txBody>
      </p:sp>
      <p:sp>
        <p:nvSpPr>
          <p:cNvPr id="4" name="ZoneTexte 3">
            <a:extLst>
              <a:ext uri="{FF2B5EF4-FFF2-40B4-BE49-F238E27FC236}">
                <a16:creationId xmlns:a16="http://schemas.microsoft.com/office/drawing/2014/main" id="{0CA1EA76-E511-5535-0F8B-2B18C0D5923B}"/>
              </a:ext>
            </a:extLst>
          </p:cNvPr>
          <p:cNvSpPr txBox="1"/>
          <p:nvPr/>
        </p:nvSpPr>
        <p:spPr>
          <a:xfrm>
            <a:off x="218326" y="905410"/>
            <a:ext cx="848902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cs typeface="Calibri"/>
              </a:rPr>
              <a:t>L'accès aux dossier, fichier, binaires, </a:t>
            </a:r>
            <a:r>
              <a:rPr lang="fr-FR" err="1">
                <a:solidFill>
                  <a:schemeClr val="accent1">
                    <a:lumMod val="75000"/>
                  </a:schemeClr>
                </a:solidFill>
                <a:cs typeface="Calibri"/>
              </a:rPr>
              <a:t>devices</a:t>
            </a:r>
            <a:r>
              <a:rPr lang="fr-FR">
                <a:solidFill>
                  <a:schemeClr val="accent1">
                    <a:lumMod val="75000"/>
                  </a:schemeClr>
                </a:solidFill>
                <a:cs typeface="Calibri"/>
              </a:rPr>
              <a:t> etc...</a:t>
            </a:r>
          </a:p>
          <a:p>
            <a:endParaRPr lang="fr-FR">
              <a:solidFill>
                <a:schemeClr val="accent1">
                  <a:lumMod val="75000"/>
                </a:schemeClr>
              </a:solidFill>
              <a:cs typeface="Calibri"/>
            </a:endParaRPr>
          </a:p>
          <a:p>
            <a:r>
              <a:rPr lang="fr-FR">
                <a:solidFill>
                  <a:schemeClr val="accent1">
                    <a:lumMod val="75000"/>
                  </a:schemeClr>
                </a:solidFill>
                <a:cs typeface="Calibri"/>
              </a:rPr>
              <a:t>Est autorisé ou non en fonction de 3 droits:</a:t>
            </a:r>
          </a:p>
          <a:p>
            <a:r>
              <a:rPr lang="fr-FR">
                <a:solidFill>
                  <a:schemeClr val="accent1">
                    <a:lumMod val="75000"/>
                  </a:schemeClr>
                </a:solidFill>
                <a:cs typeface="Calibri"/>
              </a:rPr>
              <a:t> r :  </a:t>
            </a:r>
            <a:r>
              <a:rPr lang="fr-FR" err="1">
                <a:solidFill>
                  <a:schemeClr val="accent1">
                    <a:lumMod val="75000"/>
                  </a:schemeClr>
                </a:solidFill>
                <a:cs typeface="Calibri"/>
              </a:rPr>
              <a:t>read</a:t>
            </a:r>
            <a:r>
              <a:rPr lang="fr-FR">
                <a:solidFill>
                  <a:schemeClr val="accent1">
                    <a:lumMod val="75000"/>
                  </a:schemeClr>
                </a:solidFill>
                <a:cs typeface="Calibri"/>
              </a:rPr>
              <a:t> </a:t>
            </a:r>
            <a:r>
              <a:rPr lang="fr-FR">
                <a:solidFill>
                  <a:schemeClr val="accent1">
                    <a:lumMod val="75000"/>
                  </a:schemeClr>
                </a:solidFill>
                <a:ea typeface="+mn-lt"/>
                <a:cs typeface="+mn-lt"/>
              </a:rPr>
              <a:t>(lecture)</a:t>
            </a:r>
            <a:endParaRPr lang="fr-FR">
              <a:solidFill>
                <a:schemeClr val="accent1">
                  <a:lumMod val="75000"/>
                </a:schemeClr>
              </a:solidFill>
              <a:cs typeface="Calibri"/>
            </a:endParaRPr>
          </a:p>
          <a:p>
            <a:r>
              <a:rPr lang="fr-FR">
                <a:solidFill>
                  <a:schemeClr val="accent1">
                    <a:lumMod val="75000"/>
                  </a:schemeClr>
                </a:solidFill>
                <a:ea typeface="+mn-lt"/>
                <a:cs typeface="+mn-lt"/>
              </a:rPr>
              <a:t> w : </a:t>
            </a:r>
            <a:r>
              <a:rPr lang="fr-FR" err="1">
                <a:solidFill>
                  <a:schemeClr val="accent1">
                    <a:lumMod val="75000"/>
                  </a:schemeClr>
                </a:solidFill>
                <a:ea typeface="+mn-lt"/>
                <a:cs typeface="+mn-lt"/>
              </a:rPr>
              <a:t>write</a:t>
            </a:r>
            <a:r>
              <a:rPr lang="fr-FR">
                <a:solidFill>
                  <a:schemeClr val="accent1">
                    <a:lumMod val="75000"/>
                  </a:schemeClr>
                </a:solidFill>
                <a:ea typeface="+mn-lt"/>
                <a:cs typeface="+mn-lt"/>
              </a:rPr>
              <a:t> (</a:t>
            </a:r>
            <a:r>
              <a:rPr lang="fr-FR" err="1">
                <a:solidFill>
                  <a:schemeClr val="accent1">
                    <a:lumMod val="75000"/>
                  </a:schemeClr>
                </a:solidFill>
                <a:ea typeface="+mn-lt"/>
                <a:cs typeface="+mn-lt"/>
              </a:rPr>
              <a:t>ecriture</a:t>
            </a:r>
            <a:r>
              <a:rPr lang="fr-FR">
                <a:solidFill>
                  <a:schemeClr val="accent1">
                    <a:lumMod val="75000"/>
                  </a:schemeClr>
                </a:solidFill>
                <a:ea typeface="+mn-lt"/>
                <a:cs typeface="+mn-lt"/>
              </a:rPr>
              <a:t>)</a:t>
            </a:r>
          </a:p>
          <a:p>
            <a:r>
              <a:rPr lang="fr-FR">
                <a:solidFill>
                  <a:schemeClr val="accent1">
                    <a:lumMod val="75000"/>
                  </a:schemeClr>
                </a:solidFill>
                <a:ea typeface="+mn-lt"/>
                <a:cs typeface="+mn-lt"/>
              </a:rPr>
              <a:t> x :  </a:t>
            </a:r>
            <a:r>
              <a:rPr lang="fr-FR" err="1">
                <a:solidFill>
                  <a:schemeClr val="accent1">
                    <a:lumMod val="75000"/>
                  </a:schemeClr>
                </a:solidFill>
                <a:ea typeface="+mn-lt"/>
                <a:cs typeface="+mn-lt"/>
              </a:rPr>
              <a:t>execute</a:t>
            </a:r>
            <a:r>
              <a:rPr lang="fr-FR">
                <a:solidFill>
                  <a:schemeClr val="accent1">
                    <a:lumMod val="75000"/>
                  </a:schemeClr>
                </a:solidFill>
                <a:ea typeface="+mn-lt"/>
                <a:cs typeface="+mn-lt"/>
              </a:rPr>
              <a:t> (</a:t>
            </a:r>
            <a:r>
              <a:rPr lang="fr-FR" err="1">
                <a:solidFill>
                  <a:schemeClr val="accent1">
                    <a:lumMod val="75000"/>
                  </a:schemeClr>
                </a:solidFill>
                <a:ea typeface="+mn-lt"/>
                <a:cs typeface="+mn-lt"/>
              </a:rPr>
              <a:t>éxecuter</a:t>
            </a:r>
            <a:r>
              <a:rPr lang="fr-FR">
                <a:solidFill>
                  <a:schemeClr val="accent1">
                    <a:lumMod val="75000"/>
                  </a:schemeClr>
                </a:solidFill>
                <a:ea typeface="+mn-lt"/>
                <a:cs typeface="+mn-lt"/>
              </a:rPr>
              <a:t>)</a:t>
            </a:r>
          </a:p>
          <a:p>
            <a:r>
              <a:rPr lang="fr-FR">
                <a:solidFill>
                  <a:schemeClr val="accent1">
                    <a:lumMod val="75000"/>
                  </a:schemeClr>
                </a:solidFill>
                <a:ea typeface="+mn-lt"/>
                <a:cs typeface="+mn-lt"/>
              </a:rPr>
              <a:t> - : symbolisant l'absence de la permission</a:t>
            </a:r>
          </a:p>
          <a:p>
            <a:endParaRPr lang="fr-FR">
              <a:solidFill>
                <a:schemeClr val="accent1">
                  <a:lumMod val="75000"/>
                </a:schemeClr>
              </a:solidFill>
              <a:ea typeface="+mn-lt"/>
              <a:cs typeface="+mn-lt"/>
            </a:endParaRPr>
          </a:p>
          <a:p>
            <a:r>
              <a:rPr lang="fr-FR">
                <a:solidFill>
                  <a:schemeClr val="accent1">
                    <a:lumMod val="75000"/>
                  </a:schemeClr>
                </a:solidFill>
                <a:ea typeface="+mn-lt"/>
                <a:cs typeface="+mn-lt"/>
              </a:rPr>
              <a:t>Par rapport à 3 choses</a:t>
            </a:r>
          </a:p>
          <a:p>
            <a:r>
              <a:rPr lang="fr-FR">
                <a:solidFill>
                  <a:schemeClr val="accent1">
                    <a:lumMod val="75000"/>
                  </a:schemeClr>
                </a:solidFill>
                <a:ea typeface="+mn-lt"/>
                <a:cs typeface="+mn-lt"/>
              </a:rPr>
              <a:t>Le propriétaire, le groupe propriétaire, les autres</a:t>
            </a:r>
          </a:p>
          <a:p>
            <a:endParaRPr lang="fr-FR">
              <a:solidFill>
                <a:schemeClr val="accent1">
                  <a:lumMod val="75000"/>
                </a:schemeClr>
              </a:solidFill>
              <a:ea typeface="+mn-lt"/>
              <a:cs typeface="+mn-lt"/>
            </a:endParaRPr>
          </a:p>
          <a:p>
            <a:endParaRPr lang="fr-FR">
              <a:solidFill>
                <a:schemeClr val="accent1">
                  <a:lumMod val="75000"/>
                </a:schemeClr>
              </a:solidFill>
              <a:ea typeface="+mn-lt"/>
              <a:cs typeface="+mn-lt"/>
            </a:endParaRPr>
          </a:p>
        </p:txBody>
      </p:sp>
      <p:pic>
        <p:nvPicPr>
          <p:cNvPr id="5" name="Image 5" descr="Une image contenant texte&#10;&#10;Description générée automatiquement">
            <a:extLst>
              <a:ext uri="{FF2B5EF4-FFF2-40B4-BE49-F238E27FC236}">
                <a16:creationId xmlns:a16="http://schemas.microsoft.com/office/drawing/2014/main" id="{BCE3FD91-18DC-AE96-DB78-2F04DCA5ED90}"/>
              </a:ext>
            </a:extLst>
          </p:cNvPr>
          <p:cNvPicPr>
            <a:picLocks noChangeAspect="1"/>
          </p:cNvPicPr>
          <p:nvPr/>
        </p:nvPicPr>
        <p:blipFill>
          <a:blip r:embed="rId2"/>
          <a:stretch>
            <a:fillRect/>
          </a:stretch>
        </p:blipFill>
        <p:spPr>
          <a:xfrm>
            <a:off x="317214" y="3857304"/>
            <a:ext cx="6512531" cy="536824"/>
          </a:xfrm>
          <a:prstGeom prst="rect">
            <a:avLst/>
          </a:prstGeom>
        </p:spPr>
      </p:pic>
      <p:sp>
        <p:nvSpPr>
          <p:cNvPr id="6" name="Connecteur droit 5">
            <a:extLst>
              <a:ext uri="{FF2B5EF4-FFF2-40B4-BE49-F238E27FC236}">
                <a16:creationId xmlns:a16="http://schemas.microsoft.com/office/drawing/2014/main" id="{A0296F12-A7C1-F619-3F7C-657B981F3E73}"/>
              </a:ext>
            </a:extLst>
          </p:cNvPr>
          <p:cNvSpPr/>
          <p:nvPr/>
        </p:nvSpPr>
        <p:spPr>
          <a:xfrm>
            <a:off x="810304" y="3675236"/>
            <a:ext cx="0" cy="900000"/>
          </a:xfrm>
          <a:prstGeom prst="line">
            <a:avLst/>
          </a:prstGeom>
          <a:ln w="19080">
            <a:solidFill>
              <a:srgbClr val="A33E03"/>
            </a:solidFill>
            <a:round/>
          </a:ln>
        </p:spPr>
        <p:style>
          <a:lnRef idx="0">
            <a:scrgbClr r="0" g="0" b="0"/>
          </a:lnRef>
          <a:fillRef idx="0">
            <a:scrgbClr r="0" g="0" b="0"/>
          </a:fillRef>
          <a:effectRef idx="0">
            <a:scrgbClr r="0" g="0" b="0"/>
          </a:effectRef>
          <a:fontRef idx="minor"/>
        </p:style>
        <p:txBody>
          <a:bodyPr/>
          <a:lstStyle/>
          <a:p>
            <a:endParaRPr lang="fr-FR"/>
          </a:p>
        </p:txBody>
      </p:sp>
      <p:sp>
        <p:nvSpPr>
          <p:cNvPr id="7" name="Connecteur droit 6">
            <a:extLst>
              <a:ext uri="{FF2B5EF4-FFF2-40B4-BE49-F238E27FC236}">
                <a16:creationId xmlns:a16="http://schemas.microsoft.com/office/drawing/2014/main" id="{A0296F12-A7C1-F619-3F7C-657B981F3E73}"/>
              </a:ext>
            </a:extLst>
          </p:cNvPr>
          <p:cNvSpPr/>
          <p:nvPr/>
        </p:nvSpPr>
        <p:spPr>
          <a:xfrm>
            <a:off x="477999" y="3676841"/>
            <a:ext cx="0" cy="900000"/>
          </a:xfrm>
          <a:prstGeom prst="line">
            <a:avLst/>
          </a:prstGeom>
          <a:ln w="19080">
            <a:solidFill>
              <a:srgbClr val="A33E03"/>
            </a:solidFill>
            <a:round/>
          </a:ln>
        </p:spPr>
        <p:style>
          <a:lnRef idx="0">
            <a:scrgbClr r="0" g="0" b="0"/>
          </a:lnRef>
          <a:fillRef idx="0">
            <a:scrgbClr r="0" g="0" b="0"/>
          </a:fillRef>
          <a:effectRef idx="0">
            <a:scrgbClr r="0" g="0" b="0"/>
          </a:effectRef>
          <a:fontRef idx="minor"/>
        </p:style>
        <p:txBody>
          <a:bodyPr/>
          <a:lstStyle/>
          <a:p>
            <a:endParaRPr lang="fr-FR"/>
          </a:p>
        </p:txBody>
      </p:sp>
      <p:sp>
        <p:nvSpPr>
          <p:cNvPr id="8" name="Connecteur droit 7">
            <a:extLst>
              <a:ext uri="{FF2B5EF4-FFF2-40B4-BE49-F238E27FC236}">
                <a16:creationId xmlns:a16="http://schemas.microsoft.com/office/drawing/2014/main" id="{57712361-4888-6BCB-96C3-CC6610E533E9}"/>
              </a:ext>
            </a:extLst>
          </p:cNvPr>
          <p:cNvSpPr/>
          <p:nvPr/>
        </p:nvSpPr>
        <p:spPr>
          <a:xfrm>
            <a:off x="1195584" y="3675235"/>
            <a:ext cx="0" cy="900000"/>
          </a:xfrm>
          <a:prstGeom prst="line">
            <a:avLst/>
          </a:prstGeom>
          <a:ln w="19080">
            <a:solidFill>
              <a:srgbClr val="A33E03"/>
            </a:solidFill>
            <a:round/>
          </a:ln>
        </p:spPr>
        <p:style>
          <a:lnRef idx="0">
            <a:scrgbClr r="0" g="0" b="0"/>
          </a:lnRef>
          <a:fillRef idx="0">
            <a:scrgbClr r="0" g="0" b="0"/>
          </a:fillRef>
          <a:effectRef idx="0">
            <a:scrgbClr r="0" g="0" b="0"/>
          </a:effectRef>
          <a:fontRef idx="minor"/>
        </p:style>
        <p:txBody>
          <a:bodyPr/>
          <a:lstStyle/>
          <a:p>
            <a:endParaRPr lang="fr-FR"/>
          </a:p>
        </p:txBody>
      </p:sp>
      <p:sp>
        <p:nvSpPr>
          <p:cNvPr id="9" name="Connecteur droit 8">
            <a:extLst>
              <a:ext uri="{FF2B5EF4-FFF2-40B4-BE49-F238E27FC236}">
                <a16:creationId xmlns:a16="http://schemas.microsoft.com/office/drawing/2014/main" id="{CE60D2CE-8A1B-5BB2-428F-BD8F1B1B4405}"/>
              </a:ext>
            </a:extLst>
          </p:cNvPr>
          <p:cNvSpPr/>
          <p:nvPr/>
        </p:nvSpPr>
        <p:spPr>
          <a:xfrm>
            <a:off x="1600128" y="3675234"/>
            <a:ext cx="0" cy="900000"/>
          </a:xfrm>
          <a:prstGeom prst="line">
            <a:avLst/>
          </a:prstGeom>
          <a:ln w="19080">
            <a:solidFill>
              <a:srgbClr val="A33E03"/>
            </a:solidFill>
            <a:round/>
          </a:ln>
        </p:spPr>
        <p:style>
          <a:lnRef idx="0">
            <a:scrgbClr r="0" g="0" b="0"/>
          </a:lnRef>
          <a:fillRef idx="0">
            <a:scrgbClr r="0" g="0" b="0"/>
          </a:fillRef>
          <a:effectRef idx="0">
            <a:scrgbClr r="0" g="0" b="0"/>
          </a:effectRef>
          <a:fontRef idx="minor"/>
        </p:style>
        <p:txBody>
          <a:bodyPr/>
          <a:lstStyle/>
          <a:p>
            <a:endParaRPr lang="fr-FR"/>
          </a:p>
        </p:txBody>
      </p:sp>
      <p:sp>
        <p:nvSpPr>
          <p:cNvPr id="11" name="Rectangle : coins arrondis 10">
            <a:extLst>
              <a:ext uri="{FF2B5EF4-FFF2-40B4-BE49-F238E27FC236}">
                <a16:creationId xmlns:a16="http://schemas.microsoft.com/office/drawing/2014/main" id="{9ACB0FF3-DC9F-BE57-FA2A-0EF188CB0C46}"/>
              </a:ext>
            </a:extLst>
          </p:cNvPr>
          <p:cNvSpPr/>
          <p:nvPr/>
        </p:nvSpPr>
        <p:spPr>
          <a:xfrm>
            <a:off x="1815227" y="3880940"/>
            <a:ext cx="886295" cy="504683"/>
          </a:xfrm>
          <a:prstGeom prst="round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0D9FBCB1-9AF5-7311-10BE-93CC92609B5D}"/>
              </a:ext>
            </a:extLst>
          </p:cNvPr>
          <p:cNvSpPr/>
          <p:nvPr/>
        </p:nvSpPr>
        <p:spPr>
          <a:xfrm>
            <a:off x="2746323" y="3880940"/>
            <a:ext cx="828503" cy="504683"/>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3B918E3D-7FA4-15B7-A59C-36531C444D83}"/>
              </a:ext>
            </a:extLst>
          </p:cNvPr>
          <p:cNvSpPr txBox="1"/>
          <p:nvPr/>
        </p:nvSpPr>
        <p:spPr>
          <a:xfrm>
            <a:off x="1720921" y="4449994"/>
            <a:ext cx="21190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err="1">
                <a:solidFill>
                  <a:srgbClr val="FF0000"/>
                </a:solidFill>
                <a:cs typeface="Calibri"/>
              </a:rPr>
              <a:t>groupe</a:t>
            </a:r>
            <a:r>
              <a:rPr lang="fr-FR" err="1">
                <a:cs typeface="Calibri"/>
              </a:rPr>
              <a:t>:</a:t>
            </a:r>
            <a:r>
              <a:rPr lang="fr-FR" err="1">
                <a:solidFill>
                  <a:schemeClr val="accent1"/>
                </a:solidFill>
                <a:cs typeface="Calibri"/>
              </a:rPr>
              <a:t>user</a:t>
            </a:r>
            <a:endParaRPr lang="fr-FR" err="1">
              <a:solidFill>
                <a:schemeClr val="accent1"/>
              </a:solidFill>
            </a:endParaRPr>
          </a:p>
        </p:txBody>
      </p:sp>
    </p:spTree>
    <p:extLst>
      <p:ext uri="{BB962C8B-B14F-4D97-AF65-F5344CB8AC3E}">
        <p14:creationId xmlns:p14="http://schemas.microsoft.com/office/powerpoint/2010/main" val="26350986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1A67866-1708-D299-4DD7-812BB73C1CA3}"/>
              </a:ext>
            </a:extLst>
          </p:cNvPr>
          <p:cNvSpPr>
            <a:spLocks noGrp="1"/>
          </p:cNvSpPr>
          <p:nvPr>
            <p:ph type="body" sz="quarter" idx="13"/>
          </p:nvPr>
        </p:nvSpPr>
        <p:spPr/>
        <p:txBody>
          <a:bodyPr lIns="0" tIns="0" rIns="0" bIns="0" anchor="t">
            <a:normAutofit/>
          </a:bodyPr>
          <a:lstStyle/>
          <a:p>
            <a:r>
              <a:rPr lang="fr-FR" u="sng">
                <a:latin typeface="Segoe UI Black"/>
                <a:ea typeface="Segoe UI Black"/>
              </a:rPr>
              <a:t>chmod</a:t>
            </a:r>
            <a:endParaRPr lang="fr-FR">
              <a:latin typeface="Segoe UI Black"/>
              <a:ea typeface="Segoe UI Black"/>
            </a:endParaRPr>
          </a:p>
          <a:p>
            <a:endParaRPr lang="fr-FR" u="sng"/>
          </a:p>
        </p:txBody>
      </p:sp>
      <p:sp>
        <p:nvSpPr>
          <p:cNvPr id="3" name="Espace réservé du texte 2">
            <a:extLst>
              <a:ext uri="{FF2B5EF4-FFF2-40B4-BE49-F238E27FC236}">
                <a16:creationId xmlns:a16="http://schemas.microsoft.com/office/drawing/2014/main" id="{6B7A05E0-F1F8-F418-DD0B-62E45EECB5BB}"/>
              </a:ext>
            </a:extLst>
          </p:cNvPr>
          <p:cNvSpPr>
            <a:spLocks noGrp="1"/>
          </p:cNvSpPr>
          <p:nvPr>
            <p:ph type="body" sz="quarter" idx="14"/>
          </p:nvPr>
        </p:nvSpPr>
        <p:spPr/>
        <p:txBody>
          <a:bodyPr/>
          <a:lstStyle/>
          <a:p>
            <a:r>
              <a:rPr lang="fr-FR">
                <a:latin typeface="Segoe UI Semilight"/>
                <a:cs typeface="Segoe UI Semilight"/>
              </a:rPr>
              <a:t>Chapitre 6</a:t>
            </a:r>
          </a:p>
          <a:p>
            <a:endParaRPr lang="fr-FR"/>
          </a:p>
        </p:txBody>
      </p:sp>
      <p:sp>
        <p:nvSpPr>
          <p:cNvPr id="4" name="ZoneTexte 3">
            <a:extLst>
              <a:ext uri="{FF2B5EF4-FFF2-40B4-BE49-F238E27FC236}">
                <a16:creationId xmlns:a16="http://schemas.microsoft.com/office/drawing/2014/main" id="{0CA1EA76-E511-5535-0F8B-2B18C0D5923B}"/>
              </a:ext>
            </a:extLst>
          </p:cNvPr>
          <p:cNvSpPr txBox="1"/>
          <p:nvPr/>
        </p:nvSpPr>
        <p:spPr>
          <a:xfrm>
            <a:off x="218326" y="905410"/>
            <a:ext cx="848902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solidFill>
                <a:latin typeface="Segoe UI Semilight"/>
                <a:cs typeface="Calibri"/>
              </a:rPr>
              <a:t>Chaque clé peut avoir 2 valeurs (c'est binaire):</a:t>
            </a:r>
          </a:p>
          <a:p>
            <a:r>
              <a:rPr lang="fr-FR">
                <a:solidFill>
                  <a:schemeClr val="accent1"/>
                </a:solidFill>
                <a:latin typeface="Segoe UI Semilight"/>
                <a:cs typeface="Calibri"/>
              </a:rPr>
              <a:t>r ou -</a:t>
            </a:r>
          </a:p>
          <a:p>
            <a:r>
              <a:rPr lang="fr-FR">
                <a:solidFill>
                  <a:schemeClr val="accent1"/>
                </a:solidFill>
                <a:latin typeface="Segoe UI Semilight"/>
                <a:ea typeface="+mn-lt"/>
                <a:cs typeface="+mn-lt"/>
              </a:rPr>
              <a:t>w ou -</a:t>
            </a:r>
          </a:p>
          <a:p>
            <a:r>
              <a:rPr lang="fr-FR">
                <a:solidFill>
                  <a:schemeClr val="accent1"/>
                </a:solidFill>
                <a:latin typeface="Segoe UI Semilight"/>
                <a:ea typeface="+mn-lt"/>
                <a:cs typeface="+mn-lt"/>
              </a:rPr>
              <a:t>X ou -</a:t>
            </a:r>
          </a:p>
          <a:p>
            <a:endParaRPr lang="fr-FR">
              <a:solidFill>
                <a:schemeClr val="accent1"/>
              </a:solidFill>
              <a:latin typeface="Segoe UI Semilight"/>
              <a:ea typeface="+mn-lt"/>
              <a:cs typeface="+mn-lt"/>
            </a:endParaRPr>
          </a:p>
          <a:p>
            <a:r>
              <a:rPr lang="fr-FR">
                <a:solidFill>
                  <a:schemeClr val="accent1"/>
                </a:solidFill>
                <a:latin typeface="Segoe UI Semilight"/>
                <a:ea typeface="+mn-lt"/>
                <a:cs typeface="+mn-lt"/>
              </a:rPr>
              <a:t>2^3 = 8</a:t>
            </a:r>
          </a:p>
          <a:p>
            <a:endParaRPr lang="fr-FR">
              <a:solidFill>
                <a:schemeClr val="accent1"/>
              </a:solidFill>
              <a:latin typeface="Segoe UI Semilight"/>
              <a:ea typeface="+mn-lt"/>
              <a:cs typeface="+mn-lt"/>
            </a:endParaRPr>
          </a:p>
          <a:p>
            <a:r>
              <a:rPr lang="fr-FR">
                <a:solidFill>
                  <a:schemeClr val="accent1"/>
                </a:solidFill>
                <a:latin typeface="Segoe UI Semilight"/>
                <a:ea typeface="+mn-lt"/>
                <a:cs typeface="+mn-lt"/>
              </a:rPr>
              <a:t>par défaut:</a:t>
            </a:r>
            <a:endParaRPr lang="fr-FR">
              <a:solidFill>
                <a:schemeClr val="accent1"/>
              </a:solidFill>
              <a:latin typeface="Segoe UI Semilight"/>
              <a:ea typeface="+mn-lt"/>
              <a:cs typeface="Segoe UI Semilight"/>
            </a:endParaRPr>
          </a:p>
          <a:p>
            <a:r>
              <a:rPr lang="fr-FR">
                <a:solidFill>
                  <a:schemeClr val="accent1"/>
                </a:solidFill>
                <a:latin typeface="Segoe UI Semilight"/>
                <a:ea typeface="+mn-lt"/>
                <a:cs typeface="+mn-lt"/>
              </a:rPr>
              <a:t>(0644) pour les fichiers réguliers</a:t>
            </a:r>
            <a:endParaRPr lang="fr-FR">
              <a:solidFill>
                <a:schemeClr val="accent1"/>
              </a:solidFill>
              <a:latin typeface="Segoe UI Semilight"/>
              <a:cs typeface="Segoe UI Semilight"/>
            </a:endParaRPr>
          </a:p>
          <a:p>
            <a:r>
              <a:rPr lang="fr-FR">
                <a:solidFill>
                  <a:schemeClr val="accent1"/>
                </a:solidFill>
                <a:latin typeface="Segoe UI Semilight"/>
                <a:ea typeface="+mn-lt"/>
                <a:cs typeface="Segoe UI Semilight"/>
              </a:rPr>
              <a:t>(0755) pour les dossiers</a:t>
            </a:r>
            <a:endParaRPr lang="fr-FR">
              <a:solidFill>
                <a:schemeClr val="accent1"/>
              </a:solidFill>
              <a:latin typeface="Segoe UI Semilight"/>
              <a:ea typeface="+mn-lt"/>
              <a:cs typeface="+mn-lt"/>
            </a:endParaRPr>
          </a:p>
          <a:p>
            <a:endParaRPr lang="fr-FR">
              <a:solidFill>
                <a:schemeClr val="accent1"/>
              </a:solidFill>
              <a:latin typeface="Segoe UI Semilight"/>
              <a:ea typeface="+mn-lt"/>
              <a:cs typeface="+mn-lt"/>
            </a:endParaRPr>
          </a:p>
        </p:txBody>
      </p:sp>
      <p:pic>
        <p:nvPicPr>
          <p:cNvPr id="5" name="Image 5" descr="Une image contenant texte&#10;&#10;Description générée automatiquement">
            <a:extLst>
              <a:ext uri="{FF2B5EF4-FFF2-40B4-BE49-F238E27FC236}">
                <a16:creationId xmlns:a16="http://schemas.microsoft.com/office/drawing/2014/main" id="{BCE3FD91-18DC-AE96-DB78-2F04DCA5ED90}"/>
              </a:ext>
            </a:extLst>
          </p:cNvPr>
          <p:cNvPicPr>
            <a:picLocks noChangeAspect="1"/>
          </p:cNvPicPr>
          <p:nvPr/>
        </p:nvPicPr>
        <p:blipFill>
          <a:blip r:embed="rId2"/>
          <a:stretch>
            <a:fillRect/>
          </a:stretch>
        </p:blipFill>
        <p:spPr>
          <a:xfrm>
            <a:off x="317214" y="3857304"/>
            <a:ext cx="6512531" cy="536824"/>
          </a:xfrm>
          <a:prstGeom prst="rect">
            <a:avLst/>
          </a:prstGeom>
        </p:spPr>
      </p:pic>
      <p:sp>
        <p:nvSpPr>
          <p:cNvPr id="6" name="Connecteur droit 5">
            <a:extLst>
              <a:ext uri="{FF2B5EF4-FFF2-40B4-BE49-F238E27FC236}">
                <a16:creationId xmlns:a16="http://schemas.microsoft.com/office/drawing/2014/main" id="{A0296F12-A7C1-F619-3F7C-657B981F3E73}"/>
              </a:ext>
            </a:extLst>
          </p:cNvPr>
          <p:cNvSpPr/>
          <p:nvPr/>
        </p:nvSpPr>
        <p:spPr>
          <a:xfrm>
            <a:off x="810304" y="3675236"/>
            <a:ext cx="0" cy="900000"/>
          </a:xfrm>
          <a:prstGeom prst="line">
            <a:avLst/>
          </a:prstGeom>
          <a:ln w="19080">
            <a:solidFill>
              <a:srgbClr val="A33E03"/>
            </a:solidFill>
            <a:round/>
          </a:ln>
        </p:spPr>
        <p:style>
          <a:lnRef idx="0">
            <a:scrgbClr r="0" g="0" b="0"/>
          </a:lnRef>
          <a:fillRef idx="0">
            <a:scrgbClr r="0" g="0" b="0"/>
          </a:fillRef>
          <a:effectRef idx="0">
            <a:scrgbClr r="0" g="0" b="0"/>
          </a:effectRef>
          <a:fontRef idx="minor"/>
        </p:style>
        <p:txBody>
          <a:bodyPr/>
          <a:lstStyle/>
          <a:p>
            <a:endParaRPr lang="fr-FR"/>
          </a:p>
        </p:txBody>
      </p:sp>
      <p:sp>
        <p:nvSpPr>
          <p:cNvPr id="7" name="Connecteur droit 6">
            <a:extLst>
              <a:ext uri="{FF2B5EF4-FFF2-40B4-BE49-F238E27FC236}">
                <a16:creationId xmlns:a16="http://schemas.microsoft.com/office/drawing/2014/main" id="{A0296F12-A7C1-F619-3F7C-657B981F3E73}"/>
              </a:ext>
            </a:extLst>
          </p:cNvPr>
          <p:cNvSpPr/>
          <p:nvPr/>
        </p:nvSpPr>
        <p:spPr>
          <a:xfrm>
            <a:off x="477999" y="3676841"/>
            <a:ext cx="0" cy="900000"/>
          </a:xfrm>
          <a:prstGeom prst="line">
            <a:avLst/>
          </a:prstGeom>
          <a:ln w="19080">
            <a:solidFill>
              <a:srgbClr val="A33E03"/>
            </a:solidFill>
            <a:round/>
          </a:ln>
        </p:spPr>
        <p:style>
          <a:lnRef idx="0">
            <a:scrgbClr r="0" g="0" b="0"/>
          </a:lnRef>
          <a:fillRef idx="0">
            <a:scrgbClr r="0" g="0" b="0"/>
          </a:fillRef>
          <a:effectRef idx="0">
            <a:scrgbClr r="0" g="0" b="0"/>
          </a:effectRef>
          <a:fontRef idx="minor"/>
        </p:style>
        <p:txBody>
          <a:bodyPr/>
          <a:lstStyle/>
          <a:p>
            <a:endParaRPr lang="fr-FR"/>
          </a:p>
        </p:txBody>
      </p:sp>
      <p:sp>
        <p:nvSpPr>
          <p:cNvPr id="8" name="Connecteur droit 7">
            <a:extLst>
              <a:ext uri="{FF2B5EF4-FFF2-40B4-BE49-F238E27FC236}">
                <a16:creationId xmlns:a16="http://schemas.microsoft.com/office/drawing/2014/main" id="{57712361-4888-6BCB-96C3-CC6610E533E9}"/>
              </a:ext>
            </a:extLst>
          </p:cNvPr>
          <p:cNvSpPr/>
          <p:nvPr/>
        </p:nvSpPr>
        <p:spPr>
          <a:xfrm>
            <a:off x="1195584" y="3675235"/>
            <a:ext cx="0" cy="900000"/>
          </a:xfrm>
          <a:prstGeom prst="line">
            <a:avLst/>
          </a:prstGeom>
          <a:ln w="19080">
            <a:solidFill>
              <a:srgbClr val="A33E03"/>
            </a:solidFill>
            <a:round/>
          </a:ln>
        </p:spPr>
        <p:style>
          <a:lnRef idx="0">
            <a:scrgbClr r="0" g="0" b="0"/>
          </a:lnRef>
          <a:fillRef idx="0">
            <a:scrgbClr r="0" g="0" b="0"/>
          </a:fillRef>
          <a:effectRef idx="0">
            <a:scrgbClr r="0" g="0" b="0"/>
          </a:effectRef>
          <a:fontRef idx="minor"/>
        </p:style>
        <p:txBody>
          <a:bodyPr/>
          <a:lstStyle/>
          <a:p>
            <a:endParaRPr lang="fr-FR"/>
          </a:p>
        </p:txBody>
      </p:sp>
      <p:sp>
        <p:nvSpPr>
          <p:cNvPr id="9" name="Connecteur droit 8">
            <a:extLst>
              <a:ext uri="{FF2B5EF4-FFF2-40B4-BE49-F238E27FC236}">
                <a16:creationId xmlns:a16="http://schemas.microsoft.com/office/drawing/2014/main" id="{CE60D2CE-8A1B-5BB2-428F-BD8F1B1B4405}"/>
              </a:ext>
            </a:extLst>
          </p:cNvPr>
          <p:cNvSpPr/>
          <p:nvPr/>
        </p:nvSpPr>
        <p:spPr>
          <a:xfrm>
            <a:off x="1587285" y="3668813"/>
            <a:ext cx="0" cy="900000"/>
          </a:xfrm>
          <a:prstGeom prst="line">
            <a:avLst/>
          </a:prstGeom>
          <a:ln w="19080">
            <a:solidFill>
              <a:srgbClr val="A33E03"/>
            </a:solidFill>
            <a:round/>
          </a:ln>
        </p:spPr>
        <p:style>
          <a:lnRef idx="0">
            <a:scrgbClr r="0" g="0" b="0"/>
          </a:lnRef>
          <a:fillRef idx="0">
            <a:scrgbClr r="0" g="0" b="0"/>
          </a:fillRef>
          <a:effectRef idx="0">
            <a:scrgbClr r="0" g="0" b="0"/>
          </a:effectRef>
          <a:fontRef idx="minor"/>
        </p:style>
        <p:txBody>
          <a:bodyPr/>
          <a:lstStyle/>
          <a:p>
            <a:endParaRPr lang="fr-FR"/>
          </a:p>
        </p:txBody>
      </p:sp>
      <p:graphicFrame>
        <p:nvGraphicFramePr>
          <p:cNvPr id="10" name="Tableau 13">
            <a:extLst>
              <a:ext uri="{FF2B5EF4-FFF2-40B4-BE49-F238E27FC236}">
                <a16:creationId xmlns:a16="http://schemas.microsoft.com/office/drawing/2014/main" id="{B72841FB-686A-9459-0D3E-744F023C7A76}"/>
              </a:ext>
            </a:extLst>
          </p:cNvPr>
          <p:cNvGraphicFramePr>
            <a:graphicFrameLocks noGrp="1"/>
          </p:cNvGraphicFramePr>
          <p:nvPr>
            <p:extLst>
              <p:ext uri="{D42A27DB-BD31-4B8C-83A1-F6EECF244321}">
                <p14:modId xmlns:p14="http://schemas.microsoft.com/office/powerpoint/2010/main" val="3273974218"/>
              </p:ext>
            </p:extLst>
          </p:nvPr>
        </p:nvGraphicFramePr>
        <p:xfrm>
          <a:off x="4952658" y="600370"/>
          <a:ext cx="3958372" cy="3068172"/>
        </p:xfrm>
        <a:graphic>
          <a:graphicData uri="http://schemas.openxmlformats.org/drawingml/2006/table">
            <a:tbl>
              <a:tblPr firstRow="1" bandRow="1">
                <a:tableStyleId>{5C22544A-7EE6-4342-B048-85BDC9FD1C3A}</a:tableStyleId>
              </a:tblPr>
              <a:tblGrid>
                <a:gridCol w="1979186">
                  <a:extLst>
                    <a:ext uri="{9D8B030D-6E8A-4147-A177-3AD203B41FA5}">
                      <a16:colId xmlns:a16="http://schemas.microsoft.com/office/drawing/2014/main" val="1152008989"/>
                    </a:ext>
                  </a:extLst>
                </a:gridCol>
                <a:gridCol w="1979186">
                  <a:extLst>
                    <a:ext uri="{9D8B030D-6E8A-4147-A177-3AD203B41FA5}">
                      <a16:colId xmlns:a16="http://schemas.microsoft.com/office/drawing/2014/main" val="1057630102"/>
                    </a:ext>
                  </a:extLst>
                </a:gridCol>
              </a:tblGrid>
              <a:tr h="340908">
                <a:tc>
                  <a:txBody>
                    <a:bodyPr/>
                    <a:lstStyle/>
                    <a:p>
                      <a:r>
                        <a:rPr lang="fr-FR" sz="1400">
                          <a:latin typeface="Segoe UI Semilight"/>
                        </a:rPr>
                        <a:t>Code binaire</a:t>
                      </a:r>
                    </a:p>
                  </a:txBody>
                  <a:tcPr/>
                </a:tc>
                <a:tc>
                  <a:txBody>
                    <a:bodyPr/>
                    <a:lstStyle/>
                    <a:p>
                      <a:r>
                        <a:rPr lang="fr-FR" sz="1400">
                          <a:latin typeface="Segoe UI Semilight"/>
                        </a:rPr>
                        <a:t>valeur</a:t>
                      </a:r>
                    </a:p>
                  </a:txBody>
                  <a:tcPr/>
                </a:tc>
                <a:extLst>
                  <a:ext uri="{0D108BD9-81ED-4DB2-BD59-A6C34878D82A}">
                    <a16:rowId xmlns:a16="http://schemas.microsoft.com/office/drawing/2014/main" val="4244970996"/>
                  </a:ext>
                </a:extLst>
              </a:tr>
              <a:tr h="340908">
                <a:tc>
                  <a:txBody>
                    <a:bodyPr/>
                    <a:lstStyle/>
                    <a:p>
                      <a:r>
                        <a:rPr lang="fr-FR" sz="1400">
                          <a:latin typeface="Segoe UI Semilight"/>
                        </a:rPr>
                        <a:t>000</a:t>
                      </a:r>
                    </a:p>
                  </a:txBody>
                  <a:tcPr/>
                </a:tc>
                <a:tc>
                  <a:txBody>
                    <a:bodyPr/>
                    <a:lstStyle/>
                    <a:p>
                      <a:r>
                        <a:rPr lang="fr-FR" sz="1400">
                          <a:latin typeface="Segoe UI Semilight"/>
                        </a:rPr>
                        <a:t>- - -</a:t>
                      </a:r>
                    </a:p>
                  </a:txBody>
                  <a:tcPr/>
                </a:tc>
                <a:extLst>
                  <a:ext uri="{0D108BD9-81ED-4DB2-BD59-A6C34878D82A}">
                    <a16:rowId xmlns:a16="http://schemas.microsoft.com/office/drawing/2014/main" val="4047809761"/>
                  </a:ext>
                </a:extLst>
              </a:tr>
              <a:tr h="340908">
                <a:tc>
                  <a:txBody>
                    <a:bodyPr/>
                    <a:lstStyle/>
                    <a:p>
                      <a:r>
                        <a:rPr lang="fr-FR" sz="1400">
                          <a:latin typeface="Segoe UI Semilight"/>
                        </a:rPr>
                        <a:t>001</a:t>
                      </a:r>
                    </a:p>
                  </a:txBody>
                  <a:tcPr/>
                </a:tc>
                <a:tc>
                  <a:txBody>
                    <a:bodyPr/>
                    <a:lstStyle/>
                    <a:p>
                      <a:r>
                        <a:rPr lang="fr-FR" sz="1400">
                          <a:latin typeface="Segoe UI Semilight"/>
                        </a:rPr>
                        <a:t>- - x</a:t>
                      </a:r>
                    </a:p>
                  </a:txBody>
                  <a:tcPr/>
                </a:tc>
                <a:extLst>
                  <a:ext uri="{0D108BD9-81ED-4DB2-BD59-A6C34878D82A}">
                    <a16:rowId xmlns:a16="http://schemas.microsoft.com/office/drawing/2014/main" val="3722099646"/>
                  </a:ext>
                </a:extLst>
              </a:tr>
              <a:tr h="340908">
                <a:tc>
                  <a:txBody>
                    <a:bodyPr/>
                    <a:lstStyle/>
                    <a:p>
                      <a:r>
                        <a:rPr lang="fr-FR" sz="1400">
                          <a:latin typeface="Segoe UI Semilight"/>
                        </a:rPr>
                        <a:t>010</a:t>
                      </a:r>
                    </a:p>
                  </a:txBody>
                  <a:tcPr/>
                </a:tc>
                <a:tc>
                  <a:txBody>
                    <a:bodyPr/>
                    <a:lstStyle/>
                    <a:p>
                      <a:r>
                        <a:rPr lang="fr-FR" sz="1400">
                          <a:latin typeface="Segoe UI Semilight"/>
                        </a:rPr>
                        <a:t>- w -</a:t>
                      </a:r>
                    </a:p>
                  </a:txBody>
                  <a:tcPr/>
                </a:tc>
                <a:extLst>
                  <a:ext uri="{0D108BD9-81ED-4DB2-BD59-A6C34878D82A}">
                    <a16:rowId xmlns:a16="http://schemas.microsoft.com/office/drawing/2014/main" val="2666364364"/>
                  </a:ext>
                </a:extLst>
              </a:tr>
              <a:tr h="340908">
                <a:tc>
                  <a:txBody>
                    <a:bodyPr/>
                    <a:lstStyle/>
                    <a:p>
                      <a:r>
                        <a:rPr lang="fr-FR" sz="1400">
                          <a:latin typeface="Segoe UI Semilight"/>
                        </a:rPr>
                        <a:t>011</a:t>
                      </a:r>
                    </a:p>
                  </a:txBody>
                  <a:tcPr/>
                </a:tc>
                <a:tc>
                  <a:txBody>
                    <a:bodyPr/>
                    <a:lstStyle/>
                    <a:p>
                      <a:r>
                        <a:rPr lang="fr-FR" sz="1400">
                          <a:latin typeface="Segoe UI Semilight"/>
                        </a:rPr>
                        <a:t>- w x</a:t>
                      </a:r>
                    </a:p>
                  </a:txBody>
                  <a:tcPr/>
                </a:tc>
                <a:extLst>
                  <a:ext uri="{0D108BD9-81ED-4DB2-BD59-A6C34878D82A}">
                    <a16:rowId xmlns:a16="http://schemas.microsoft.com/office/drawing/2014/main" val="4007087695"/>
                  </a:ext>
                </a:extLst>
              </a:tr>
              <a:tr h="340908">
                <a:tc>
                  <a:txBody>
                    <a:bodyPr/>
                    <a:lstStyle/>
                    <a:p>
                      <a:r>
                        <a:rPr lang="fr-FR" sz="1400">
                          <a:latin typeface="Segoe UI Semilight"/>
                        </a:rPr>
                        <a:t>100</a:t>
                      </a:r>
                    </a:p>
                  </a:txBody>
                  <a:tcPr/>
                </a:tc>
                <a:tc>
                  <a:txBody>
                    <a:bodyPr/>
                    <a:lstStyle/>
                    <a:p>
                      <a:r>
                        <a:rPr lang="fr-FR" sz="1400">
                          <a:latin typeface="Segoe UI Semilight"/>
                        </a:rPr>
                        <a:t>r- -</a:t>
                      </a:r>
                    </a:p>
                  </a:txBody>
                  <a:tcPr/>
                </a:tc>
                <a:extLst>
                  <a:ext uri="{0D108BD9-81ED-4DB2-BD59-A6C34878D82A}">
                    <a16:rowId xmlns:a16="http://schemas.microsoft.com/office/drawing/2014/main" val="4079875851"/>
                  </a:ext>
                </a:extLst>
              </a:tr>
              <a:tr h="340908">
                <a:tc>
                  <a:txBody>
                    <a:bodyPr/>
                    <a:lstStyle/>
                    <a:p>
                      <a:r>
                        <a:rPr lang="fr-FR" sz="1400">
                          <a:latin typeface="Segoe UI Semilight"/>
                        </a:rPr>
                        <a:t>101</a:t>
                      </a:r>
                    </a:p>
                  </a:txBody>
                  <a:tcPr/>
                </a:tc>
                <a:tc>
                  <a:txBody>
                    <a:bodyPr/>
                    <a:lstStyle/>
                    <a:p>
                      <a:r>
                        <a:rPr lang="fr-FR" sz="1400">
                          <a:latin typeface="Segoe UI Semilight"/>
                        </a:rPr>
                        <a:t>r - x</a:t>
                      </a:r>
                    </a:p>
                  </a:txBody>
                  <a:tcPr/>
                </a:tc>
                <a:extLst>
                  <a:ext uri="{0D108BD9-81ED-4DB2-BD59-A6C34878D82A}">
                    <a16:rowId xmlns:a16="http://schemas.microsoft.com/office/drawing/2014/main" val="3934879149"/>
                  </a:ext>
                </a:extLst>
              </a:tr>
              <a:tr h="340908">
                <a:tc>
                  <a:txBody>
                    <a:bodyPr/>
                    <a:lstStyle/>
                    <a:p>
                      <a:r>
                        <a:rPr lang="fr-FR" sz="1400">
                          <a:latin typeface="Segoe UI Semilight"/>
                        </a:rPr>
                        <a:t>110</a:t>
                      </a:r>
                    </a:p>
                  </a:txBody>
                  <a:tcPr/>
                </a:tc>
                <a:tc>
                  <a:txBody>
                    <a:bodyPr/>
                    <a:lstStyle/>
                    <a:p>
                      <a:r>
                        <a:rPr lang="fr-FR" sz="1400">
                          <a:latin typeface="Segoe UI Semilight"/>
                        </a:rPr>
                        <a:t>r w -</a:t>
                      </a:r>
                    </a:p>
                  </a:txBody>
                  <a:tcPr/>
                </a:tc>
                <a:extLst>
                  <a:ext uri="{0D108BD9-81ED-4DB2-BD59-A6C34878D82A}">
                    <a16:rowId xmlns:a16="http://schemas.microsoft.com/office/drawing/2014/main" val="3443641745"/>
                  </a:ext>
                </a:extLst>
              </a:tr>
              <a:tr h="340908">
                <a:tc>
                  <a:txBody>
                    <a:bodyPr/>
                    <a:lstStyle/>
                    <a:p>
                      <a:pPr lvl="0">
                        <a:buNone/>
                      </a:pPr>
                      <a:r>
                        <a:rPr lang="fr-FR" sz="1400">
                          <a:latin typeface="Segoe UI Semilight"/>
                        </a:rPr>
                        <a:t>111</a:t>
                      </a:r>
                    </a:p>
                  </a:txBody>
                  <a:tcPr/>
                </a:tc>
                <a:tc>
                  <a:txBody>
                    <a:bodyPr/>
                    <a:lstStyle/>
                    <a:p>
                      <a:pPr lvl="0">
                        <a:buNone/>
                      </a:pPr>
                      <a:r>
                        <a:rPr lang="fr-FR" sz="1400">
                          <a:latin typeface="Segoe UI Semilight"/>
                        </a:rPr>
                        <a:t>r w x</a:t>
                      </a:r>
                    </a:p>
                  </a:txBody>
                  <a:tcPr/>
                </a:tc>
                <a:extLst>
                  <a:ext uri="{0D108BD9-81ED-4DB2-BD59-A6C34878D82A}">
                    <a16:rowId xmlns:a16="http://schemas.microsoft.com/office/drawing/2014/main" val="4124876582"/>
                  </a:ext>
                </a:extLst>
              </a:tr>
            </a:tbl>
          </a:graphicData>
        </a:graphic>
      </p:graphicFrame>
    </p:spTree>
    <p:extLst>
      <p:ext uri="{BB962C8B-B14F-4D97-AF65-F5344CB8AC3E}">
        <p14:creationId xmlns:p14="http://schemas.microsoft.com/office/powerpoint/2010/main" val="17439565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1A67866-1708-D299-4DD7-812BB73C1CA3}"/>
              </a:ext>
            </a:extLst>
          </p:cNvPr>
          <p:cNvSpPr>
            <a:spLocks noGrp="1"/>
          </p:cNvSpPr>
          <p:nvPr>
            <p:ph type="body" sz="quarter" idx="13"/>
          </p:nvPr>
        </p:nvSpPr>
        <p:spPr/>
        <p:txBody>
          <a:bodyPr lIns="0" tIns="0" rIns="0" bIns="0" anchor="t">
            <a:normAutofit/>
          </a:bodyPr>
          <a:lstStyle/>
          <a:p>
            <a:r>
              <a:rPr lang="fr-FR" u="sng">
                <a:latin typeface="Segoe UI Black"/>
                <a:ea typeface="Segoe UI Black"/>
              </a:rPr>
              <a:t>chmod</a:t>
            </a:r>
            <a:endParaRPr lang="fr-FR"/>
          </a:p>
        </p:txBody>
      </p:sp>
      <p:sp>
        <p:nvSpPr>
          <p:cNvPr id="3" name="Espace réservé du texte 2">
            <a:extLst>
              <a:ext uri="{FF2B5EF4-FFF2-40B4-BE49-F238E27FC236}">
                <a16:creationId xmlns:a16="http://schemas.microsoft.com/office/drawing/2014/main" id="{6B7A05E0-F1F8-F418-DD0B-62E45EECB5BB}"/>
              </a:ext>
            </a:extLst>
          </p:cNvPr>
          <p:cNvSpPr>
            <a:spLocks noGrp="1"/>
          </p:cNvSpPr>
          <p:nvPr>
            <p:ph type="body" sz="quarter" idx="14"/>
          </p:nvPr>
        </p:nvSpPr>
        <p:spPr/>
        <p:txBody>
          <a:bodyPr/>
          <a:lstStyle/>
          <a:p>
            <a:r>
              <a:rPr lang="fr-FR">
                <a:latin typeface="Segoe UI Semilight"/>
                <a:cs typeface="Segoe UI Semilight"/>
              </a:rPr>
              <a:t>Chapitre 6</a:t>
            </a:r>
          </a:p>
          <a:p>
            <a:endParaRPr lang="fr-FR"/>
          </a:p>
        </p:txBody>
      </p:sp>
      <p:sp>
        <p:nvSpPr>
          <p:cNvPr id="4" name="ZoneTexte 3">
            <a:extLst>
              <a:ext uri="{FF2B5EF4-FFF2-40B4-BE49-F238E27FC236}">
                <a16:creationId xmlns:a16="http://schemas.microsoft.com/office/drawing/2014/main" id="{FBB7756E-07D5-6C8B-BB78-DCE03E702096}"/>
              </a:ext>
            </a:extLst>
          </p:cNvPr>
          <p:cNvSpPr txBox="1"/>
          <p:nvPr/>
        </p:nvSpPr>
        <p:spPr>
          <a:xfrm>
            <a:off x="77055" y="815511"/>
            <a:ext cx="8347752"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solidFill>
                <a:latin typeface="Segoe UI Semilight"/>
                <a:ea typeface="+mn-lt"/>
                <a:cs typeface="+mn-lt"/>
              </a:rPr>
              <a:t>-</a:t>
            </a:r>
            <a:r>
              <a:rPr lang="fr-FR">
                <a:solidFill>
                  <a:schemeClr val="accent1"/>
                </a:solidFill>
                <a:latin typeface="Segoe UI Semilight"/>
                <a:cs typeface="Calibri"/>
              </a:rPr>
              <a:t> Commandes</a:t>
            </a:r>
          </a:p>
          <a:p>
            <a:r>
              <a:rPr lang="fr-FR">
                <a:solidFill>
                  <a:schemeClr val="accent1"/>
                </a:solidFill>
                <a:latin typeface="Segoe UI Semilight"/>
                <a:cs typeface="Calibri"/>
              </a:rPr>
              <a:t>Droits admins obligatoire, </a:t>
            </a:r>
            <a:r>
              <a:rPr lang="fr-FR" err="1">
                <a:solidFill>
                  <a:schemeClr val="accent1"/>
                </a:solidFill>
                <a:latin typeface="Segoe UI Semilight"/>
                <a:cs typeface="Calibri"/>
              </a:rPr>
              <a:t>sudo</a:t>
            </a:r>
            <a:r>
              <a:rPr lang="fr-FR">
                <a:solidFill>
                  <a:schemeClr val="accent1"/>
                </a:solidFill>
                <a:latin typeface="Segoe UI Semilight"/>
                <a:cs typeface="Calibri"/>
              </a:rPr>
              <a:t> depuis un utilisateur non root et présent dans le  fichier </a:t>
            </a:r>
            <a:r>
              <a:rPr lang="fr-FR" err="1">
                <a:solidFill>
                  <a:schemeClr val="accent1"/>
                </a:solidFill>
                <a:latin typeface="Segoe UI Semilight"/>
                <a:cs typeface="Calibri"/>
              </a:rPr>
              <a:t>sodoers</a:t>
            </a:r>
            <a:r>
              <a:rPr lang="fr-FR">
                <a:solidFill>
                  <a:schemeClr val="accent1"/>
                </a:solidFill>
                <a:latin typeface="Segoe UI Semilight"/>
                <a:cs typeface="Calibri"/>
              </a:rPr>
              <a:t>.</a:t>
            </a:r>
          </a:p>
          <a:p>
            <a:endParaRPr lang="fr-FR">
              <a:solidFill>
                <a:schemeClr val="accent1"/>
              </a:solidFill>
              <a:latin typeface="Segoe UI Semilight"/>
              <a:cs typeface="Calibri"/>
            </a:endParaRPr>
          </a:p>
          <a:p>
            <a:r>
              <a:rPr lang="fr-FR" err="1">
                <a:solidFill>
                  <a:schemeClr val="accent1"/>
                </a:solidFill>
                <a:latin typeface="Segoe UI Semilight"/>
                <a:cs typeface="Calibri"/>
              </a:rPr>
              <a:t>Sudo</a:t>
            </a:r>
            <a:r>
              <a:rPr lang="fr-FR">
                <a:solidFill>
                  <a:schemeClr val="accent1"/>
                </a:solidFill>
                <a:latin typeface="Segoe UI Semilight"/>
                <a:cs typeface="Calibri"/>
              </a:rPr>
              <a:t> n'est pas présent de base sur toutes les distribs, "su -" pour se connecter en tant que root, puis </a:t>
            </a:r>
            <a:r>
              <a:rPr lang="fr-FR" err="1">
                <a:solidFill>
                  <a:schemeClr val="accent1"/>
                </a:solidFill>
                <a:latin typeface="Segoe UI Semilight"/>
                <a:cs typeface="Calibri"/>
              </a:rPr>
              <a:t>executer</a:t>
            </a:r>
            <a:r>
              <a:rPr lang="fr-FR">
                <a:solidFill>
                  <a:schemeClr val="accent1"/>
                </a:solidFill>
                <a:latin typeface="Segoe UI Semilight"/>
                <a:cs typeface="Calibri"/>
              </a:rPr>
              <a:t> la commande.</a:t>
            </a:r>
          </a:p>
          <a:p>
            <a:endParaRPr lang="fr-FR">
              <a:solidFill>
                <a:schemeClr val="accent1"/>
              </a:solidFill>
              <a:latin typeface="Segoe UI Semilight"/>
              <a:cs typeface="Calibri"/>
            </a:endParaRPr>
          </a:p>
          <a:p>
            <a:r>
              <a:rPr lang="fr-FR">
                <a:solidFill>
                  <a:schemeClr val="accent1"/>
                </a:solidFill>
                <a:latin typeface="Segoe UI Semilight"/>
                <a:cs typeface="Calibri"/>
              </a:rPr>
              <a:t>-R : récursif (sur tous les sous dossiers), </a:t>
            </a:r>
            <a:r>
              <a:rPr lang="fr-FR" b="1">
                <a:solidFill>
                  <a:schemeClr val="accent1"/>
                </a:solidFill>
                <a:latin typeface="Segoe UI Semilight"/>
                <a:cs typeface="Calibri"/>
              </a:rPr>
              <a:t>man –a chmod</a:t>
            </a:r>
          </a:p>
          <a:p>
            <a:endParaRPr lang="fr-FR">
              <a:solidFill>
                <a:schemeClr val="accent1"/>
              </a:solidFill>
              <a:latin typeface="Segoe UI Semilight"/>
              <a:cs typeface="Calibri"/>
            </a:endParaRPr>
          </a:p>
          <a:p>
            <a:endParaRPr lang="fr-FR">
              <a:solidFill>
                <a:schemeClr val="accent1"/>
              </a:solidFill>
              <a:latin typeface="Segoe UI Semilight"/>
              <a:cs typeface="Calibri"/>
            </a:endParaRPr>
          </a:p>
          <a:p>
            <a:endParaRPr lang="fr-FR">
              <a:solidFill>
                <a:schemeClr val="accent1"/>
              </a:solidFill>
              <a:latin typeface="Segoe UI Semilight"/>
              <a:cs typeface="Calibri"/>
            </a:endParaRPr>
          </a:p>
          <a:p>
            <a:endParaRPr lang="fr-FR">
              <a:solidFill>
                <a:schemeClr val="accent1"/>
              </a:solidFill>
              <a:latin typeface="Segoe UI Semilight"/>
              <a:cs typeface="Calibri"/>
            </a:endParaRPr>
          </a:p>
          <a:p>
            <a:endParaRPr lang="fr-FR">
              <a:solidFill>
                <a:schemeClr val="accent1"/>
              </a:solidFill>
              <a:latin typeface="Segoe UI Semilight"/>
              <a:cs typeface="Calibri"/>
            </a:endParaRPr>
          </a:p>
          <a:p>
            <a:endParaRPr lang="fr-FR">
              <a:solidFill>
                <a:schemeClr val="accent1"/>
              </a:solidFill>
              <a:latin typeface="Segoe UI Semilight"/>
              <a:cs typeface="Calibri"/>
            </a:endParaRPr>
          </a:p>
          <a:p>
            <a:r>
              <a:rPr lang="fr-FR">
                <a:solidFill>
                  <a:schemeClr val="accent1"/>
                </a:solidFill>
                <a:latin typeface="Segoe UI Semilight"/>
                <a:cs typeface="Calibri"/>
              </a:rPr>
              <a:t>Attention vous n'êtes pas averti en root.</a:t>
            </a:r>
          </a:p>
          <a:p>
            <a:endParaRPr lang="fr-FR">
              <a:solidFill>
                <a:schemeClr val="accent1"/>
              </a:solidFill>
              <a:latin typeface="Segoe UI Semilight"/>
              <a:cs typeface="Calibri"/>
            </a:endParaRPr>
          </a:p>
          <a:p>
            <a:endParaRPr lang="fr-FR">
              <a:solidFill>
                <a:schemeClr val="accent1"/>
              </a:solidFill>
              <a:latin typeface="Segoe UI Semilight"/>
              <a:cs typeface="Calibri"/>
            </a:endParaRPr>
          </a:p>
          <a:p>
            <a:endParaRPr lang="fr-FR">
              <a:solidFill>
                <a:schemeClr val="accent1"/>
              </a:solidFill>
              <a:latin typeface="Segoe UI Semilight"/>
              <a:cs typeface="Calibri"/>
            </a:endParaRPr>
          </a:p>
          <a:p>
            <a:endParaRPr lang="fr-FR">
              <a:solidFill>
                <a:schemeClr val="accent1"/>
              </a:solidFill>
              <a:latin typeface="Segoe UI Semilight"/>
              <a:cs typeface="Calibri"/>
            </a:endParaRPr>
          </a:p>
        </p:txBody>
      </p:sp>
      <p:pic>
        <p:nvPicPr>
          <p:cNvPr id="9" name="Image 9" descr="Une image contenant texte&#10;&#10;Description générée automatiquement">
            <a:extLst>
              <a:ext uri="{FF2B5EF4-FFF2-40B4-BE49-F238E27FC236}">
                <a16:creationId xmlns:a16="http://schemas.microsoft.com/office/drawing/2014/main" id="{4EC5ADDE-2546-5B68-FFEE-DE06C186366E}"/>
              </a:ext>
            </a:extLst>
          </p:cNvPr>
          <p:cNvPicPr>
            <a:picLocks noChangeAspect="1"/>
          </p:cNvPicPr>
          <p:nvPr/>
        </p:nvPicPr>
        <p:blipFill>
          <a:blip r:embed="rId2"/>
          <a:stretch>
            <a:fillRect/>
          </a:stretch>
        </p:blipFill>
        <p:spPr>
          <a:xfrm>
            <a:off x="291611" y="3306675"/>
            <a:ext cx="5029200" cy="1082556"/>
          </a:xfrm>
          <a:prstGeom prst="rect">
            <a:avLst/>
          </a:prstGeom>
        </p:spPr>
      </p:pic>
    </p:spTree>
    <p:extLst>
      <p:ext uri="{BB962C8B-B14F-4D97-AF65-F5344CB8AC3E}">
        <p14:creationId xmlns:p14="http://schemas.microsoft.com/office/powerpoint/2010/main" val="423476147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977732" y="145774"/>
            <a:ext cx="3188535" cy="1840504"/>
          </a:xfrm>
        </p:spPr>
        <p:txBody>
          <a:bodyPr wrap="square" lIns="0" tIns="0" rIns="91440" bIns="0" anchor="t">
            <a:spAutoFit/>
          </a:bodyPr>
          <a:lstStyle/>
          <a:p>
            <a:r>
              <a:rPr lang="fr-FR">
                <a:latin typeface="Segoe UI Semilight"/>
                <a:cs typeface="Segoe UI Semilight"/>
              </a:rPr>
              <a:t>Chapitre 6</a:t>
            </a:r>
          </a:p>
          <a:p>
            <a:pPr>
              <a:buNone/>
            </a:pPr>
            <a:r>
              <a:rPr lang="fr-FR" u="sng">
                <a:latin typeface="Segoe UI Semilight"/>
                <a:cs typeface="Segoe UI Semilight"/>
              </a:rPr>
              <a:t>Les permissions</a:t>
            </a:r>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2413010" y="1765870"/>
            <a:ext cx="4335826" cy="8515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solidFill>
                <a:latin typeface="Segoe UI Semilight"/>
                <a:ea typeface="+mn-lt"/>
                <a:cs typeface="+mn-lt"/>
              </a:rPr>
              <a:t>quelques commandes (chmod, umask, …).</a:t>
            </a:r>
          </a:p>
          <a:p>
            <a:pPr marL="3810">
              <a:spcBef>
                <a:spcPts val="1613"/>
              </a:spcBef>
              <a:spcAft>
                <a:spcPts val="1134"/>
              </a:spcAft>
            </a:pPr>
            <a:endParaRPr lang="fr-FR">
              <a:solidFill>
                <a:schemeClr val="accent1"/>
              </a:solidFill>
              <a:latin typeface="Segoe UI Semilight"/>
              <a:cs typeface="Arial"/>
            </a:endParaRPr>
          </a:p>
        </p:txBody>
      </p:sp>
    </p:spTree>
    <p:extLst>
      <p:ext uri="{BB962C8B-B14F-4D97-AF65-F5344CB8AC3E}">
        <p14:creationId xmlns:p14="http://schemas.microsoft.com/office/powerpoint/2010/main" val="22480734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1A67866-1708-D299-4DD7-812BB73C1CA3}"/>
              </a:ext>
            </a:extLst>
          </p:cNvPr>
          <p:cNvSpPr>
            <a:spLocks noGrp="1"/>
          </p:cNvSpPr>
          <p:nvPr>
            <p:ph type="body" sz="quarter" idx="13"/>
          </p:nvPr>
        </p:nvSpPr>
        <p:spPr/>
        <p:txBody>
          <a:bodyPr lIns="0" tIns="0" rIns="0" bIns="0" anchor="t">
            <a:normAutofit/>
          </a:bodyPr>
          <a:lstStyle/>
          <a:p>
            <a:r>
              <a:rPr lang="fr-FR" u="sng">
                <a:latin typeface="Segoe UI Black"/>
                <a:ea typeface="Segoe UI Black"/>
              </a:rPr>
              <a:t>umask</a:t>
            </a:r>
            <a:endParaRPr lang="fr-FR" u="sng"/>
          </a:p>
        </p:txBody>
      </p:sp>
      <p:sp>
        <p:nvSpPr>
          <p:cNvPr id="3" name="Espace réservé du texte 2">
            <a:extLst>
              <a:ext uri="{FF2B5EF4-FFF2-40B4-BE49-F238E27FC236}">
                <a16:creationId xmlns:a16="http://schemas.microsoft.com/office/drawing/2014/main" id="{6B7A05E0-F1F8-F418-DD0B-62E45EECB5BB}"/>
              </a:ext>
            </a:extLst>
          </p:cNvPr>
          <p:cNvSpPr>
            <a:spLocks noGrp="1"/>
          </p:cNvSpPr>
          <p:nvPr>
            <p:ph type="body" sz="quarter" idx="14"/>
          </p:nvPr>
        </p:nvSpPr>
        <p:spPr/>
        <p:txBody>
          <a:bodyPr/>
          <a:lstStyle/>
          <a:p>
            <a:r>
              <a:rPr lang="fr-FR">
                <a:latin typeface="Segoe UI Semilight"/>
                <a:cs typeface="Segoe UI Semilight"/>
              </a:rPr>
              <a:t>Chapitre 6</a:t>
            </a:r>
            <a:endParaRPr lang="fr-FR"/>
          </a:p>
        </p:txBody>
      </p:sp>
      <p:sp>
        <p:nvSpPr>
          <p:cNvPr id="4" name="ZoneTexte 3">
            <a:extLst>
              <a:ext uri="{FF2B5EF4-FFF2-40B4-BE49-F238E27FC236}">
                <a16:creationId xmlns:a16="http://schemas.microsoft.com/office/drawing/2014/main" id="{FBB7756E-07D5-6C8B-BB78-DCE03E702096}"/>
              </a:ext>
            </a:extLst>
          </p:cNvPr>
          <p:cNvSpPr txBox="1"/>
          <p:nvPr/>
        </p:nvSpPr>
        <p:spPr>
          <a:xfrm>
            <a:off x="77055" y="815511"/>
            <a:ext cx="8347752"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400">
                <a:solidFill>
                  <a:schemeClr val="accent1">
                    <a:lumMod val="75000"/>
                  </a:schemeClr>
                </a:solidFill>
                <a:latin typeface="Segoe UI Semilight"/>
                <a:cs typeface="Calibri"/>
              </a:rPr>
              <a:t>umask à contrario, fonctionne de façon inverse, il n'ajoute pas des droits.</a:t>
            </a:r>
          </a:p>
          <a:p>
            <a:r>
              <a:rPr lang="fr-FR" sz="1400">
                <a:solidFill>
                  <a:schemeClr val="accent1">
                    <a:lumMod val="75000"/>
                  </a:schemeClr>
                </a:solidFill>
                <a:latin typeface="Segoe UI Semilight"/>
                <a:cs typeface="Calibri"/>
              </a:rPr>
              <a:t>Il en enlève.</a:t>
            </a:r>
          </a:p>
          <a:p>
            <a:r>
              <a:rPr lang="fr-FR" sz="1400">
                <a:solidFill>
                  <a:schemeClr val="accent1">
                    <a:lumMod val="75000"/>
                  </a:schemeClr>
                </a:solidFill>
                <a:latin typeface="Segoe UI Semilight"/>
                <a:ea typeface="+mn-lt"/>
                <a:cs typeface="+mn-lt"/>
              </a:rPr>
              <a:t>Par définition sur un système GNU/Linux, les fichiers sont créés avec les droits 666 (</a:t>
            </a:r>
            <a:r>
              <a:rPr lang="fr-FR" sz="1400" err="1">
                <a:solidFill>
                  <a:schemeClr val="accent1">
                    <a:lumMod val="75000"/>
                  </a:schemeClr>
                </a:solidFill>
                <a:latin typeface="Segoe UI Semilight"/>
                <a:ea typeface="+mn-lt"/>
                <a:cs typeface="+mn-lt"/>
              </a:rPr>
              <a:t>rw-rw-rw</a:t>
            </a:r>
            <a:r>
              <a:rPr lang="fr-FR" sz="1400">
                <a:solidFill>
                  <a:schemeClr val="accent1">
                    <a:lumMod val="75000"/>
                  </a:schemeClr>
                </a:solidFill>
                <a:latin typeface="Segoe UI Semilight"/>
                <a:ea typeface="+mn-lt"/>
                <a:cs typeface="+mn-lt"/>
              </a:rPr>
              <a:t>-) qui donnent les droits de lecture et d’écriture à tout le monde. Les répertoires sont eux créés avec les droits 777 (</a:t>
            </a:r>
            <a:r>
              <a:rPr lang="fr-FR" sz="1400" err="1">
                <a:solidFill>
                  <a:schemeClr val="accent1">
                    <a:lumMod val="75000"/>
                  </a:schemeClr>
                </a:solidFill>
                <a:latin typeface="Segoe UI Semilight"/>
                <a:ea typeface="+mn-lt"/>
                <a:cs typeface="+mn-lt"/>
              </a:rPr>
              <a:t>rwxrwxrwx</a:t>
            </a:r>
            <a:r>
              <a:rPr lang="fr-FR" sz="1400">
                <a:solidFill>
                  <a:schemeClr val="accent1">
                    <a:lumMod val="75000"/>
                  </a:schemeClr>
                </a:solidFill>
                <a:latin typeface="Segoe UI Semilight"/>
                <a:ea typeface="+mn-lt"/>
                <a:cs typeface="+mn-lt"/>
              </a:rPr>
              <a:t>) qui donnent tous les droits à tout le monde.</a:t>
            </a:r>
          </a:p>
          <a:p>
            <a:endParaRPr lang="fr-FR" sz="1400">
              <a:solidFill>
                <a:schemeClr val="accent1">
                  <a:lumMod val="75000"/>
                </a:schemeClr>
              </a:solidFill>
              <a:latin typeface="Segoe UI Semilight"/>
              <a:ea typeface="+mn-lt"/>
              <a:cs typeface="+mn-lt"/>
            </a:endParaRPr>
          </a:p>
          <a:p>
            <a:r>
              <a:rPr lang="fr-FR" sz="1400">
                <a:solidFill>
                  <a:schemeClr val="accent1">
                    <a:lumMod val="75000"/>
                  </a:schemeClr>
                </a:solidFill>
                <a:latin typeface="Segoe UI Semilight"/>
                <a:ea typeface="+mn-lt"/>
                <a:cs typeface="+mn-lt"/>
              </a:rPr>
              <a:t>La valeur UMASK par défaut est de 022. Ce qui veut dire qu’au final un fichier sera créé avec les droits 644 (</a:t>
            </a:r>
            <a:r>
              <a:rPr lang="fr-FR" sz="1400" err="1">
                <a:solidFill>
                  <a:schemeClr val="accent1">
                    <a:lumMod val="75000"/>
                  </a:schemeClr>
                </a:solidFill>
                <a:latin typeface="Segoe UI Semilight"/>
                <a:ea typeface="+mn-lt"/>
                <a:cs typeface="+mn-lt"/>
              </a:rPr>
              <a:t>rw</a:t>
            </a:r>
            <a:r>
              <a:rPr lang="fr-FR" sz="1400">
                <a:solidFill>
                  <a:schemeClr val="accent1">
                    <a:lumMod val="75000"/>
                  </a:schemeClr>
                </a:solidFill>
                <a:latin typeface="Segoe UI Semilight"/>
                <a:ea typeface="+mn-lt"/>
                <a:cs typeface="+mn-lt"/>
              </a:rPr>
              <a:t>- r– r–) </a:t>
            </a:r>
          </a:p>
          <a:p>
            <a:endParaRPr lang="fr-FR" sz="1400">
              <a:solidFill>
                <a:schemeClr val="accent1">
                  <a:lumMod val="75000"/>
                </a:schemeClr>
              </a:solidFill>
              <a:latin typeface="Segoe UI Semilight"/>
              <a:ea typeface="+mn-lt"/>
              <a:cs typeface="+mn-lt"/>
            </a:endParaRPr>
          </a:p>
          <a:p>
            <a:r>
              <a:rPr lang="fr-FR" sz="1400">
                <a:solidFill>
                  <a:schemeClr val="accent1">
                    <a:lumMod val="75000"/>
                  </a:schemeClr>
                </a:solidFill>
                <a:latin typeface="Segoe UI Semilight"/>
                <a:ea typeface="+mn-lt"/>
                <a:cs typeface="+mn-lt"/>
              </a:rPr>
              <a:t>Un répertoire quant à lui sera créé avec les droits 755 (</a:t>
            </a:r>
            <a:r>
              <a:rPr lang="fr-FR" sz="1400" err="1">
                <a:solidFill>
                  <a:schemeClr val="accent1">
                    <a:lumMod val="75000"/>
                  </a:schemeClr>
                </a:solidFill>
                <a:latin typeface="Segoe UI Semilight"/>
                <a:ea typeface="+mn-lt"/>
                <a:cs typeface="+mn-lt"/>
              </a:rPr>
              <a:t>rwx</a:t>
            </a:r>
            <a:r>
              <a:rPr lang="fr-FR" sz="1400">
                <a:solidFill>
                  <a:schemeClr val="accent1">
                    <a:lumMod val="75000"/>
                  </a:schemeClr>
                </a:solidFill>
                <a:latin typeface="Segoe UI Semilight"/>
                <a:ea typeface="+mn-lt"/>
                <a:cs typeface="+mn-lt"/>
              </a:rPr>
              <a:t>-r-x-r-x). </a:t>
            </a:r>
          </a:p>
          <a:p>
            <a:endParaRPr lang="fr-FR" sz="1400">
              <a:solidFill>
                <a:schemeClr val="accent1">
                  <a:lumMod val="75000"/>
                </a:schemeClr>
              </a:solidFill>
              <a:latin typeface="Segoe UI Semilight"/>
              <a:cs typeface="Calibri"/>
            </a:endParaRPr>
          </a:p>
          <a:p>
            <a:r>
              <a:rPr lang="fr-FR" sz="1400">
                <a:solidFill>
                  <a:schemeClr val="accent1">
                    <a:lumMod val="75000"/>
                  </a:schemeClr>
                </a:solidFill>
                <a:latin typeface="Segoe UI Semilight"/>
                <a:ea typeface="+mn-lt"/>
                <a:cs typeface="+mn-lt"/>
              </a:rPr>
              <a:t>Il est possible de modifier les valeurs UMASK par défaut soit de manière temporaire en exécutant simplement :</a:t>
            </a:r>
            <a:endParaRPr lang="fr-FR" sz="1400">
              <a:solidFill>
                <a:schemeClr val="accent1">
                  <a:lumMod val="75000"/>
                </a:schemeClr>
              </a:solidFill>
              <a:latin typeface="Segoe UI Semilight"/>
              <a:cs typeface="Calibri"/>
            </a:endParaRPr>
          </a:p>
          <a:p>
            <a:r>
              <a:rPr lang="fr-FR" sz="1400">
                <a:solidFill>
                  <a:schemeClr val="accent1">
                    <a:lumMod val="75000"/>
                  </a:schemeClr>
                </a:solidFill>
                <a:latin typeface="Segoe UI Semilight"/>
                <a:ea typeface="+mn-lt"/>
                <a:cs typeface="+mn-lt"/>
              </a:rPr>
              <a:t>      umask 077</a:t>
            </a:r>
            <a:endParaRPr lang="fr-FR" sz="1400">
              <a:solidFill>
                <a:schemeClr val="accent1">
                  <a:lumMod val="75000"/>
                </a:schemeClr>
              </a:solidFill>
              <a:latin typeface="Segoe UI Semilight"/>
              <a:cs typeface="Calibri"/>
            </a:endParaRPr>
          </a:p>
          <a:p>
            <a:r>
              <a:rPr lang="fr-FR" sz="1400">
                <a:solidFill>
                  <a:schemeClr val="accent1">
                    <a:lumMod val="75000"/>
                  </a:schemeClr>
                </a:solidFill>
                <a:latin typeface="Segoe UI Semilight"/>
                <a:ea typeface="+mn-lt"/>
                <a:cs typeface="+mn-lt"/>
              </a:rPr>
              <a:t>Ou en allant modifier directement la valeur du système dans le fichier</a:t>
            </a:r>
            <a:endParaRPr lang="fr-FR" sz="1400">
              <a:solidFill>
                <a:schemeClr val="accent1">
                  <a:lumMod val="75000"/>
                </a:schemeClr>
              </a:solidFill>
              <a:latin typeface="Segoe UI Semilight"/>
              <a:cs typeface="Calibri"/>
            </a:endParaRPr>
          </a:p>
          <a:p>
            <a:r>
              <a:rPr lang="fr-FR" sz="1400">
                <a:solidFill>
                  <a:schemeClr val="accent1">
                    <a:lumMod val="75000"/>
                  </a:schemeClr>
                </a:solidFill>
                <a:latin typeface="Segoe UI Semilight"/>
                <a:ea typeface="+mn-lt"/>
                <a:cs typeface="+mn-lt"/>
              </a:rPr>
              <a:t>         /etc/login.defs</a:t>
            </a:r>
            <a:endParaRPr lang="fr-FR" sz="1400">
              <a:solidFill>
                <a:schemeClr val="accent1">
                  <a:lumMod val="75000"/>
                </a:schemeClr>
              </a:solidFill>
              <a:latin typeface="Segoe UI Semilight"/>
              <a:cs typeface="Calibri"/>
            </a:endParaRPr>
          </a:p>
          <a:p>
            <a:endParaRPr lang="fr-FR" sz="1400">
              <a:solidFill>
                <a:schemeClr val="accent1">
                  <a:lumMod val="75000"/>
                </a:schemeClr>
              </a:solidFill>
              <a:latin typeface="Segoe UI Semilight"/>
              <a:cs typeface="Calibri"/>
            </a:endParaRPr>
          </a:p>
        </p:txBody>
      </p:sp>
    </p:spTree>
    <p:extLst>
      <p:ext uri="{BB962C8B-B14F-4D97-AF65-F5344CB8AC3E}">
        <p14:creationId xmlns:p14="http://schemas.microsoft.com/office/powerpoint/2010/main" val="23316131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73A75B4-3EF8-0BB2-73BC-39345BFCA97A}"/>
              </a:ext>
            </a:extLst>
          </p:cNvPr>
          <p:cNvSpPr>
            <a:spLocks noGrp="1"/>
          </p:cNvSpPr>
          <p:nvPr>
            <p:ph type="body" sz="quarter" idx="13"/>
          </p:nvPr>
        </p:nvSpPr>
        <p:spPr/>
        <p:txBody>
          <a:bodyPr lIns="0" tIns="0" rIns="0" bIns="0" anchor="t">
            <a:normAutofit/>
          </a:bodyPr>
          <a:lstStyle/>
          <a:p>
            <a:r>
              <a:rPr lang="fr-FR" u="sng">
                <a:latin typeface="Segoe UI Black"/>
                <a:ea typeface="Segoe UI Black"/>
              </a:rPr>
              <a:t>umask</a:t>
            </a:r>
            <a:endParaRPr lang="fr-FR" u="sng"/>
          </a:p>
        </p:txBody>
      </p:sp>
      <p:sp>
        <p:nvSpPr>
          <p:cNvPr id="3" name="Espace réservé du texte 2">
            <a:extLst>
              <a:ext uri="{FF2B5EF4-FFF2-40B4-BE49-F238E27FC236}">
                <a16:creationId xmlns:a16="http://schemas.microsoft.com/office/drawing/2014/main" id="{46668875-CB8A-4829-E148-D6D48BDA6367}"/>
              </a:ext>
            </a:extLst>
          </p:cNvPr>
          <p:cNvSpPr>
            <a:spLocks noGrp="1"/>
          </p:cNvSpPr>
          <p:nvPr>
            <p:ph type="body" sz="quarter" idx="14"/>
          </p:nvPr>
        </p:nvSpPr>
        <p:spPr/>
        <p:txBody>
          <a:bodyPr/>
          <a:lstStyle/>
          <a:p>
            <a:r>
              <a:rPr lang="fr-FR"/>
              <a:t>Chapitre 6</a:t>
            </a:r>
          </a:p>
        </p:txBody>
      </p:sp>
      <p:pic>
        <p:nvPicPr>
          <p:cNvPr id="4" name="Image 4" descr="Une image contenant table&#10;&#10;Description générée automatiquement">
            <a:extLst>
              <a:ext uri="{FF2B5EF4-FFF2-40B4-BE49-F238E27FC236}">
                <a16:creationId xmlns:a16="http://schemas.microsoft.com/office/drawing/2014/main" id="{C2194F18-F7FB-F2AE-4FBF-C1200249A0BD}"/>
              </a:ext>
            </a:extLst>
          </p:cNvPr>
          <p:cNvPicPr>
            <a:picLocks noChangeAspect="1"/>
          </p:cNvPicPr>
          <p:nvPr/>
        </p:nvPicPr>
        <p:blipFill>
          <a:blip r:embed="rId2"/>
          <a:stretch>
            <a:fillRect/>
          </a:stretch>
        </p:blipFill>
        <p:spPr>
          <a:xfrm>
            <a:off x="785974" y="1091941"/>
            <a:ext cx="6872125" cy="3743022"/>
          </a:xfrm>
          <a:prstGeom prst="rect">
            <a:avLst/>
          </a:prstGeom>
        </p:spPr>
      </p:pic>
    </p:spTree>
    <p:extLst>
      <p:ext uri="{BB962C8B-B14F-4D97-AF65-F5344CB8AC3E}">
        <p14:creationId xmlns:p14="http://schemas.microsoft.com/office/powerpoint/2010/main" val="4215248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2EE7D78-04BD-F5ED-016F-0CD4FCE3069D}"/>
              </a:ext>
            </a:extLst>
          </p:cNvPr>
          <p:cNvSpPr>
            <a:spLocks noGrp="1"/>
          </p:cNvSpPr>
          <p:nvPr>
            <p:ph type="title"/>
          </p:nvPr>
        </p:nvSpPr>
        <p:spPr/>
        <p:txBody>
          <a:bodyPr/>
          <a:lstStyle/>
          <a:p>
            <a:endParaRPr lang="fr-FR"/>
          </a:p>
        </p:txBody>
      </p:sp>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Introduction – Histoire en </a:t>
            </a:r>
            <a:r>
              <a:rPr lang="fr-FR" u="sng" err="1">
                <a:latin typeface="Segoe UI Black"/>
                <a:ea typeface="Segoe UI Black"/>
              </a:rPr>
              <a:t>resumé</a:t>
            </a:r>
            <a:endParaRPr lang="fr-FR" u="sng" err="1"/>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pic>
        <p:nvPicPr>
          <p:cNvPr id="13" name="Image 13" descr="Une image contenant texte, carte de visite, capture d’écran, ciel nocturne&#10;&#10;Description générée automatiquement">
            <a:extLst>
              <a:ext uri="{FF2B5EF4-FFF2-40B4-BE49-F238E27FC236}">
                <a16:creationId xmlns:a16="http://schemas.microsoft.com/office/drawing/2014/main" id="{6D24EEC1-6820-4195-EDA3-006D8B244548}"/>
              </a:ext>
            </a:extLst>
          </p:cNvPr>
          <p:cNvPicPr>
            <a:picLocks noGrp="1" noChangeAspect="1"/>
          </p:cNvPicPr>
          <p:nvPr>
            <p:ph idx="1"/>
          </p:nvPr>
        </p:nvPicPr>
        <p:blipFill>
          <a:blip r:embed="rId3"/>
          <a:stretch>
            <a:fillRect/>
          </a:stretch>
        </p:blipFill>
        <p:spPr>
          <a:xfrm>
            <a:off x="132751" y="3348967"/>
            <a:ext cx="7886700" cy="990600"/>
          </a:xfrm>
        </p:spPr>
      </p:pic>
      <p:pic>
        <p:nvPicPr>
          <p:cNvPr id="15" name="Image 15">
            <a:extLst>
              <a:ext uri="{FF2B5EF4-FFF2-40B4-BE49-F238E27FC236}">
                <a16:creationId xmlns:a16="http://schemas.microsoft.com/office/drawing/2014/main" id="{EEF86804-83DD-743A-B011-0088623E5DF2}"/>
              </a:ext>
            </a:extLst>
          </p:cNvPr>
          <p:cNvPicPr>
            <a:picLocks noChangeAspect="1"/>
          </p:cNvPicPr>
          <p:nvPr/>
        </p:nvPicPr>
        <p:blipFill>
          <a:blip r:embed="rId4"/>
          <a:stretch>
            <a:fillRect/>
          </a:stretch>
        </p:blipFill>
        <p:spPr>
          <a:xfrm>
            <a:off x="130995" y="1611123"/>
            <a:ext cx="7687639" cy="925946"/>
          </a:xfrm>
          <a:prstGeom prst="rect">
            <a:avLst/>
          </a:prstGeom>
        </p:spPr>
      </p:pic>
      <p:sp>
        <p:nvSpPr>
          <p:cNvPr id="16" name="ZoneTexte 15">
            <a:extLst>
              <a:ext uri="{FF2B5EF4-FFF2-40B4-BE49-F238E27FC236}">
                <a16:creationId xmlns:a16="http://schemas.microsoft.com/office/drawing/2014/main" id="{5A7CA02C-8917-7515-E356-43850A5319E4}"/>
              </a:ext>
            </a:extLst>
          </p:cNvPr>
          <p:cNvSpPr txBox="1"/>
          <p:nvPr/>
        </p:nvSpPr>
        <p:spPr>
          <a:xfrm>
            <a:off x="430230" y="937517"/>
            <a:ext cx="7050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Poste de travail</a:t>
            </a:r>
            <a:endParaRPr lang="fr-FR">
              <a:solidFill>
                <a:schemeClr val="accent1">
                  <a:lumMod val="75000"/>
                </a:schemeClr>
              </a:solidFill>
              <a:latin typeface="Segoe UI Semilight"/>
              <a:cs typeface="Segoe UI Semilight"/>
            </a:endParaRPr>
          </a:p>
        </p:txBody>
      </p:sp>
      <p:sp>
        <p:nvSpPr>
          <p:cNvPr id="17" name="ZoneTexte 16">
            <a:extLst>
              <a:ext uri="{FF2B5EF4-FFF2-40B4-BE49-F238E27FC236}">
                <a16:creationId xmlns:a16="http://schemas.microsoft.com/office/drawing/2014/main" id="{19AAB699-224C-5F0E-16B0-0B538769A8B3}"/>
              </a:ext>
            </a:extLst>
          </p:cNvPr>
          <p:cNvSpPr txBox="1"/>
          <p:nvPr/>
        </p:nvSpPr>
        <p:spPr>
          <a:xfrm>
            <a:off x="430229" y="2780443"/>
            <a:ext cx="70506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Smartphone</a:t>
            </a:r>
          </a:p>
        </p:txBody>
      </p:sp>
    </p:spTree>
    <p:extLst>
      <p:ext uri="{BB962C8B-B14F-4D97-AF65-F5344CB8AC3E}">
        <p14:creationId xmlns:p14="http://schemas.microsoft.com/office/powerpoint/2010/main" val="379560396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977732" y="145774"/>
            <a:ext cx="3804984" cy="3200876"/>
          </a:xfrm>
        </p:spPr>
        <p:txBody>
          <a:bodyPr wrap="square" lIns="0" tIns="0" rIns="91440" bIns="0" anchor="t">
            <a:spAutoFit/>
          </a:bodyPr>
          <a:lstStyle/>
          <a:p>
            <a:r>
              <a:rPr lang="fr-FR">
                <a:latin typeface="Segoe UI Semilight"/>
                <a:cs typeface="Segoe UI Semilight"/>
              </a:rPr>
              <a:t>Chapitre 6</a:t>
            </a:r>
          </a:p>
          <a:p>
            <a:pPr>
              <a:buNone/>
            </a:pPr>
            <a:r>
              <a:rPr lang="fr-FR" u="sng">
                <a:latin typeface="Segoe UI Semilight"/>
                <a:cs typeface="Segoe UI Semilight"/>
              </a:rPr>
              <a:t>Les permissions</a:t>
            </a:r>
            <a:endParaRPr lang="fr-FR" u="sng"/>
          </a:p>
          <a:p>
            <a:pPr marL="0" indent="0">
              <a:buNone/>
            </a:pPr>
            <a:br>
              <a:rPr lang="en-US"/>
            </a:br>
            <a:endParaRPr lang="en-US"/>
          </a:p>
          <a:p>
            <a:pPr>
              <a:buNone/>
            </a:pPr>
            <a:endParaRPr lang="fr-FR" u="sng">
              <a:latin typeface="Segoe UI Semilight"/>
              <a:cs typeface="Segoe UI Semilight"/>
            </a:endParaRPr>
          </a:p>
          <a:p>
            <a:pPr marL="0" indent="0">
              <a:buNone/>
            </a:pPr>
            <a:endParaRPr lang="fr-FR" u="sng"/>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2413010" y="1765870"/>
            <a:ext cx="4335826" cy="11285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u="sng" err="1">
                <a:solidFill>
                  <a:schemeClr val="accent1"/>
                </a:solidFill>
                <a:latin typeface="Segoe UI Semilight"/>
                <a:ea typeface="+mn-lt"/>
                <a:cs typeface="+mn-lt"/>
              </a:rPr>
              <a:t>setuid</a:t>
            </a:r>
            <a:r>
              <a:rPr lang="fr-FR" u="sng">
                <a:solidFill>
                  <a:schemeClr val="accent1"/>
                </a:solidFill>
                <a:latin typeface="Segoe UI Semilight"/>
                <a:ea typeface="+mn-lt"/>
                <a:cs typeface="+mn-lt"/>
              </a:rPr>
              <a:t>, </a:t>
            </a:r>
            <a:r>
              <a:rPr lang="fr-FR" u="sng" err="1">
                <a:solidFill>
                  <a:schemeClr val="accent1"/>
                </a:solidFill>
                <a:latin typeface="Segoe UI Semilight"/>
                <a:ea typeface="+mn-lt"/>
                <a:cs typeface="+mn-lt"/>
              </a:rPr>
              <a:t>setgid</a:t>
            </a:r>
            <a:r>
              <a:rPr lang="fr-FR" u="sng">
                <a:solidFill>
                  <a:schemeClr val="accent1"/>
                </a:solidFill>
                <a:latin typeface="Segoe UI Semilight"/>
                <a:ea typeface="+mn-lt"/>
                <a:cs typeface="+mn-lt"/>
              </a:rPr>
              <a:t>, </a:t>
            </a:r>
            <a:r>
              <a:rPr lang="fr-FR" u="sng" err="1">
                <a:solidFill>
                  <a:schemeClr val="accent1"/>
                </a:solidFill>
                <a:latin typeface="Segoe UI Semilight"/>
                <a:ea typeface="+mn-lt"/>
                <a:cs typeface="+mn-lt"/>
              </a:rPr>
              <a:t>sticky</a:t>
            </a:r>
            <a:r>
              <a:rPr lang="fr-FR" u="sng">
                <a:solidFill>
                  <a:schemeClr val="accent1"/>
                </a:solidFill>
                <a:latin typeface="Segoe UI Semilight"/>
                <a:ea typeface="+mn-lt"/>
                <a:cs typeface="+mn-lt"/>
              </a:rPr>
              <a:t> bit</a:t>
            </a:r>
            <a:endParaRPr lang="fr-FR">
              <a:solidFill>
                <a:schemeClr val="accent1"/>
              </a:solidFill>
              <a:latin typeface="Segoe UI Semilight"/>
              <a:ea typeface="+mn-lt"/>
              <a:cs typeface="+mn-lt"/>
            </a:endParaRPr>
          </a:p>
          <a:p>
            <a:endParaRPr lang="fr-FR">
              <a:solidFill>
                <a:schemeClr val="accent1"/>
              </a:solidFill>
              <a:latin typeface="Segoe UI Semilight"/>
              <a:cs typeface="Calibri"/>
            </a:endParaRPr>
          </a:p>
          <a:p>
            <a:pPr marL="3810">
              <a:spcBef>
                <a:spcPts val="1613"/>
              </a:spcBef>
              <a:spcAft>
                <a:spcPts val="1134"/>
              </a:spcAft>
            </a:pPr>
            <a:endParaRPr lang="fr-FR">
              <a:solidFill>
                <a:schemeClr val="accent1"/>
              </a:solidFill>
              <a:latin typeface="Segoe UI Semilight"/>
              <a:cs typeface="Arial"/>
            </a:endParaRPr>
          </a:p>
        </p:txBody>
      </p:sp>
    </p:spTree>
    <p:extLst>
      <p:ext uri="{BB962C8B-B14F-4D97-AF65-F5344CB8AC3E}">
        <p14:creationId xmlns:p14="http://schemas.microsoft.com/office/powerpoint/2010/main" val="39426528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9544BAC-4D63-9F62-FDB7-32F118762180}"/>
              </a:ext>
            </a:extLst>
          </p:cNvPr>
          <p:cNvSpPr>
            <a:spLocks noGrp="1"/>
          </p:cNvSpPr>
          <p:nvPr>
            <p:ph type="body" sz="quarter" idx="13"/>
          </p:nvPr>
        </p:nvSpPr>
        <p:spPr/>
        <p:txBody>
          <a:bodyPr lIns="0" tIns="0" rIns="0" bIns="0" anchor="t">
            <a:normAutofit/>
          </a:bodyPr>
          <a:lstStyle/>
          <a:p>
            <a:r>
              <a:rPr lang="fr-FR" u="sng" err="1">
                <a:latin typeface="Segoe UI Black"/>
                <a:ea typeface="Segoe UI Black"/>
              </a:rPr>
              <a:t>setuid</a:t>
            </a:r>
            <a:r>
              <a:rPr lang="fr-FR" u="sng">
                <a:latin typeface="Segoe UI Black"/>
                <a:ea typeface="Segoe UI Black"/>
              </a:rPr>
              <a:t>, </a:t>
            </a:r>
            <a:r>
              <a:rPr lang="fr-FR" u="sng" err="1">
                <a:latin typeface="Segoe UI Black"/>
                <a:ea typeface="Segoe UI Black"/>
              </a:rPr>
              <a:t>setgid</a:t>
            </a:r>
            <a:r>
              <a:rPr lang="fr-FR" u="sng">
                <a:latin typeface="Segoe UI Black"/>
                <a:ea typeface="Segoe UI Black"/>
              </a:rPr>
              <a:t>, </a:t>
            </a:r>
            <a:r>
              <a:rPr lang="fr-FR" u="sng" err="1">
                <a:latin typeface="Segoe UI Black"/>
                <a:ea typeface="Segoe UI Black"/>
              </a:rPr>
              <a:t>sticky</a:t>
            </a:r>
            <a:r>
              <a:rPr lang="fr-FR" u="sng">
                <a:latin typeface="Segoe UI Black"/>
                <a:ea typeface="Segoe UI Black"/>
              </a:rPr>
              <a:t> bit</a:t>
            </a:r>
          </a:p>
          <a:p>
            <a:endParaRPr lang="fr-FR"/>
          </a:p>
        </p:txBody>
      </p:sp>
      <p:sp>
        <p:nvSpPr>
          <p:cNvPr id="3" name="Espace réservé du texte 2">
            <a:extLst>
              <a:ext uri="{FF2B5EF4-FFF2-40B4-BE49-F238E27FC236}">
                <a16:creationId xmlns:a16="http://schemas.microsoft.com/office/drawing/2014/main" id="{3348B10A-30AB-37E4-6AC5-296F6E69E66F}"/>
              </a:ext>
            </a:extLst>
          </p:cNvPr>
          <p:cNvSpPr>
            <a:spLocks noGrp="1"/>
          </p:cNvSpPr>
          <p:nvPr>
            <p:ph type="body" sz="quarter" idx="14"/>
          </p:nvPr>
        </p:nvSpPr>
        <p:spPr/>
        <p:txBody>
          <a:bodyPr/>
          <a:lstStyle/>
          <a:p>
            <a:r>
              <a:rPr lang="fr-FR"/>
              <a:t>Chapitre 6</a:t>
            </a:r>
          </a:p>
        </p:txBody>
      </p:sp>
      <p:sp>
        <p:nvSpPr>
          <p:cNvPr id="4" name="ZoneTexte 3">
            <a:extLst>
              <a:ext uri="{FF2B5EF4-FFF2-40B4-BE49-F238E27FC236}">
                <a16:creationId xmlns:a16="http://schemas.microsoft.com/office/drawing/2014/main" id="{F236A49B-5219-69C4-8A9E-0393E361CDCE}"/>
              </a:ext>
            </a:extLst>
          </p:cNvPr>
          <p:cNvSpPr txBox="1"/>
          <p:nvPr/>
        </p:nvSpPr>
        <p:spPr>
          <a:xfrm>
            <a:off x="282538" y="950359"/>
            <a:ext cx="846333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cs typeface="Calibri"/>
              </a:rPr>
              <a:t>Set</a:t>
            </a:r>
            <a:r>
              <a:rPr lang="fr-FR" b="1" err="1">
                <a:cs typeface="Calibri"/>
              </a:rPr>
              <a:t>UID</a:t>
            </a:r>
            <a:r>
              <a:rPr lang="fr-FR">
                <a:cs typeface="Calibri"/>
              </a:rPr>
              <a:t>, </a:t>
            </a:r>
            <a:r>
              <a:rPr lang="fr-FR" err="1">
                <a:cs typeface="Calibri"/>
              </a:rPr>
              <a:t>SetGID</a:t>
            </a:r>
            <a:r>
              <a:rPr lang="fr-FR">
                <a:cs typeface="Calibri"/>
              </a:rPr>
              <a:t>, </a:t>
            </a:r>
            <a:r>
              <a:rPr lang="fr-FR" err="1">
                <a:cs typeface="Calibri"/>
              </a:rPr>
              <a:t>Sticky</a:t>
            </a:r>
            <a:r>
              <a:rPr lang="fr-FR">
                <a:cs typeface="Calibri"/>
              </a:rPr>
              <a:t> bit</a:t>
            </a:r>
          </a:p>
          <a:p>
            <a:endParaRPr lang="fr-FR">
              <a:cs typeface="Calibri"/>
            </a:endParaRPr>
          </a:p>
          <a:p>
            <a:r>
              <a:rPr lang="fr-FR">
                <a:cs typeface="Calibri"/>
              </a:rPr>
              <a:t>En plus des droits normaux, ils existent sur Linux/Unix et leurs dérivés 3 droits spéciaux:</a:t>
            </a:r>
          </a:p>
          <a:p>
            <a:endParaRPr lang="fr-FR">
              <a:cs typeface="Calibri"/>
            </a:endParaRPr>
          </a:p>
          <a:p>
            <a:r>
              <a:rPr lang="fr-FR" err="1">
                <a:ea typeface="+mn-lt"/>
                <a:cs typeface="+mn-lt"/>
              </a:rPr>
              <a:t>SetSUID</a:t>
            </a:r>
            <a:r>
              <a:rPr lang="fr-FR">
                <a:ea typeface="+mn-lt"/>
                <a:cs typeface="+mn-lt"/>
              </a:rPr>
              <a:t> (Set User Id) est une permission spéciale attribuée à un fichier. </a:t>
            </a:r>
          </a:p>
          <a:p>
            <a:r>
              <a:rPr lang="fr-FR">
                <a:ea typeface="+mn-lt"/>
                <a:cs typeface="+mn-lt"/>
              </a:rPr>
              <a:t>Elle permet au fichier en cours d'exécution d'être exécuté avec les privilèges de son propriétaire.</a:t>
            </a:r>
          </a:p>
          <a:p>
            <a:endParaRPr lang="fr-FR">
              <a:ea typeface="+mn-lt"/>
              <a:cs typeface="+mn-lt"/>
            </a:endParaRPr>
          </a:p>
          <a:p>
            <a:r>
              <a:rPr lang="fr-FR">
                <a:ea typeface="+mn-lt"/>
                <a:cs typeface="+mn-lt"/>
              </a:rPr>
              <a:t>Par exemple, si un fichier appartient à l'utilisateur root et que le bit </a:t>
            </a:r>
            <a:r>
              <a:rPr lang="fr-FR" err="1">
                <a:ea typeface="+mn-lt"/>
                <a:cs typeface="+mn-lt"/>
              </a:rPr>
              <a:t>setuid</a:t>
            </a:r>
            <a:r>
              <a:rPr lang="fr-FR">
                <a:ea typeface="+mn-lt"/>
                <a:cs typeface="+mn-lt"/>
              </a:rPr>
              <a:t> est activé, peu importe qui exécute le fichier, il sera toujours exécuté avec les privilèges de l'utilisateur root.</a:t>
            </a:r>
            <a:endParaRPr lang="fr-FR">
              <a:cs typeface="Calibri"/>
            </a:endParaRPr>
          </a:p>
        </p:txBody>
      </p:sp>
      <p:pic>
        <p:nvPicPr>
          <p:cNvPr id="5" name="Image 5" descr="Une image contenant texte&#10;&#10;Description générée automatiquement">
            <a:extLst>
              <a:ext uri="{FF2B5EF4-FFF2-40B4-BE49-F238E27FC236}">
                <a16:creationId xmlns:a16="http://schemas.microsoft.com/office/drawing/2014/main" id="{00536B89-E260-CB94-F897-D2BF08DF5266}"/>
              </a:ext>
            </a:extLst>
          </p:cNvPr>
          <p:cNvPicPr>
            <a:picLocks noChangeAspect="1"/>
          </p:cNvPicPr>
          <p:nvPr/>
        </p:nvPicPr>
        <p:blipFill>
          <a:blip r:embed="rId2"/>
          <a:stretch>
            <a:fillRect/>
          </a:stretch>
        </p:blipFill>
        <p:spPr>
          <a:xfrm>
            <a:off x="663968" y="4229075"/>
            <a:ext cx="6287784" cy="461104"/>
          </a:xfrm>
          <a:prstGeom prst="rect">
            <a:avLst/>
          </a:prstGeom>
        </p:spPr>
      </p:pic>
      <p:sp>
        <p:nvSpPr>
          <p:cNvPr id="6" name="Rectangle : coins arrondis 5">
            <a:extLst>
              <a:ext uri="{FF2B5EF4-FFF2-40B4-BE49-F238E27FC236}">
                <a16:creationId xmlns:a16="http://schemas.microsoft.com/office/drawing/2014/main" id="{9D43C223-4160-C499-0945-95ECCFDC59FD}"/>
              </a:ext>
            </a:extLst>
          </p:cNvPr>
          <p:cNvSpPr/>
          <p:nvPr/>
        </p:nvSpPr>
        <p:spPr>
          <a:xfrm>
            <a:off x="666536" y="4381286"/>
            <a:ext cx="541962" cy="394271"/>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971168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9544BAC-4D63-9F62-FDB7-32F118762180}"/>
              </a:ext>
            </a:extLst>
          </p:cNvPr>
          <p:cNvSpPr>
            <a:spLocks noGrp="1"/>
          </p:cNvSpPr>
          <p:nvPr>
            <p:ph type="body" sz="quarter" idx="13"/>
          </p:nvPr>
        </p:nvSpPr>
        <p:spPr/>
        <p:txBody>
          <a:bodyPr lIns="0" tIns="0" rIns="0" bIns="0" anchor="t">
            <a:normAutofit/>
          </a:bodyPr>
          <a:lstStyle/>
          <a:p>
            <a:r>
              <a:rPr lang="fr-FR" u="sng" err="1">
                <a:latin typeface="Segoe UI Black"/>
                <a:ea typeface="Segoe UI Black"/>
              </a:rPr>
              <a:t>setuid</a:t>
            </a:r>
            <a:r>
              <a:rPr lang="fr-FR" u="sng">
                <a:latin typeface="Segoe UI Black"/>
                <a:ea typeface="Segoe UI Black"/>
              </a:rPr>
              <a:t>, </a:t>
            </a:r>
            <a:r>
              <a:rPr lang="fr-FR" u="sng" err="1">
                <a:latin typeface="Segoe UI Black"/>
                <a:ea typeface="Segoe UI Black"/>
              </a:rPr>
              <a:t>setgid</a:t>
            </a:r>
            <a:r>
              <a:rPr lang="fr-FR" u="sng">
                <a:latin typeface="Segoe UI Black"/>
                <a:ea typeface="Segoe UI Black"/>
              </a:rPr>
              <a:t>, </a:t>
            </a:r>
            <a:r>
              <a:rPr lang="fr-FR" u="sng" err="1">
                <a:latin typeface="Segoe UI Black"/>
                <a:ea typeface="Segoe UI Black"/>
              </a:rPr>
              <a:t>sticky</a:t>
            </a:r>
            <a:r>
              <a:rPr lang="fr-FR" u="sng">
                <a:latin typeface="Segoe UI Black"/>
                <a:ea typeface="Segoe UI Black"/>
              </a:rPr>
              <a:t> bit</a:t>
            </a:r>
          </a:p>
          <a:p>
            <a:endParaRPr lang="fr-FR"/>
          </a:p>
        </p:txBody>
      </p:sp>
      <p:sp>
        <p:nvSpPr>
          <p:cNvPr id="3" name="Espace réservé du texte 2">
            <a:extLst>
              <a:ext uri="{FF2B5EF4-FFF2-40B4-BE49-F238E27FC236}">
                <a16:creationId xmlns:a16="http://schemas.microsoft.com/office/drawing/2014/main" id="{3348B10A-30AB-37E4-6AC5-296F6E69E66F}"/>
              </a:ext>
            </a:extLst>
          </p:cNvPr>
          <p:cNvSpPr>
            <a:spLocks noGrp="1"/>
          </p:cNvSpPr>
          <p:nvPr>
            <p:ph type="body" sz="quarter" idx="14"/>
          </p:nvPr>
        </p:nvSpPr>
        <p:spPr/>
        <p:txBody>
          <a:bodyPr/>
          <a:lstStyle/>
          <a:p>
            <a:r>
              <a:rPr lang="fr-FR"/>
              <a:t>Chapitre 6</a:t>
            </a:r>
          </a:p>
        </p:txBody>
      </p:sp>
      <p:sp>
        <p:nvSpPr>
          <p:cNvPr id="4" name="ZoneTexte 3">
            <a:extLst>
              <a:ext uri="{FF2B5EF4-FFF2-40B4-BE49-F238E27FC236}">
                <a16:creationId xmlns:a16="http://schemas.microsoft.com/office/drawing/2014/main" id="{F236A49B-5219-69C4-8A9E-0393E361CDCE}"/>
              </a:ext>
            </a:extLst>
          </p:cNvPr>
          <p:cNvSpPr txBox="1"/>
          <p:nvPr/>
        </p:nvSpPr>
        <p:spPr>
          <a:xfrm>
            <a:off x="282538" y="950359"/>
            <a:ext cx="8463337"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cs typeface="Calibri"/>
              </a:rPr>
              <a:t>SetUID</a:t>
            </a:r>
            <a:r>
              <a:rPr lang="fr-FR">
                <a:cs typeface="Calibri"/>
              </a:rPr>
              <a:t>, </a:t>
            </a:r>
            <a:r>
              <a:rPr lang="fr-FR" err="1">
                <a:cs typeface="Calibri"/>
              </a:rPr>
              <a:t>Set</a:t>
            </a:r>
            <a:r>
              <a:rPr lang="fr-FR" b="1" err="1">
                <a:cs typeface="Calibri"/>
              </a:rPr>
              <a:t>GID</a:t>
            </a:r>
            <a:r>
              <a:rPr lang="fr-FR">
                <a:cs typeface="Calibri"/>
              </a:rPr>
              <a:t>, </a:t>
            </a:r>
            <a:r>
              <a:rPr lang="fr-FR" err="1">
                <a:cs typeface="Calibri"/>
              </a:rPr>
              <a:t>Sticky</a:t>
            </a:r>
            <a:r>
              <a:rPr lang="fr-FR">
                <a:cs typeface="Calibri"/>
              </a:rPr>
              <a:t> bit</a:t>
            </a:r>
          </a:p>
          <a:p>
            <a:endParaRPr lang="fr-FR">
              <a:ea typeface="+mn-lt"/>
              <a:cs typeface="+mn-lt"/>
            </a:endParaRPr>
          </a:p>
          <a:p>
            <a:r>
              <a:rPr lang="fr-FR">
                <a:ea typeface="+mn-lt"/>
                <a:cs typeface="+mn-lt"/>
              </a:rPr>
              <a:t>Lorsque le bit Set Group ID est activé (2) sur un fichier</a:t>
            </a:r>
          </a:p>
          <a:p>
            <a:endParaRPr lang="fr-FR">
              <a:ea typeface="+mn-lt"/>
              <a:cs typeface="+mn-lt"/>
            </a:endParaRPr>
          </a:p>
          <a:p>
            <a:r>
              <a:rPr lang="fr-FR">
                <a:ea typeface="+mn-lt"/>
                <a:cs typeface="+mn-lt"/>
              </a:rPr>
              <a:t>Le fichier est exécuté avec l'autorité du groupe lié.</a:t>
            </a:r>
          </a:p>
          <a:p>
            <a:endParaRPr lang="fr-FR">
              <a:ea typeface="+mn-lt"/>
              <a:cs typeface="+mn-lt"/>
            </a:endParaRPr>
          </a:p>
          <a:p>
            <a:r>
              <a:rPr lang="fr-FR">
                <a:ea typeface="+mn-lt"/>
                <a:cs typeface="+mn-lt"/>
              </a:rPr>
              <a:t>Par exemple, si un fichier appartient au groupe des utilisateurs, peu importe qui exécute ce fichier, il sera toujours exécuté avec l'autorité du groupe de l'utilisateur.</a:t>
            </a:r>
            <a:endParaRPr lang="fr-FR">
              <a:cs typeface="Calibri"/>
            </a:endParaRPr>
          </a:p>
        </p:txBody>
      </p:sp>
    </p:spTree>
    <p:extLst>
      <p:ext uri="{BB962C8B-B14F-4D97-AF65-F5344CB8AC3E}">
        <p14:creationId xmlns:p14="http://schemas.microsoft.com/office/powerpoint/2010/main" val="476101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9544BAC-4D63-9F62-FDB7-32F118762180}"/>
              </a:ext>
            </a:extLst>
          </p:cNvPr>
          <p:cNvSpPr>
            <a:spLocks noGrp="1"/>
          </p:cNvSpPr>
          <p:nvPr>
            <p:ph type="body" sz="quarter" idx="13"/>
          </p:nvPr>
        </p:nvSpPr>
        <p:spPr/>
        <p:txBody>
          <a:bodyPr lIns="0" tIns="0" rIns="0" bIns="0" anchor="t">
            <a:normAutofit/>
          </a:bodyPr>
          <a:lstStyle/>
          <a:p>
            <a:r>
              <a:rPr lang="fr-FR" u="sng" err="1">
                <a:latin typeface="Segoe UI Black"/>
                <a:ea typeface="Segoe UI Black"/>
              </a:rPr>
              <a:t>setuid</a:t>
            </a:r>
            <a:r>
              <a:rPr lang="fr-FR" u="sng">
                <a:latin typeface="Segoe UI Black"/>
                <a:ea typeface="Segoe UI Black"/>
              </a:rPr>
              <a:t>, </a:t>
            </a:r>
            <a:r>
              <a:rPr lang="fr-FR" u="sng" err="1">
                <a:latin typeface="Segoe UI Black"/>
                <a:ea typeface="Segoe UI Black"/>
              </a:rPr>
              <a:t>setgid</a:t>
            </a:r>
            <a:r>
              <a:rPr lang="fr-FR" u="sng">
                <a:latin typeface="Segoe UI Black"/>
                <a:ea typeface="Segoe UI Black"/>
              </a:rPr>
              <a:t>, </a:t>
            </a:r>
            <a:r>
              <a:rPr lang="fr-FR" u="sng" err="1">
                <a:latin typeface="Segoe UI Black"/>
                <a:ea typeface="Segoe UI Black"/>
              </a:rPr>
              <a:t>sticky</a:t>
            </a:r>
            <a:r>
              <a:rPr lang="fr-FR" u="sng">
                <a:latin typeface="Segoe UI Black"/>
                <a:ea typeface="Segoe UI Black"/>
              </a:rPr>
              <a:t> bit</a:t>
            </a:r>
          </a:p>
          <a:p>
            <a:endParaRPr lang="fr-FR"/>
          </a:p>
        </p:txBody>
      </p:sp>
      <p:sp>
        <p:nvSpPr>
          <p:cNvPr id="3" name="Espace réservé du texte 2">
            <a:extLst>
              <a:ext uri="{FF2B5EF4-FFF2-40B4-BE49-F238E27FC236}">
                <a16:creationId xmlns:a16="http://schemas.microsoft.com/office/drawing/2014/main" id="{3348B10A-30AB-37E4-6AC5-296F6E69E66F}"/>
              </a:ext>
            </a:extLst>
          </p:cNvPr>
          <p:cNvSpPr>
            <a:spLocks noGrp="1"/>
          </p:cNvSpPr>
          <p:nvPr>
            <p:ph type="body" sz="quarter" idx="14"/>
          </p:nvPr>
        </p:nvSpPr>
        <p:spPr/>
        <p:txBody>
          <a:bodyPr/>
          <a:lstStyle/>
          <a:p>
            <a:r>
              <a:rPr lang="fr-FR"/>
              <a:t>Chapitre 6</a:t>
            </a:r>
          </a:p>
        </p:txBody>
      </p:sp>
      <p:sp>
        <p:nvSpPr>
          <p:cNvPr id="4" name="ZoneTexte 3">
            <a:extLst>
              <a:ext uri="{FF2B5EF4-FFF2-40B4-BE49-F238E27FC236}">
                <a16:creationId xmlns:a16="http://schemas.microsoft.com/office/drawing/2014/main" id="{F236A49B-5219-69C4-8A9E-0393E361CDCE}"/>
              </a:ext>
            </a:extLst>
          </p:cNvPr>
          <p:cNvSpPr txBox="1"/>
          <p:nvPr/>
        </p:nvSpPr>
        <p:spPr>
          <a:xfrm>
            <a:off x="282538" y="950359"/>
            <a:ext cx="846333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cs typeface="Calibri"/>
              </a:rPr>
              <a:t>SetUID</a:t>
            </a:r>
            <a:r>
              <a:rPr lang="fr-FR">
                <a:cs typeface="Calibri"/>
              </a:rPr>
              <a:t>, </a:t>
            </a:r>
            <a:r>
              <a:rPr lang="fr-FR" err="1">
                <a:cs typeface="Calibri"/>
              </a:rPr>
              <a:t>Set</a:t>
            </a:r>
            <a:r>
              <a:rPr lang="fr-FR" b="1" err="1">
                <a:cs typeface="Calibri"/>
              </a:rPr>
              <a:t>GID</a:t>
            </a:r>
            <a:r>
              <a:rPr lang="fr-FR">
                <a:cs typeface="Calibri"/>
              </a:rPr>
              <a:t>, </a:t>
            </a:r>
            <a:r>
              <a:rPr lang="fr-FR" err="1">
                <a:cs typeface="Calibri"/>
              </a:rPr>
              <a:t>Sticky</a:t>
            </a:r>
            <a:r>
              <a:rPr lang="fr-FR">
                <a:cs typeface="Calibri"/>
              </a:rPr>
              <a:t> bit</a:t>
            </a:r>
          </a:p>
          <a:p>
            <a:endParaRPr lang="fr-FR">
              <a:ea typeface="+mn-lt"/>
              <a:cs typeface="+mn-lt"/>
            </a:endParaRPr>
          </a:p>
          <a:p>
            <a:r>
              <a:rPr lang="fr-FR">
                <a:ea typeface="+mn-lt"/>
                <a:cs typeface="+mn-lt"/>
              </a:rPr>
              <a:t>Lorsque le bit Set Group ID est activé (2) sur un dossier</a:t>
            </a:r>
          </a:p>
          <a:p>
            <a:endParaRPr lang="fr-FR">
              <a:ea typeface="+mn-lt"/>
              <a:cs typeface="+mn-lt"/>
            </a:endParaRPr>
          </a:p>
          <a:p>
            <a:r>
              <a:rPr lang="fr-FR">
                <a:ea typeface="+mn-lt"/>
                <a:cs typeface="+mn-lt"/>
              </a:rPr>
              <a:t>Tous les dossiers enfants hériterons du groupe propriétaire</a:t>
            </a:r>
            <a:endParaRPr lang="fr-FR">
              <a:cs typeface="Calibri"/>
            </a:endParaRPr>
          </a:p>
        </p:txBody>
      </p:sp>
    </p:spTree>
    <p:extLst>
      <p:ext uri="{BB962C8B-B14F-4D97-AF65-F5344CB8AC3E}">
        <p14:creationId xmlns:p14="http://schemas.microsoft.com/office/powerpoint/2010/main" val="40450458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59544BAC-4D63-9F62-FDB7-32F118762180}"/>
              </a:ext>
            </a:extLst>
          </p:cNvPr>
          <p:cNvSpPr>
            <a:spLocks noGrp="1"/>
          </p:cNvSpPr>
          <p:nvPr>
            <p:ph type="body" sz="quarter" idx="13"/>
          </p:nvPr>
        </p:nvSpPr>
        <p:spPr/>
        <p:txBody>
          <a:bodyPr lIns="0" tIns="0" rIns="0" bIns="0" anchor="t">
            <a:normAutofit/>
          </a:bodyPr>
          <a:lstStyle/>
          <a:p>
            <a:r>
              <a:rPr lang="fr-FR" u="sng" err="1">
                <a:latin typeface="Segoe UI Black"/>
                <a:ea typeface="Segoe UI Black"/>
              </a:rPr>
              <a:t>setuid</a:t>
            </a:r>
            <a:r>
              <a:rPr lang="fr-FR" u="sng">
                <a:latin typeface="Segoe UI Black"/>
                <a:ea typeface="Segoe UI Black"/>
              </a:rPr>
              <a:t>, </a:t>
            </a:r>
            <a:r>
              <a:rPr lang="fr-FR" u="sng" err="1">
                <a:latin typeface="Segoe UI Black"/>
                <a:ea typeface="Segoe UI Black"/>
              </a:rPr>
              <a:t>setgid</a:t>
            </a:r>
            <a:r>
              <a:rPr lang="fr-FR" u="sng">
                <a:latin typeface="Segoe UI Black"/>
                <a:ea typeface="Segoe UI Black"/>
              </a:rPr>
              <a:t>, </a:t>
            </a:r>
            <a:r>
              <a:rPr lang="fr-FR" u="sng" err="1">
                <a:latin typeface="Segoe UI Black"/>
                <a:ea typeface="Segoe UI Black"/>
              </a:rPr>
              <a:t>sticky</a:t>
            </a:r>
            <a:r>
              <a:rPr lang="fr-FR" u="sng">
                <a:latin typeface="Segoe UI Black"/>
                <a:ea typeface="Segoe UI Black"/>
              </a:rPr>
              <a:t> bit</a:t>
            </a:r>
          </a:p>
          <a:p>
            <a:endParaRPr lang="fr-FR"/>
          </a:p>
        </p:txBody>
      </p:sp>
      <p:sp>
        <p:nvSpPr>
          <p:cNvPr id="3" name="Espace réservé du texte 2">
            <a:extLst>
              <a:ext uri="{FF2B5EF4-FFF2-40B4-BE49-F238E27FC236}">
                <a16:creationId xmlns:a16="http://schemas.microsoft.com/office/drawing/2014/main" id="{3348B10A-30AB-37E4-6AC5-296F6E69E66F}"/>
              </a:ext>
            </a:extLst>
          </p:cNvPr>
          <p:cNvSpPr>
            <a:spLocks noGrp="1"/>
          </p:cNvSpPr>
          <p:nvPr>
            <p:ph type="body" sz="quarter" idx="14"/>
          </p:nvPr>
        </p:nvSpPr>
        <p:spPr/>
        <p:txBody>
          <a:bodyPr/>
          <a:lstStyle/>
          <a:p>
            <a:r>
              <a:rPr lang="fr-FR"/>
              <a:t>Chapitre 6</a:t>
            </a:r>
          </a:p>
        </p:txBody>
      </p:sp>
      <p:sp>
        <p:nvSpPr>
          <p:cNvPr id="4" name="ZoneTexte 3">
            <a:extLst>
              <a:ext uri="{FF2B5EF4-FFF2-40B4-BE49-F238E27FC236}">
                <a16:creationId xmlns:a16="http://schemas.microsoft.com/office/drawing/2014/main" id="{F236A49B-5219-69C4-8A9E-0393E361CDCE}"/>
              </a:ext>
            </a:extLst>
          </p:cNvPr>
          <p:cNvSpPr txBox="1"/>
          <p:nvPr/>
        </p:nvSpPr>
        <p:spPr>
          <a:xfrm>
            <a:off x="282538" y="950359"/>
            <a:ext cx="846333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cs typeface="Calibri"/>
              </a:rPr>
              <a:t>SetUID</a:t>
            </a:r>
            <a:r>
              <a:rPr lang="fr-FR">
                <a:cs typeface="Calibri"/>
              </a:rPr>
              <a:t>, </a:t>
            </a:r>
            <a:r>
              <a:rPr lang="fr-FR" err="1">
                <a:cs typeface="Calibri"/>
              </a:rPr>
              <a:t>SetGID</a:t>
            </a:r>
            <a:r>
              <a:rPr lang="fr-FR">
                <a:cs typeface="Calibri"/>
              </a:rPr>
              <a:t>, </a:t>
            </a:r>
            <a:r>
              <a:rPr lang="fr-FR" b="1" err="1">
                <a:cs typeface="Calibri"/>
              </a:rPr>
              <a:t>Sticky</a:t>
            </a:r>
            <a:r>
              <a:rPr lang="fr-FR" b="1">
                <a:cs typeface="Calibri"/>
              </a:rPr>
              <a:t> bit</a:t>
            </a:r>
          </a:p>
          <a:p>
            <a:endParaRPr lang="fr-FR">
              <a:ea typeface="+mn-lt"/>
              <a:cs typeface="+mn-lt"/>
            </a:endParaRPr>
          </a:p>
          <a:p>
            <a:r>
              <a:rPr lang="fr-FR" err="1">
                <a:ea typeface="+mn-lt"/>
                <a:cs typeface="+mn-lt"/>
              </a:rPr>
              <a:t>Sticky</a:t>
            </a:r>
            <a:r>
              <a:rPr lang="fr-FR">
                <a:ea typeface="+mn-lt"/>
                <a:cs typeface="+mn-lt"/>
              </a:rPr>
              <a:t> bit (1) sur un dossier</a:t>
            </a:r>
          </a:p>
          <a:p>
            <a:endParaRPr lang="fr-FR">
              <a:ea typeface="+mn-lt"/>
              <a:cs typeface="+mn-lt"/>
            </a:endParaRPr>
          </a:p>
          <a:p>
            <a:r>
              <a:rPr lang="fr-FR">
                <a:ea typeface="+mn-lt"/>
                <a:cs typeface="+mn-lt"/>
              </a:rPr>
              <a:t>Lorsque le </a:t>
            </a:r>
            <a:r>
              <a:rPr lang="fr-FR" err="1">
                <a:ea typeface="+mn-lt"/>
                <a:cs typeface="+mn-lt"/>
              </a:rPr>
              <a:t>sticky</a:t>
            </a:r>
            <a:r>
              <a:rPr lang="fr-FR">
                <a:ea typeface="+mn-lt"/>
                <a:cs typeface="+mn-lt"/>
              </a:rPr>
              <a:t> bit est activé sur un répertoire, seuls l'utilisateur root, le propriétaire du répertoire et le propriétaire d'un fichier peuvent supprimer des fichiers dans ce répertoire.</a:t>
            </a:r>
            <a:endParaRPr lang="fr-FR">
              <a:cs typeface="Calibri"/>
            </a:endParaRPr>
          </a:p>
        </p:txBody>
      </p:sp>
      <p:pic>
        <p:nvPicPr>
          <p:cNvPr id="7" name="Image 7" descr="Une image contenant texte&#10;&#10;Description générée automatiquement">
            <a:extLst>
              <a:ext uri="{FF2B5EF4-FFF2-40B4-BE49-F238E27FC236}">
                <a16:creationId xmlns:a16="http://schemas.microsoft.com/office/drawing/2014/main" id="{5BB8827B-F77F-CAA3-192C-585D94259640}"/>
              </a:ext>
            </a:extLst>
          </p:cNvPr>
          <p:cNvPicPr>
            <a:picLocks noChangeAspect="1"/>
          </p:cNvPicPr>
          <p:nvPr/>
        </p:nvPicPr>
        <p:blipFill>
          <a:blip r:embed="rId2"/>
          <a:stretch>
            <a:fillRect/>
          </a:stretch>
        </p:blipFill>
        <p:spPr>
          <a:xfrm>
            <a:off x="394271" y="3509026"/>
            <a:ext cx="5806183" cy="469240"/>
          </a:xfrm>
          <a:prstGeom prst="rect">
            <a:avLst/>
          </a:prstGeom>
        </p:spPr>
      </p:pic>
      <p:sp>
        <p:nvSpPr>
          <p:cNvPr id="6" name="Rectangle : coins arrondis 5">
            <a:extLst>
              <a:ext uri="{FF2B5EF4-FFF2-40B4-BE49-F238E27FC236}">
                <a16:creationId xmlns:a16="http://schemas.microsoft.com/office/drawing/2014/main" id="{9D43C223-4160-C499-0945-95ECCFDC59FD}"/>
              </a:ext>
            </a:extLst>
          </p:cNvPr>
          <p:cNvSpPr/>
          <p:nvPr/>
        </p:nvSpPr>
        <p:spPr>
          <a:xfrm>
            <a:off x="955497" y="3694201"/>
            <a:ext cx="407114" cy="317215"/>
          </a:xfrm>
          <a:prstGeom prst="roundRect">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085388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977732" y="145774"/>
            <a:ext cx="3804984" cy="3200876"/>
          </a:xfrm>
        </p:spPr>
        <p:txBody>
          <a:bodyPr wrap="square" lIns="0" tIns="0" rIns="91440" bIns="0" anchor="t">
            <a:spAutoFit/>
          </a:bodyPr>
          <a:lstStyle/>
          <a:p>
            <a:r>
              <a:rPr lang="fr-FR">
                <a:latin typeface="Segoe UI Semilight"/>
                <a:cs typeface="Segoe UI Semilight"/>
              </a:rPr>
              <a:t>Chapitre 7</a:t>
            </a:r>
            <a:endParaRPr lang="fr-FR" u="sng"/>
          </a:p>
          <a:p>
            <a:pPr marL="0" indent="0">
              <a:buNone/>
            </a:pPr>
            <a:r>
              <a:rPr lang="fr-FR" u="sng">
                <a:latin typeface="Segoe UI Semilight"/>
                <a:cs typeface="Segoe UI Semilight"/>
              </a:rPr>
              <a:t>La commande </a:t>
            </a:r>
            <a:r>
              <a:rPr lang="fr-FR" u="sng" err="1">
                <a:latin typeface="Segoe UI Semilight"/>
                <a:cs typeface="Segoe UI Semilight"/>
              </a:rPr>
              <a:t>find</a:t>
            </a:r>
            <a:endParaRPr lang="fr-FR" u="sng" err="1"/>
          </a:p>
          <a:p>
            <a:pPr marL="0" indent="0">
              <a:buNone/>
            </a:pPr>
            <a:br>
              <a:rPr lang="en-US"/>
            </a:br>
            <a:endParaRPr lang="en-US"/>
          </a:p>
          <a:p>
            <a:pPr>
              <a:buNone/>
            </a:pPr>
            <a:endParaRPr lang="fr-FR" u="sng">
              <a:latin typeface="Segoe UI Semilight"/>
              <a:cs typeface="Segoe UI Semilight"/>
            </a:endParaRPr>
          </a:p>
          <a:p>
            <a:pPr marL="0" indent="0">
              <a:buNone/>
            </a:pPr>
            <a:endParaRPr lang="fr-FR" u="sng"/>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2413010" y="1765870"/>
            <a:ext cx="4335826" cy="11285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ea typeface="+mn-lt"/>
                <a:cs typeface="+mn-lt"/>
              </a:rPr>
              <a:t>Critères de recherche</a:t>
            </a:r>
          </a:p>
          <a:p>
            <a:endParaRPr lang="fr-FR">
              <a:solidFill>
                <a:schemeClr val="accent1"/>
              </a:solidFill>
              <a:latin typeface="Segoe UI Semilight"/>
              <a:cs typeface="Calibri"/>
            </a:endParaRPr>
          </a:p>
          <a:p>
            <a:pPr marL="3810">
              <a:spcBef>
                <a:spcPts val="1613"/>
              </a:spcBef>
              <a:spcAft>
                <a:spcPts val="1134"/>
              </a:spcAft>
            </a:pPr>
            <a:endParaRPr lang="fr-FR">
              <a:solidFill>
                <a:schemeClr val="accent1"/>
              </a:solidFill>
              <a:latin typeface="Segoe UI Semilight"/>
              <a:cs typeface="Arial"/>
            </a:endParaRPr>
          </a:p>
        </p:txBody>
      </p:sp>
    </p:spTree>
    <p:extLst>
      <p:ext uri="{BB962C8B-B14F-4D97-AF65-F5344CB8AC3E}">
        <p14:creationId xmlns:p14="http://schemas.microsoft.com/office/powerpoint/2010/main" val="18996590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Critères de recherche</a:t>
            </a: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7</a:t>
            </a: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2026D161-5172-BD59-F709-48A9E7B4839D}"/>
              </a:ext>
            </a:extLst>
          </p:cNvPr>
          <p:cNvSpPr txBox="1"/>
          <p:nvPr/>
        </p:nvSpPr>
        <p:spPr>
          <a:xfrm>
            <a:off x="154112" y="1001730"/>
            <a:ext cx="8630292" cy="5144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100">
                <a:solidFill>
                  <a:schemeClr val="accent1">
                    <a:lumMod val="75000"/>
                  </a:schemeClr>
                </a:solidFill>
                <a:latin typeface="Segoe UI Semilight"/>
                <a:ea typeface="+mn-lt"/>
                <a:cs typeface="+mn-lt"/>
              </a:rPr>
              <a:t>Effectuer une recherche avec </a:t>
            </a:r>
            <a:r>
              <a:rPr lang="fr-FR" sz="1100" err="1">
                <a:solidFill>
                  <a:schemeClr val="accent1">
                    <a:lumMod val="75000"/>
                  </a:schemeClr>
                </a:solidFill>
                <a:latin typeface="Segoe UI Semilight"/>
                <a:ea typeface="+mn-lt"/>
                <a:cs typeface="+mn-lt"/>
              </a:rPr>
              <a:t>find</a:t>
            </a:r>
            <a:r>
              <a:rPr lang="fr-FR" sz="1100">
                <a:solidFill>
                  <a:schemeClr val="accent1">
                    <a:lumMod val="75000"/>
                  </a:schemeClr>
                </a:solidFill>
                <a:latin typeface="Segoe UI Semilight"/>
                <a:ea typeface="+mn-lt"/>
                <a:cs typeface="+mn-lt"/>
              </a:rPr>
              <a:t> : </a:t>
            </a:r>
            <a:endParaRPr lang="fr-FR" sz="1100">
              <a:solidFill>
                <a:schemeClr val="accent1">
                  <a:lumMod val="75000"/>
                </a:schemeClr>
              </a:solidFill>
              <a:latin typeface="Segoe UI Semilight"/>
              <a:cs typeface="Calibri"/>
            </a:endParaRPr>
          </a:p>
          <a:p>
            <a:pPr>
              <a:buFont typeface="Arial"/>
              <a:buChar char="•"/>
            </a:pPr>
            <a:endParaRPr lang="fr-FR" sz="1100">
              <a:solidFill>
                <a:schemeClr val="accent1">
                  <a:lumMod val="75000"/>
                </a:schemeClr>
              </a:solidFill>
              <a:latin typeface="Segoe UI Semilight"/>
              <a:cs typeface="Calibri"/>
            </a:endParaRPr>
          </a:p>
          <a:p>
            <a:r>
              <a:rPr lang="fr-FR" sz="1100">
                <a:solidFill>
                  <a:schemeClr val="accent1">
                    <a:lumMod val="75000"/>
                  </a:schemeClr>
                </a:solidFill>
                <a:latin typeface="Segoe UI Semilight"/>
                <a:ea typeface="+mn-lt"/>
                <a:cs typeface="+mn-lt"/>
              </a:rPr>
              <a:t>Syntaxe :   </a:t>
            </a:r>
            <a:r>
              <a:rPr lang="fr-FR" sz="1100" err="1">
                <a:solidFill>
                  <a:schemeClr val="accent1">
                    <a:lumMod val="75000"/>
                  </a:schemeClr>
                </a:solidFill>
                <a:latin typeface="Segoe UI Semilight"/>
                <a:ea typeface="+mn-lt"/>
                <a:cs typeface="+mn-lt"/>
              </a:rPr>
              <a:t>find</a:t>
            </a:r>
            <a:r>
              <a:rPr lang="fr-FR" sz="1100">
                <a:solidFill>
                  <a:schemeClr val="accent1">
                    <a:lumMod val="75000"/>
                  </a:schemeClr>
                </a:solidFill>
                <a:latin typeface="Segoe UI Semilight"/>
                <a:ea typeface="+mn-lt"/>
                <a:cs typeface="+mn-lt"/>
              </a:rPr>
              <a:t> [chemin] -</a:t>
            </a:r>
            <a:r>
              <a:rPr lang="fr-FR" sz="1100" err="1">
                <a:solidFill>
                  <a:schemeClr val="accent1">
                    <a:lumMod val="75000"/>
                  </a:schemeClr>
                </a:solidFill>
                <a:latin typeface="Segoe UI Semilight"/>
                <a:ea typeface="+mn-lt"/>
                <a:cs typeface="+mn-lt"/>
              </a:rPr>
              <a:t>name</a:t>
            </a:r>
            <a:r>
              <a:rPr lang="fr-FR" sz="1100">
                <a:solidFill>
                  <a:schemeClr val="accent1">
                    <a:lumMod val="75000"/>
                  </a:schemeClr>
                </a:solidFill>
                <a:latin typeface="Segoe UI Semilight"/>
                <a:ea typeface="+mn-lt"/>
                <a:cs typeface="+mn-lt"/>
              </a:rPr>
              <a:t> [expression] </a:t>
            </a:r>
            <a:endParaRPr lang="fr-FR" sz="1100">
              <a:solidFill>
                <a:schemeClr val="accent1">
                  <a:lumMod val="75000"/>
                </a:schemeClr>
              </a:solidFill>
              <a:latin typeface="Segoe UI Semilight"/>
              <a:cs typeface="Calibri"/>
            </a:endParaRPr>
          </a:p>
          <a:p>
            <a:pPr>
              <a:buFont typeface="Arial"/>
              <a:buChar char="•"/>
            </a:pPr>
            <a:endParaRPr lang="fr-FR" sz="1100">
              <a:solidFill>
                <a:schemeClr val="accent1">
                  <a:lumMod val="75000"/>
                </a:schemeClr>
              </a:solidFill>
              <a:latin typeface="Segoe UI Semilight"/>
              <a:cs typeface="Calibri"/>
            </a:endParaRPr>
          </a:p>
          <a:p>
            <a:r>
              <a:rPr lang="fr-FR" sz="1100">
                <a:solidFill>
                  <a:schemeClr val="accent1">
                    <a:lumMod val="75000"/>
                  </a:schemeClr>
                </a:solidFill>
                <a:latin typeface="Segoe UI Semilight"/>
                <a:ea typeface="+mn-lt"/>
                <a:cs typeface="+mn-lt"/>
              </a:rPr>
              <a:t>La commande </a:t>
            </a:r>
            <a:r>
              <a:rPr lang="fr-FR" sz="1100" err="1">
                <a:solidFill>
                  <a:schemeClr val="accent1">
                    <a:lumMod val="75000"/>
                  </a:schemeClr>
                </a:solidFill>
                <a:latin typeface="Segoe UI Semilight"/>
                <a:ea typeface="+mn-lt"/>
                <a:cs typeface="+mn-lt"/>
              </a:rPr>
              <a:t>find</a:t>
            </a:r>
            <a:r>
              <a:rPr lang="fr-FR" sz="1100">
                <a:solidFill>
                  <a:schemeClr val="accent1">
                    <a:lumMod val="75000"/>
                  </a:schemeClr>
                </a:solidFill>
                <a:latin typeface="Segoe UI Semilight"/>
                <a:ea typeface="+mn-lt"/>
                <a:cs typeface="+mn-lt"/>
              </a:rPr>
              <a:t>  permet de rechercher des fichiers dans une hiérarchie de répertoires. </a:t>
            </a:r>
            <a:endParaRPr lang="fr-FR" sz="1100">
              <a:solidFill>
                <a:schemeClr val="accent1">
                  <a:lumMod val="75000"/>
                </a:schemeClr>
              </a:solidFill>
              <a:latin typeface="Segoe UI Semilight"/>
              <a:cs typeface="Calibri"/>
            </a:endParaRPr>
          </a:p>
          <a:p>
            <a:pPr>
              <a:buFont typeface="Arial"/>
              <a:buChar char="•"/>
            </a:pPr>
            <a:endParaRPr lang="fr-FR" sz="1100">
              <a:solidFill>
                <a:schemeClr val="accent1">
                  <a:lumMod val="75000"/>
                </a:schemeClr>
              </a:solidFill>
              <a:latin typeface="Segoe UI Semilight"/>
              <a:cs typeface="Calibri"/>
            </a:endParaRPr>
          </a:p>
          <a:p>
            <a:r>
              <a:rPr lang="fr-FR" sz="1100">
                <a:solidFill>
                  <a:schemeClr val="accent1">
                    <a:lumMod val="75000"/>
                  </a:schemeClr>
                </a:solidFill>
                <a:latin typeface="Segoe UI Semilight"/>
                <a:ea typeface="+mn-lt"/>
                <a:cs typeface="+mn-lt"/>
              </a:rPr>
              <a:t>   Options utiles : </a:t>
            </a:r>
            <a:endParaRPr lang="fr-FR" sz="1100">
              <a:solidFill>
                <a:schemeClr val="accent1">
                  <a:lumMod val="75000"/>
                </a:schemeClr>
              </a:solidFill>
              <a:latin typeface="Segoe UI Semilight"/>
              <a:cs typeface="Calibri"/>
            </a:endParaRPr>
          </a:p>
          <a:p>
            <a:pPr>
              <a:buFont typeface="Arial"/>
              <a:buChar char="•"/>
            </a:pPr>
            <a:endParaRPr lang="fr-FR" sz="1100">
              <a:solidFill>
                <a:schemeClr val="accent1">
                  <a:lumMod val="75000"/>
                </a:schemeClr>
              </a:solidFill>
              <a:latin typeface="Segoe UI Semilight"/>
              <a:cs typeface="Calibri"/>
            </a:endParaRPr>
          </a:p>
          <a:p>
            <a:r>
              <a:rPr lang="fr-FR" sz="1100">
                <a:solidFill>
                  <a:schemeClr val="accent1">
                    <a:lumMod val="75000"/>
                  </a:schemeClr>
                </a:solidFill>
                <a:latin typeface="Segoe UI Semilight"/>
                <a:ea typeface="+mn-lt"/>
                <a:cs typeface="+mn-lt"/>
              </a:rPr>
              <a:t>-</a:t>
            </a:r>
            <a:r>
              <a:rPr lang="fr-FR" sz="1100" err="1">
                <a:solidFill>
                  <a:schemeClr val="accent1">
                    <a:lumMod val="75000"/>
                  </a:schemeClr>
                </a:solidFill>
                <a:latin typeface="Segoe UI Semilight"/>
                <a:ea typeface="+mn-lt"/>
                <a:cs typeface="+mn-lt"/>
              </a:rPr>
              <a:t>name</a:t>
            </a:r>
            <a:r>
              <a:rPr lang="fr-FR" sz="1100">
                <a:solidFill>
                  <a:schemeClr val="accent1">
                    <a:lumMod val="75000"/>
                  </a:schemeClr>
                </a:solidFill>
                <a:latin typeface="Segoe UI Semilight"/>
                <a:ea typeface="+mn-lt"/>
                <a:cs typeface="+mn-lt"/>
              </a:rPr>
              <a:t> : précise le nom du fichier, sensible à la casse </a:t>
            </a:r>
            <a:endParaRPr lang="fr-FR" sz="1100">
              <a:solidFill>
                <a:schemeClr val="accent1">
                  <a:lumMod val="75000"/>
                </a:schemeClr>
              </a:solidFill>
              <a:latin typeface="Segoe UI Semilight"/>
              <a:cs typeface="Calibri"/>
            </a:endParaRPr>
          </a:p>
          <a:p>
            <a:pPr>
              <a:buFont typeface="Arial"/>
              <a:buChar char="•"/>
            </a:pPr>
            <a:endParaRPr lang="fr-FR" sz="1100">
              <a:solidFill>
                <a:schemeClr val="accent1">
                  <a:lumMod val="75000"/>
                </a:schemeClr>
              </a:solidFill>
              <a:latin typeface="Segoe UI Semilight"/>
              <a:cs typeface="Calibri"/>
            </a:endParaRPr>
          </a:p>
          <a:p>
            <a:r>
              <a:rPr lang="fr-FR" sz="1100">
                <a:solidFill>
                  <a:schemeClr val="accent1">
                    <a:lumMod val="75000"/>
                  </a:schemeClr>
                </a:solidFill>
                <a:latin typeface="Segoe UI Semilight"/>
                <a:ea typeface="+mn-lt"/>
                <a:cs typeface="+mn-lt"/>
              </a:rPr>
              <a:t>-</a:t>
            </a:r>
            <a:r>
              <a:rPr lang="fr-FR" sz="1100" err="1">
                <a:solidFill>
                  <a:schemeClr val="accent1">
                    <a:lumMod val="75000"/>
                  </a:schemeClr>
                </a:solidFill>
                <a:latin typeface="Segoe UI Semilight"/>
                <a:ea typeface="+mn-lt"/>
                <a:cs typeface="+mn-lt"/>
              </a:rPr>
              <a:t>iname</a:t>
            </a:r>
            <a:r>
              <a:rPr lang="fr-FR" sz="1100">
                <a:solidFill>
                  <a:schemeClr val="accent1">
                    <a:lumMod val="75000"/>
                  </a:schemeClr>
                </a:solidFill>
                <a:latin typeface="Segoe UI Semilight"/>
                <a:ea typeface="+mn-lt"/>
                <a:cs typeface="+mn-lt"/>
              </a:rPr>
              <a:t> : comme -</a:t>
            </a:r>
            <a:r>
              <a:rPr lang="fr-FR" sz="1100" err="1">
                <a:solidFill>
                  <a:schemeClr val="accent1">
                    <a:lumMod val="75000"/>
                  </a:schemeClr>
                </a:solidFill>
                <a:latin typeface="Segoe UI Semilight"/>
                <a:ea typeface="+mn-lt"/>
                <a:cs typeface="+mn-lt"/>
              </a:rPr>
              <a:t>name</a:t>
            </a:r>
            <a:r>
              <a:rPr lang="fr-FR" sz="1100">
                <a:solidFill>
                  <a:schemeClr val="accent1">
                    <a:lumMod val="75000"/>
                  </a:schemeClr>
                </a:solidFill>
                <a:latin typeface="Segoe UI Semilight"/>
                <a:ea typeface="+mn-lt"/>
                <a:cs typeface="+mn-lt"/>
              </a:rPr>
              <a:t> mais non sensible à la casse </a:t>
            </a:r>
            <a:endParaRPr lang="fr-FR" sz="1100">
              <a:solidFill>
                <a:schemeClr val="accent1">
                  <a:lumMod val="75000"/>
                </a:schemeClr>
              </a:solidFill>
              <a:latin typeface="Segoe UI Semilight"/>
              <a:cs typeface="Calibri"/>
            </a:endParaRPr>
          </a:p>
          <a:p>
            <a:pPr>
              <a:buFont typeface="Arial"/>
              <a:buChar char="•"/>
            </a:pPr>
            <a:endParaRPr lang="fr-FR" sz="1100">
              <a:solidFill>
                <a:schemeClr val="accent1">
                  <a:lumMod val="75000"/>
                </a:schemeClr>
              </a:solidFill>
              <a:latin typeface="Segoe UI Semilight"/>
              <a:cs typeface="Calibri"/>
            </a:endParaRPr>
          </a:p>
          <a:p>
            <a:r>
              <a:rPr lang="fr-FR" sz="1100">
                <a:solidFill>
                  <a:schemeClr val="accent1">
                    <a:lumMod val="75000"/>
                  </a:schemeClr>
                </a:solidFill>
                <a:latin typeface="Segoe UI Semilight"/>
                <a:ea typeface="+mn-lt"/>
                <a:cs typeface="+mn-lt"/>
              </a:rPr>
              <a:t>-type d/f/l : retourne uniquement les fichiers de type d=directory, f=fichier ou l=lien symbolique </a:t>
            </a:r>
            <a:endParaRPr lang="fr-FR" sz="1100">
              <a:solidFill>
                <a:schemeClr val="accent1">
                  <a:lumMod val="75000"/>
                </a:schemeClr>
              </a:solidFill>
              <a:latin typeface="Segoe UI Semilight"/>
              <a:cs typeface="Calibri"/>
            </a:endParaRPr>
          </a:p>
          <a:p>
            <a:pPr>
              <a:buFont typeface="Arial"/>
              <a:buChar char="•"/>
            </a:pPr>
            <a:endParaRPr lang="fr-FR" sz="1100">
              <a:solidFill>
                <a:schemeClr val="accent1">
                  <a:lumMod val="75000"/>
                </a:schemeClr>
              </a:solidFill>
              <a:latin typeface="Segoe UI Semilight"/>
              <a:cs typeface="Calibri"/>
            </a:endParaRPr>
          </a:p>
          <a:p>
            <a:r>
              <a:rPr lang="fr-FR" sz="1100">
                <a:solidFill>
                  <a:schemeClr val="accent1">
                    <a:lumMod val="75000"/>
                  </a:schemeClr>
                </a:solidFill>
                <a:latin typeface="Segoe UI Semilight"/>
                <a:ea typeface="+mn-lt"/>
                <a:cs typeface="+mn-lt"/>
              </a:rPr>
              <a:t>-</a:t>
            </a:r>
            <a:r>
              <a:rPr lang="fr-FR" sz="1100" err="1">
                <a:solidFill>
                  <a:schemeClr val="accent1">
                    <a:lumMod val="75000"/>
                  </a:schemeClr>
                </a:solidFill>
                <a:latin typeface="Segoe UI Semilight"/>
                <a:ea typeface="+mn-lt"/>
                <a:cs typeface="+mn-lt"/>
              </a:rPr>
              <a:t>atime</a:t>
            </a:r>
            <a:r>
              <a:rPr lang="fr-FR" sz="1100">
                <a:solidFill>
                  <a:schemeClr val="accent1">
                    <a:lumMod val="75000"/>
                  </a:schemeClr>
                </a:solidFill>
                <a:latin typeface="Segoe UI Semilight"/>
                <a:ea typeface="+mn-lt"/>
                <a:cs typeface="+mn-lt"/>
              </a:rPr>
              <a:t> -1/+10 : recherche par date d’accès. Exemple « -</a:t>
            </a:r>
            <a:r>
              <a:rPr lang="fr-FR" sz="1100" err="1">
                <a:solidFill>
                  <a:schemeClr val="accent1">
                    <a:lumMod val="75000"/>
                  </a:schemeClr>
                </a:solidFill>
                <a:latin typeface="Segoe UI Semilight"/>
                <a:ea typeface="+mn-lt"/>
                <a:cs typeface="+mn-lt"/>
              </a:rPr>
              <a:t>atime</a:t>
            </a:r>
            <a:r>
              <a:rPr lang="fr-FR" sz="1100">
                <a:solidFill>
                  <a:schemeClr val="accent1">
                    <a:lumMod val="75000"/>
                  </a:schemeClr>
                </a:solidFill>
                <a:latin typeface="Segoe UI Semilight"/>
                <a:ea typeface="+mn-lt"/>
                <a:cs typeface="+mn-lt"/>
              </a:rPr>
              <a:t> -1 » accès depuis moins de 1 jour ou « -</a:t>
            </a:r>
            <a:r>
              <a:rPr lang="fr-FR" sz="1100" err="1">
                <a:solidFill>
                  <a:schemeClr val="accent1">
                    <a:lumMod val="75000"/>
                  </a:schemeClr>
                </a:solidFill>
                <a:latin typeface="Segoe UI Semilight"/>
                <a:ea typeface="+mn-lt"/>
                <a:cs typeface="+mn-lt"/>
              </a:rPr>
              <a:t>atime</a:t>
            </a:r>
            <a:r>
              <a:rPr lang="fr-FR" sz="1100">
                <a:solidFill>
                  <a:schemeClr val="accent1">
                    <a:lumMod val="75000"/>
                  </a:schemeClr>
                </a:solidFill>
                <a:latin typeface="Segoe UI Semilight"/>
                <a:ea typeface="+mn-lt"/>
                <a:cs typeface="+mn-lt"/>
              </a:rPr>
              <a:t> +10 » accès qui date de plus de 10 jours. </a:t>
            </a:r>
            <a:endParaRPr lang="fr-FR" sz="1100">
              <a:solidFill>
                <a:schemeClr val="accent1">
                  <a:lumMod val="75000"/>
                </a:schemeClr>
              </a:solidFill>
              <a:latin typeface="Segoe UI Semilight"/>
              <a:cs typeface="Calibri"/>
            </a:endParaRPr>
          </a:p>
          <a:p>
            <a:pPr>
              <a:buFont typeface="Arial"/>
              <a:buChar char="•"/>
            </a:pPr>
            <a:endParaRPr lang="fr-FR" sz="1100">
              <a:solidFill>
                <a:schemeClr val="accent1">
                  <a:lumMod val="75000"/>
                </a:schemeClr>
              </a:solidFill>
              <a:latin typeface="Segoe UI Semilight"/>
              <a:cs typeface="Calibri"/>
            </a:endParaRPr>
          </a:p>
          <a:p>
            <a:r>
              <a:rPr lang="fr-FR" sz="1100">
                <a:solidFill>
                  <a:schemeClr val="accent1">
                    <a:lumMod val="75000"/>
                  </a:schemeClr>
                </a:solidFill>
                <a:latin typeface="Segoe UI Semilight"/>
                <a:ea typeface="+mn-lt"/>
                <a:cs typeface="+mn-lt"/>
              </a:rPr>
              <a:t>-size +10M : fichier supérieur à 10 Mo </a:t>
            </a:r>
            <a:endParaRPr lang="fr-FR" sz="1100">
              <a:solidFill>
                <a:schemeClr val="accent1">
                  <a:lumMod val="75000"/>
                </a:schemeClr>
              </a:solidFill>
              <a:latin typeface="Segoe UI Semilight"/>
              <a:cs typeface="Calibri"/>
            </a:endParaRPr>
          </a:p>
          <a:p>
            <a:endParaRPr lang="fr-FR" sz="1100">
              <a:solidFill>
                <a:schemeClr val="accent1">
                  <a:lumMod val="75000"/>
                </a:schemeClr>
              </a:solidFill>
              <a:latin typeface="Segoe UI Semilight"/>
              <a:cs typeface="Calibri"/>
            </a:endParaRPr>
          </a:p>
          <a:p>
            <a:r>
              <a:rPr lang="fr-FR" sz="1100">
                <a:solidFill>
                  <a:schemeClr val="accent1">
                    <a:lumMod val="75000"/>
                  </a:schemeClr>
                </a:solidFill>
                <a:latin typeface="Segoe UI Semilight"/>
                <a:ea typeface="+mn-lt"/>
                <a:cs typeface="+mn-lt"/>
              </a:rPr>
              <a:t>-perm /mode  : permissions a </a:t>
            </a:r>
            <a:r>
              <a:rPr lang="fr-FR" sz="1100" err="1">
                <a:solidFill>
                  <a:schemeClr val="accent1">
                    <a:lumMod val="75000"/>
                  </a:schemeClr>
                </a:solidFill>
                <a:latin typeface="Segoe UI Semilight"/>
                <a:ea typeface="+mn-lt"/>
                <a:cs typeface="+mn-lt"/>
              </a:rPr>
              <a:t>rechervher</a:t>
            </a:r>
            <a:r>
              <a:rPr lang="fr-FR" sz="1100">
                <a:solidFill>
                  <a:schemeClr val="accent1">
                    <a:lumMod val="75000"/>
                  </a:schemeClr>
                </a:solidFill>
                <a:latin typeface="Segoe UI Semilight"/>
                <a:ea typeface="+mn-lt"/>
                <a:cs typeface="+mn-lt"/>
              </a:rPr>
              <a:t>, par exemple « - perm /4750 » ou /4000  affiche fichier avec permission </a:t>
            </a:r>
            <a:r>
              <a:rPr lang="fr-FR" sz="1100" err="1">
                <a:solidFill>
                  <a:schemeClr val="accent1">
                    <a:lumMod val="75000"/>
                  </a:schemeClr>
                </a:solidFill>
                <a:latin typeface="Segoe UI Semilight"/>
                <a:ea typeface="+mn-lt"/>
                <a:cs typeface="+mn-lt"/>
              </a:rPr>
              <a:t>setGUI</a:t>
            </a:r>
            <a:endParaRPr lang="fr-FR" sz="1100" err="1">
              <a:solidFill>
                <a:schemeClr val="accent1">
                  <a:lumMod val="75000"/>
                </a:schemeClr>
              </a:solidFill>
              <a:latin typeface="Segoe UI Semilight"/>
              <a:cs typeface="Calibri"/>
            </a:endParaRPr>
          </a:p>
          <a:p>
            <a:endParaRPr lang="fr-FR" sz="1100">
              <a:solidFill>
                <a:schemeClr val="accent1">
                  <a:lumMod val="75000"/>
                </a:schemeClr>
              </a:solidFill>
              <a:latin typeface="Segoe UI Semilight"/>
              <a:cs typeface="Calibri"/>
            </a:endParaRPr>
          </a:p>
          <a:p>
            <a:endParaRPr lang="fr-FR" sz="1100">
              <a:solidFill>
                <a:schemeClr val="accent1">
                  <a:lumMod val="75000"/>
                </a:schemeClr>
              </a:solidFill>
              <a:latin typeface="Segoe UI Semilight"/>
              <a:cs typeface="Calibri"/>
            </a:endParaRPr>
          </a:p>
          <a:p>
            <a:r>
              <a:rPr lang="fr-FR" sz="1100">
                <a:solidFill>
                  <a:schemeClr val="accent1">
                    <a:lumMod val="75000"/>
                  </a:schemeClr>
                </a:solidFill>
                <a:latin typeface="Segoe UI Semilight"/>
                <a:cs typeface="Calibri"/>
              </a:rPr>
              <a:t>Essayé :</a:t>
            </a:r>
          </a:p>
          <a:p>
            <a:r>
              <a:rPr lang="fr-FR" sz="1100" err="1">
                <a:solidFill>
                  <a:schemeClr val="accent1">
                    <a:lumMod val="75000"/>
                  </a:schemeClr>
                </a:solidFill>
                <a:latin typeface="Segoe UI Semilight"/>
                <a:ea typeface="+mn-lt"/>
                <a:cs typeface="+mn-lt"/>
              </a:rPr>
              <a:t>sudo</a:t>
            </a:r>
            <a:r>
              <a:rPr lang="fr-FR" sz="1100">
                <a:solidFill>
                  <a:schemeClr val="accent1">
                    <a:lumMod val="75000"/>
                  </a:schemeClr>
                </a:solidFill>
                <a:latin typeface="Segoe UI Semilight"/>
                <a:ea typeface="+mn-lt"/>
                <a:cs typeface="+mn-lt"/>
              </a:rPr>
              <a:t> </a:t>
            </a:r>
            <a:r>
              <a:rPr lang="fr-FR" sz="1100" err="1">
                <a:solidFill>
                  <a:schemeClr val="accent1">
                    <a:lumMod val="75000"/>
                  </a:schemeClr>
                </a:solidFill>
                <a:latin typeface="Segoe UI Semilight"/>
                <a:ea typeface="+mn-lt"/>
                <a:cs typeface="+mn-lt"/>
              </a:rPr>
              <a:t>find</a:t>
            </a:r>
            <a:r>
              <a:rPr lang="fr-FR" sz="1100">
                <a:solidFill>
                  <a:schemeClr val="accent1">
                    <a:lumMod val="75000"/>
                  </a:schemeClr>
                </a:solidFill>
                <a:latin typeface="Segoe UI Semilight"/>
                <a:ea typeface="+mn-lt"/>
                <a:cs typeface="+mn-lt"/>
              </a:rPr>
              <a:t> / -perm /4000</a:t>
            </a:r>
            <a:endParaRPr lang="fr-FR">
              <a:solidFill>
                <a:schemeClr val="accent1">
                  <a:lumMod val="75000"/>
                </a:schemeClr>
              </a:solidFill>
              <a:latin typeface="Segoe UI Semilight"/>
              <a:cs typeface="Calibri"/>
            </a:endParaRPr>
          </a:p>
          <a:p>
            <a:endParaRPr lang="fr-FR">
              <a:latin typeface="Segoe UI Semilight"/>
              <a:cs typeface="Segoe UI Semilight"/>
            </a:endParaRPr>
          </a:p>
          <a:p>
            <a:endParaRPr lang="fr-FR" sz="1100">
              <a:solidFill>
                <a:schemeClr val="accent1">
                  <a:lumMod val="75000"/>
                </a:schemeClr>
              </a:solidFill>
              <a:latin typeface="Segoe UI Semilight"/>
              <a:cs typeface="Calibri"/>
            </a:endParaRPr>
          </a:p>
          <a:p>
            <a:pPr>
              <a:buFont typeface="Arial"/>
              <a:buChar char="•"/>
            </a:pPr>
            <a:endParaRPr lang="fr-FR" sz="1100">
              <a:solidFill>
                <a:schemeClr val="accent1">
                  <a:lumMod val="75000"/>
                </a:schemeClr>
              </a:solidFill>
              <a:latin typeface="Segoe UI Semilight"/>
              <a:cs typeface="Calibri"/>
            </a:endParaRPr>
          </a:p>
          <a:p>
            <a:pPr marL="342900" indent="-339090">
              <a:spcBef>
                <a:spcPts val="1613"/>
              </a:spcBef>
              <a:spcAft>
                <a:spcPts val="1134"/>
              </a:spcAft>
              <a:buFont typeface="Arial,Sans-Serif"/>
              <a:buChar char="•"/>
            </a:pPr>
            <a:endParaRPr lang="fr-FR" sz="1100">
              <a:solidFill>
                <a:schemeClr val="accent1">
                  <a:lumMod val="75000"/>
                </a:schemeClr>
              </a:solidFill>
              <a:latin typeface="Segoe UI Semilight"/>
              <a:cs typeface="Calibri"/>
            </a:endParaRPr>
          </a:p>
        </p:txBody>
      </p:sp>
      <p:pic>
        <p:nvPicPr>
          <p:cNvPr id="6" name="Image 6" descr="Une image contenant texte&#10;&#10;Description générée automatiquement">
            <a:extLst>
              <a:ext uri="{FF2B5EF4-FFF2-40B4-BE49-F238E27FC236}">
                <a16:creationId xmlns:a16="http://schemas.microsoft.com/office/drawing/2014/main" id="{9B483D58-E7C6-6204-4294-6B18BA90E9D8}"/>
              </a:ext>
            </a:extLst>
          </p:cNvPr>
          <p:cNvPicPr>
            <a:picLocks noChangeAspect="1"/>
          </p:cNvPicPr>
          <p:nvPr/>
        </p:nvPicPr>
        <p:blipFill>
          <a:blip r:embed="rId3"/>
          <a:stretch>
            <a:fillRect/>
          </a:stretch>
        </p:blipFill>
        <p:spPr>
          <a:xfrm>
            <a:off x="3757246" y="956059"/>
            <a:ext cx="4040065" cy="535075"/>
          </a:xfrm>
          <a:prstGeom prst="rect">
            <a:avLst/>
          </a:prstGeom>
        </p:spPr>
      </p:pic>
    </p:spTree>
    <p:extLst>
      <p:ext uri="{BB962C8B-B14F-4D97-AF65-F5344CB8AC3E}">
        <p14:creationId xmlns:p14="http://schemas.microsoft.com/office/powerpoint/2010/main" val="12083023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977732" y="145774"/>
            <a:ext cx="3804984" cy="3681008"/>
          </a:xfrm>
        </p:spPr>
        <p:txBody>
          <a:bodyPr wrap="square" lIns="0" tIns="0" rIns="91440" bIns="0" anchor="t">
            <a:spAutoFit/>
          </a:bodyPr>
          <a:lstStyle/>
          <a:p>
            <a:r>
              <a:rPr lang="fr-FR">
                <a:latin typeface="Segoe UI Semilight"/>
                <a:cs typeface="Segoe UI Semilight"/>
              </a:rPr>
              <a:t>Chapitre 7</a:t>
            </a:r>
            <a:endParaRPr lang="fr-FR"/>
          </a:p>
          <a:p>
            <a:pPr>
              <a:buNone/>
            </a:pPr>
            <a:r>
              <a:rPr lang="fr-FR" u="sng">
                <a:latin typeface="Segoe UI Semilight"/>
                <a:cs typeface="Segoe UI Semilight"/>
              </a:rPr>
              <a:t>La commande </a:t>
            </a:r>
            <a:r>
              <a:rPr lang="fr-FR" u="sng" err="1">
                <a:latin typeface="Segoe UI Semilight"/>
                <a:cs typeface="Segoe UI Semilight"/>
              </a:rPr>
              <a:t>find</a:t>
            </a:r>
            <a:endParaRPr lang="fr-FR" err="1">
              <a:latin typeface="Segoe UI Semilight"/>
              <a:cs typeface="Segoe UI Semilight"/>
            </a:endParaRPr>
          </a:p>
          <a:p>
            <a:pPr>
              <a:buNone/>
            </a:pPr>
            <a:endParaRPr lang="fr-FR" u="sng"/>
          </a:p>
          <a:p>
            <a:pPr marL="0" indent="0">
              <a:buNone/>
            </a:pPr>
            <a:br>
              <a:rPr lang="en-US"/>
            </a:br>
            <a:endParaRPr lang="en-US"/>
          </a:p>
          <a:p>
            <a:pPr>
              <a:buNone/>
            </a:pPr>
            <a:endParaRPr lang="fr-FR" u="sng">
              <a:latin typeface="Segoe UI Semilight"/>
              <a:cs typeface="Segoe UI Semilight"/>
            </a:endParaRPr>
          </a:p>
          <a:p>
            <a:pPr marL="0" indent="0">
              <a:buNone/>
            </a:pPr>
            <a:endParaRPr lang="fr-FR" u="sng"/>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2413010" y="1765870"/>
            <a:ext cx="4335826" cy="11285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u="sng">
                <a:solidFill>
                  <a:schemeClr val="accent1"/>
                </a:solidFill>
                <a:latin typeface="Segoe UI Semilight"/>
                <a:ea typeface="+mn-lt"/>
                <a:cs typeface="+mn-lt"/>
              </a:rPr>
              <a:t>Utilisation avancé</a:t>
            </a:r>
            <a:endParaRPr lang="fr-FR">
              <a:solidFill>
                <a:schemeClr val="accent1"/>
              </a:solidFill>
            </a:endParaRPr>
          </a:p>
          <a:p>
            <a:endParaRPr lang="fr-FR">
              <a:solidFill>
                <a:schemeClr val="accent1"/>
              </a:solidFill>
              <a:latin typeface="Segoe UI Semilight"/>
              <a:cs typeface="Calibri"/>
            </a:endParaRPr>
          </a:p>
          <a:p>
            <a:pPr marL="3810">
              <a:spcBef>
                <a:spcPts val="1613"/>
              </a:spcBef>
              <a:spcAft>
                <a:spcPts val="1134"/>
              </a:spcAft>
            </a:pPr>
            <a:endParaRPr lang="fr-FR">
              <a:solidFill>
                <a:schemeClr val="accent1"/>
              </a:solidFill>
              <a:latin typeface="Segoe UI Semilight"/>
              <a:cs typeface="Arial"/>
            </a:endParaRPr>
          </a:p>
        </p:txBody>
      </p:sp>
    </p:spTree>
    <p:extLst>
      <p:ext uri="{BB962C8B-B14F-4D97-AF65-F5344CB8AC3E}">
        <p14:creationId xmlns:p14="http://schemas.microsoft.com/office/powerpoint/2010/main" val="23283101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DF3487BD-43A7-6F9C-C254-19A3815437EE}"/>
              </a:ext>
            </a:extLst>
          </p:cNvPr>
          <p:cNvSpPr>
            <a:spLocks noGrp="1"/>
          </p:cNvSpPr>
          <p:nvPr>
            <p:ph type="body" sz="quarter" idx="13"/>
          </p:nvPr>
        </p:nvSpPr>
        <p:spPr/>
        <p:txBody>
          <a:bodyPr lIns="0" tIns="0" rIns="0" bIns="0" anchor="t">
            <a:normAutofit/>
          </a:bodyPr>
          <a:lstStyle/>
          <a:p>
            <a:r>
              <a:rPr lang="fr-FR" u="sng">
                <a:latin typeface="Segoe UI Black"/>
                <a:ea typeface="Segoe UI Black"/>
              </a:rPr>
              <a:t>Utilisation avancée de </a:t>
            </a:r>
            <a:r>
              <a:rPr lang="fr-FR" u="sng" err="1">
                <a:latin typeface="Segoe UI Black"/>
                <a:ea typeface="Segoe UI Black"/>
              </a:rPr>
              <a:t>find</a:t>
            </a:r>
            <a:endParaRPr lang="fr-FR" err="1"/>
          </a:p>
          <a:p>
            <a:endParaRPr lang="fr-FR"/>
          </a:p>
        </p:txBody>
      </p:sp>
      <p:sp>
        <p:nvSpPr>
          <p:cNvPr id="3" name="Espace réservé du texte 2">
            <a:extLst>
              <a:ext uri="{FF2B5EF4-FFF2-40B4-BE49-F238E27FC236}">
                <a16:creationId xmlns:a16="http://schemas.microsoft.com/office/drawing/2014/main" id="{5FB80572-CCC2-C591-B97C-6E2E1BBFAAB5}"/>
              </a:ext>
            </a:extLst>
          </p:cNvPr>
          <p:cNvSpPr>
            <a:spLocks noGrp="1"/>
          </p:cNvSpPr>
          <p:nvPr>
            <p:ph type="body" sz="quarter" idx="14"/>
          </p:nvPr>
        </p:nvSpPr>
        <p:spPr/>
        <p:txBody>
          <a:bodyPr/>
          <a:lstStyle/>
          <a:p>
            <a:r>
              <a:rPr lang="fr-FR">
                <a:latin typeface="Segoe UI Semilight"/>
                <a:cs typeface="Segoe UI Semilight"/>
              </a:rPr>
              <a:t>Chapitre 7</a:t>
            </a:r>
            <a:endParaRPr lang="fr-FR"/>
          </a:p>
        </p:txBody>
      </p:sp>
      <p:sp>
        <p:nvSpPr>
          <p:cNvPr id="4" name="ZoneTexte 3">
            <a:extLst>
              <a:ext uri="{FF2B5EF4-FFF2-40B4-BE49-F238E27FC236}">
                <a16:creationId xmlns:a16="http://schemas.microsoft.com/office/drawing/2014/main" id="{6A3C2240-6A62-7B97-0D24-78A9AEB147ED}"/>
              </a:ext>
            </a:extLst>
          </p:cNvPr>
          <p:cNvSpPr txBox="1"/>
          <p:nvPr/>
        </p:nvSpPr>
        <p:spPr>
          <a:xfrm>
            <a:off x="89898" y="873303"/>
            <a:ext cx="8264275"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Exemple :</a:t>
            </a:r>
          </a:p>
          <a:p>
            <a:r>
              <a:rPr lang="fr-FR">
                <a:cs typeface="Calibri"/>
              </a:rPr>
              <a:t>Recherche depuis la racine " / ", ne dépasse pas 2 de profondeur (dans l'arborescence).</a:t>
            </a:r>
          </a:p>
          <a:p>
            <a:endParaRPr lang="fr-FR">
              <a:cs typeface="Calibri"/>
            </a:endParaRPr>
          </a:p>
          <a:p>
            <a:endParaRPr lang="fr-FR">
              <a:cs typeface="Calibri"/>
            </a:endParaRPr>
          </a:p>
          <a:p>
            <a:endParaRPr lang="fr-FR">
              <a:cs typeface="Calibri"/>
            </a:endParaRPr>
          </a:p>
          <a:p>
            <a:endParaRPr lang="fr-FR">
              <a:cs typeface="Calibri"/>
            </a:endParaRPr>
          </a:p>
          <a:p>
            <a:endParaRPr lang="fr-FR">
              <a:cs typeface="Calibri"/>
            </a:endParaRPr>
          </a:p>
          <a:p>
            <a:endParaRPr lang="fr-FR">
              <a:cs typeface="Calibri"/>
            </a:endParaRPr>
          </a:p>
          <a:p>
            <a:endParaRPr lang="fr-FR">
              <a:cs typeface="Calibri"/>
            </a:endParaRPr>
          </a:p>
          <a:p>
            <a:endParaRPr lang="fr-FR">
              <a:cs typeface="Calibri"/>
            </a:endParaRPr>
          </a:p>
          <a:p>
            <a:endParaRPr lang="fr-FR">
              <a:cs typeface="Calibri"/>
            </a:endParaRPr>
          </a:p>
          <a:p>
            <a:endParaRPr lang="fr-FR">
              <a:cs typeface="Calibri"/>
            </a:endParaRPr>
          </a:p>
          <a:p>
            <a:endParaRPr lang="fr-FR">
              <a:cs typeface="Calibri"/>
            </a:endParaRPr>
          </a:p>
          <a:p>
            <a:endParaRPr lang="fr-FR">
              <a:cs typeface="Calibri"/>
            </a:endParaRPr>
          </a:p>
          <a:p>
            <a:endParaRPr lang="fr-FR">
              <a:cs typeface="Calibri"/>
            </a:endParaRPr>
          </a:p>
          <a:p>
            <a:endParaRPr lang="fr-FR">
              <a:cs typeface="Calibri"/>
            </a:endParaRPr>
          </a:p>
        </p:txBody>
      </p:sp>
      <p:pic>
        <p:nvPicPr>
          <p:cNvPr id="5" name="Image 5" descr="Une image contenant texte&#10;&#10;Description générée automatiquement">
            <a:extLst>
              <a:ext uri="{FF2B5EF4-FFF2-40B4-BE49-F238E27FC236}">
                <a16:creationId xmlns:a16="http://schemas.microsoft.com/office/drawing/2014/main" id="{5030B0BE-B2EE-B87E-2E04-A337E52A0EE0}"/>
              </a:ext>
            </a:extLst>
          </p:cNvPr>
          <p:cNvPicPr>
            <a:picLocks noChangeAspect="1"/>
          </p:cNvPicPr>
          <p:nvPr/>
        </p:nvPicPr>
        <p:blipFill>
          <a:blip r:embed="rId2"/>
          <a:stretch>
            <a:fillRect/>
          </a:stretch>
        </p:blipFill>
        <p:spPr>
          <a:xfrm>
            <a:off x="136593" y="1775314"/>
            <a:ext cx="8053655" cy="1110939"/>
          </a:xfrm>
          <a:prstGeom prst="rect">
            <a:avLst/>
          </a:prstGeom>
        </p:spPr>
      </p:pic>
      <p:pic>
        <p:nvPicPr>
          <p:cNvPr id="7" name="Image 7" descr="Une image contenant texte&#10;&#10;Description générée automatiquement">
            <a:extLst>
              <a:ext uri="{FF2B5EF4-FFF2-40B4-BE49-F238E27FC236}">
                <a16:creationId xmlns:a16="http://schemas.microsoft.com/office/drawing/2014/main" id="{A64BEA0D-4B87-AF01-2C8D-D6AF82C0CE0A}"/>
              </a:ext>
            </a:extLst>
          </p:cNvPr>
          <p:cNvPicPr>
            <a:picLocks noChangeAspect="1"/>
          </p:cNvPicPr>
          <p:nvPr/>
        </p:nvPicPr>
        <p:blipFill>
          <a:blip r:embed="rId3"/>
          <a:stretch>
            <a:fillRect/>
          </a:stretch>
        </p:blipFill>
        <p:spPr>
          <a:xfrm>
            <a:off x="137746" y="2914274"/>
            <a:ext cx="8055218" cy="1080740"/>
          </a:xfrm>
          <a:prstGeom prst="rect">
            <a:avLst/>
          </a:prstGeom>
        </p:spPr>
      </p:pic>
      <p:pic>
        <p:nvPicPr>
          <p:cNvPr id="9" name="Image 9" descr="Une image contenant texte&#10;&#10;Description générée automatiquement">
            <a:extLst>
              <a:ext uri="{FF2B5EF4-FFF2-40B4-BE49-F238E27FC236}">
                <a16:creationId xmlns:a16="http://schemas.microsoft.com/office/drawing/2014/main" id="{C3085523-C3A0-ACED-BC54-8289D6A9294A}"/>
              </a:ext>
            </a:extLst>
          </p:cNvPr>
          <p:cNvPicPr>
            <a:picLocks noChangeAspect="1"/>
          </p:cNvPicPr>
          <p:nvPr/>
        </p:nvPicPr>
        <p:blipFill>
          <a:blip r:embed="rId4"/>
          <a:stretch>
            <a:fillRect/>
          </a:stretch>
        </p:blipFill>
        <p:spPr>
          <a:xfrm>
            <a:off x="137747" y="4017435"/>
            <a:ext cx="6853603" cy="1021208"/>
          </a:xfrm>
          <a:prstGeom prst="rect">
            <a:avLst/>
          </a:prstGeom>
        </p:spPr>
      </p:pic>
    </p:spTree>
    <p:extLst>
      <p:ext uri="{BB962C8B-B14F-4D97-AF65-F5344CB8AC3E}">
        <p14:creationId xmlns:p14="http://schemas.microsoft.com/office/powerpoint/2010/main" val="12811205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18C4B091-5C55-85CD-5E28-5B59917038E6}"/>
              </a:ext>
            </a:extLst>
          </p:cNvPr>
          <p:cNvSpPr>
            <a:spLocks noGrp="1"/>
          </p:cNvSpPr>
          <p:nvPr>
            <p:ph type="body" sz="quarter" idx="13"/>
          </p:nvPr>
        </p:nvSpPr>
        <p:spPr/>
        <p:txBody>
          <a:bodyPr lIns="0" tIns="0" rIns="0" bIns="0" anchor="t">
            <a:normAutofit/>
          </a:bodyPr>
          <a:lstStyle/>
          <a:p>
            <a:r>
              <a:rPr lang="fr-FR" u="sng">
                <a:latin typeface="Segoe UI Black"/>
                <a:ea typeface="Segoe UI Black"/>
              </a:rPr>
              <a:t>Utilisation avancée de </a:t>
            </a:r>
            <a:r>
              <a:rPr lang="fr-FR" u="sng" err="1">
                <a:latin typeface="Segoe UI Black"/>
                <a:ea typeface="Segoe UI Black"/>
              </a:rPr>
              <a:t>find</a:t>
            </a:r>
            <a:endParaRPr lang="fr-FR" err="1">
              <a:latin typeface="Segoe UI Black"/>
              <a:ea typeface="Segoe UI Black"/>
            </a:endParaRPr>
          </a:p>
        </p:txBody>
      </p:sp>
      <p:sp>
        <p:nvSpPr>
          <p:cNvPr id="3" name="Espace réservé du texte 2">
            <a:extLst>
              <a:ext uri="{FF2B5EF4-FFF2-40B4-BE49-F238E27FC236}">
                <a16:creationId xmlns:a16="http://schemas.microsoft.com/office/drawing/2014/main" id="{46D723DB-CCEA-7757-0B11-B6575CA706C2}"/>
              </a:ext>
            </a:extLst>
          </p:cNvPr>
          <p:cNvSpPr>
            <a:spLocks noGrp="1"/>
          </p:cNvSpPr>
          <p:nvPr>
            <p:ph type="body" sz="quarter" idx="14"/>
          </p:nvPr>
        </p:nvSpPr>
        <p:spPr/>
        <p:txBody>
          <a:bodyPr/>
          <a:lstStyle/>
          <a:p>
            <a:r>
              <a:rPr lang="fr-FR">
                <a:latin typeface="Segoe UI Semilight"/>
                <a:cs typeface="Segoe UI Semilight"/>
              </a:rPr>
              <a:t>Chapitre 7</a:t>
            </a:r>
            <a:endParaRPr lang="fr-FR"/>
          </a:p>
        </p:txBody>
      </p:sp>
      <p:pic>
        <p:nvPicPr>
          <p:cNvPr id="4" name="Image 4" descr="Une image contenant texte&#10;&#10;Description générée automatiquement">
            <a:extLst>
              <a:ext uri="{FF2B5EF4-FFF2-40B4-BE49-F238E27FC236}">
                <a16:creationId xmlns:a16="http://schemas.microsoft.com/office/drawing/2014/main" id="{1BDDBFA7-D1BC-86B7-4B9B-579DB7C82D11}"/>
              </a:ext>
            </a:extLst>
          </p:cNvPr>
          <p:cNvPicPr>
            <a:picLocks noChangeAspect="1"/>
          </p:cNvPicPr>
          <p:nvPr/>
        </p:nvPicPr>
        <p:blipFill>
          <a:blip r:embed="rId2"/>
          <a:stretch>
            <a:fillRect/>
          </a:stretch>
        </p:blipFill>
        <p:spPr>
          <a:xfrm>
            <a:off x="317215" y="1667644"/>
            <a:ext cx="6910653" cy="3901569"/>
          </a:xfrm>
          <a:prstGeom prst="rect">
            <a:avLst/>
          </a:prstGeom>
        </p:spPr>
      </p:pic>
      <p:sp>
        <p:nvSpPr>
          <p:cNvPr id="5" name="ZoneTexte 4">
            <a:extLst>
              <a:ext uri="{FF2B5EF4-FFF2-40B4-BE49-F238E27FC236}">
                <a16:creationId xmlns:a16="http://schemas.microsoft.com/office/drawing/2014/main" id="{E5BE8BCA-A4A8-F6FF-9C99-88AA0F2347E2}"/>
              </a:ext>
            </a:extLst>
          </p:cNvPr>
          <p:cNvSpPr txBox="1"/>
          <p:nvPr/>
        </p:nvSpPr>
        <p:spPr>
          <a:xfrm>
            <a:off x="244012" y="821932"/>
            <a:ext cx="828995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Rechercher dans /</a:t>
            </a:r>
            <a:r>
              <a:rPr lang="fr-FR" err="1">
                <a:cs typeface="Calibri"/>
              </a:rPr>
              <a:t>etc</a:t>
            </a:r>
            <a:r>
              <a:rPr lang="fr-FR">
                <a:cs typeface="Calibri"/>
              </a:rPr>
              <a:t> sous 1 de profondeur les fichiers finissant par .conf copie ensuite ce fichier en .</a:t>
            </a:r>
            <a:r>
              <a:rPr lang="fr-FR" err="1">
                <a:cs typeface="Calibri"/>
              </a:rPr>
              <a:t>conf.bkp</a:t>
            </a:r>
            <a:endParaRPr lang="fr-FR">
              <a:cs typeface="Calibri"/>
            </a:endParaRPr>
          </a:p>
          <a:p>
            <a:r>
              <a:rPr lang="fr-FR">
                <a:cs typeface="Calibri"/>
              </a:rPr>
              <a:t>                                         </a:t>
            </a:r>
            <a:r>
              <a:rPr lang="fr-FR" err="1">
                <a:cs typeface="Calibri"/>
              </a:rPr>
              <a:t>sudo</a:t>
            </a:r>
            <a:r>
              <a:rPr lang="fr-FR">
                <a:cs typeface="Calibri"/>
              </a:rPr>
              <a:t> </a:t>
            </a:r>
            <a:r>
              <a:rPr lang="fr-FR" err="1">
                <a:cs typeface="Calibri"/>
              </a:rPr>
              <a:t>find</a:t>
            </a:r>
            <a:r>
              <a:rPr lang="fr-FR">
                <a:cs typeface="Calibri"/>
              </a:rPr>
              <a:t> /</a:t>
            </a:r>
            <a:r>
              <a:rPr lang="fr-FR" err="1">
                <a:cs typeface="Calibri"/>
              </a:rPr>
              <a:t>etc</a:t>
            </a:r>
            <a:r>
              <a:rPr lang="fr-FR">
                <a:cs typeface="Calibri"/>
              </a:rPr>
              <a:t> -</a:t>
            </a:r>
            <a:r>
              <a:rPr lang="fr-FR" err="1">
                <a:cs typeface="Calibri"/>
              </a:rPr>
              <a:t>maxdept</a:t>
            </a:r>
            <a:r>
              <a:rPr lang="fr-FR">
                <a:cs typeface="Calibri"/>
              </a:rPr>
              <a:t> 1 –</a:t>
            </a:r>
            <a:r>
              <a:rPr lang="fr-FR" err="1">
                <a:cs typeface="Calibri"/>
              </a:rPr>
              <a:t>name</a:t>
            </a:r>
            <a:r>
              <a:rPr lang="fr-FR">
                <a:cs typeface="Calibri"/>
              </a:rPr>
              <a:t> "*.conf" -</a:t>
            </a:r>
            <a:r>
              <a:rPr lang="fr-FR" err="1">
                <a:cs typeface="Calibri"/>
              </a:rPr>
              <a:t>exec</a:t>
            </a:r>
            <a:r>
              <a:rPr lang="fr-FR">
                <a:cs typeface="Calibri"/>
              </a:rPr>
              <a:t> </a:t>
            </a:r>
            <a:r>
              <a:rPr lang="fr-FR" err="1">
                <a:cs typeface="Calibri"/>
              </a:rPr>
              <a:t>cp</a:t>
            </a:r>
            <a:r>
              <a:rPr lang="fr-FR">
                <a:cs typeface="Calibri"/>
              </a:rPr>
              <a:t> {} {}.</a:t>
            </a:r>
            <a:r>
              <a:rPr lang="fr-FR" err="1">
                <a:cs typeface="Calibri"/>
              </a:rPr>
              <a:t>bkp</a:t>
            </a:r>
            <a:r>
              <a:rPr lang="fr-FR">
                <a:cs typeface="Calibri"/>
              </a:rPr>
              <a:t> \;</a:t>
            </a:r>
          </a:p>
        </p:txBody>
      </p:sp>
    </p:spTree>
    <p:extLst>
      <p:ext uri="{BB962C8B-B14F-4D97-AF65-F5344CB8AC3E}">
        <p14:creationId xmlns:p14="http://schemas.microsoft.com/office/powerpoint/2010/main" val="186455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2EE7D78-04BD-F5ED-016F-0CD4FCE3069D}"/>
              </a:ext>
            </a:extLst>
          </p:cNvPr>
          <p:cNvSpPr>
            <a:spLocks noGrp="1"/>
          </p:cNvSpPr>
          <p:nvPr>
            <p:ph type="title"/>
          </p:nvPr>
        </p:nvSpPr>
        <p:spPr/>
        <p:txBody>
          <a:bodyPr/>
          <a:lstStyle/>
          <a:p>
            <a:endParaRPr lang="fr-FR"/>
          </a:p>
        </p:txBody>
      </p:sp>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Introduction – Histoire en </a:t>
            </a:r>
            <a:r>
              <a:rPr lang="fr-FR" u="sng" err="1">
                <a:latin typeface="Segoe UI Black"/>
                <a:ea typeface="Segoe UI Black"/>
              </a:rPr>
              <a:t>resumé</a:t>
            </a:r>
            <a:endParaRPr lang="fr-FR" u="sng" err="1"/>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pic>
        <p:nvPicPr>
          <p:cNvPr id="14" name="Image 14">
            <a:extLst>
              <a:ext uri="{FF2B5EF4-FFF2-40B4-BE49-F238E27FC236}">
                <a16:creationId xmlns:a16="http://schemas.microsoft.com/office/drawing/2014/main" id="{38322180-A00D-CC87-19A3-12BB42A52902}"/>
              </a:ext>
            </a:extLst>
          </p:cNvPr>
          <p:cNvPicPr>
            <a:picLocks noChangeAspect="1"/>
          </p:cNvPicPr>
          <p:nvPr/>
        </p:nvPicPr>
        <p:blipFill>
          <a:blip r:embed="rId3"/>
          <a:stretch>
            <a:fillRect/>
          </a:stretch>
        </p:blipFill>
        <p:spPr>
          <a:xfrm>
            <a:off x="1164833" y="940704"/>
            <a:ext cx="6673064" cy="4006967"/>
          </a:xfrm>
          <a:prstGeom prst="rect">
            <a:avLst/>
          </a:prstGeom>
        </p:spPr>
      </p:pic>
      <p:sp>
        <p:nvSpPr>
          <p:cNvPr id="6" name="Espace réservé du contenu 5">
            <a:extLst>
              <a:ext uri="{FF2B5EF4-FFF2-40B4-BE49-F238E27FC236}">
                <a16:creationId xmlns:a16="http://schemas.microsoft.com/office/drawing/2014/main" id="{11A54278-DB67-EE3C-E1F3-A749D2E7FE17}"/>
              </a:ext>
            </a:extLst>
          </p:cNvPr>
          <p:cNvSpPr>
            <a:spLocks noGrp="1"/>
          </p:cNvSpPr>
          <p:nvPr>
            <p:ph idx="1"/>
          </p:nvPr>
        </p:nvSpPr>
        <p:spPr>
          <a:xfrm>
            <a:off x="170815" y="939817"/>
            <a:ext cx="1350697" cy="3394472"/>
          </a:xfrm>
        </p:spPr>
        <p:txBody>
          <a:bodyPr lIns="91440" tIns="45720" rIns="91440" bIns="45720" anchor="t"/>
          <a:lstStyle/>
          <a:p>
            <a:pPr marL="0" indent="0">
              <a:buNone/>
            </a:pPr>
            <a:r>
              <a:rPr lang="fr-FR" sz="1600">
                <a:latin typeface="Segoe UI Semilight"/>
                <a:ea typeface="Segoe UI Black"/>
              </a:rPr>
              <a:t>Serveur</a:t>
            </a:r>
            <a:endParaRPr lang="fr-FR" sz="1600">
              <a:latin typeface="Segoe UI Semilight"/>
            </a:endParaRPr>
          </a:p>
        </p:txBody>
      </p:sp>
    </p:spTree>
    <p:extLst>
      <p:ext uri="{BB962C8B-B14F-4D97-AF65-F5344CB8AC3E}">
        <p14:creationId xmlns:p14="http://schemas.microsoft.com/office/powerpoint/2010/main" val="250060429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977732" y="145774"/>
            <a:ext cx="3188535" cy="1360372"/>
          </a:xfrm>
        </p:spPr>
        <p:txBody>
          <a:bodyPr wrap="square" lIns="0" tIns="0" rIns="91440" bIns="0" anchor="t">
            <a:spAutoFit/>
          </a:bodyPr>
          <a:lstStyle/>
          <a:p>
            <a:r>
              <a:rPr lang="fr-FR">
                <a:latin typeface="Segoe UI Semilight"/>
                <a:cs typeface="Segoe UI Semilight"/>
              </a:rPr>
              <a:t>Chapitre 8 </a:t>
            </a:r>
          </a:p>
          <a:p>
            <a:pPr>
              <a:buNone/>
            </a:pPr>
            <a:r>
              <a:rPr lang="fr-FR" u="sng">
                <a:latin typeface="Segoe UI Semilight"/>
                <a:cs typeface="Segoe UI Semilight"/>
              </a:rPr>
              <a:t>Vi</a:t>
            </a:r>
            <a:endParaRPr lang="fr-FR"/>
          </a:p>
          <a:p>
            <a:pPr marL="0" indent="0">
              <a:buNone/>
            </a:pPr>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2DC599DC-8B0D-E01E-F7E9-EA7750E5E6BC}"/>
              </a:ext>
            </a:extLst>
          </p:cNvPr>
          <p:cNvSpPr txBox="1"/>
          <p:nvPr/>
        </p:nvSpPr>
        <p:spPr>
          <a:xfrm>
            <a:off x="3165724" y="1817241"/>
            <a:ext cx="18236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p:txBody>
      </p:sp>
    </p:spTree>
    <p:extLst>
      <p:ext uri="{BB962C8B-B14F-4D97-AF65-F5344CB8AC3E}">
        <p14:creationId xmlns:p14="http://schemas.microsoft.com/office/powerpoint/2010/main" val="291072656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vi</a:t>
            </a:r>
            <a:endParaRPr lang="fr-F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8</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14D233F1-ED98-0460-FD84-FA64ECE87B6D}"/>
              </a:ext>
            </a:extLst>
          </p:cNvPr>
          <p:cNvSpPr txBox="1"/>
          <p:nvPr/>
        </p:nvSpPr>
        <p:spPr>
          <a:xfrm>
            <a:off x="250432" y="847618"/>
            <a:ext cx="8238589"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Vi ou </a:t>
            </a:r>
            <a:r>
              <a:rPr lang="fr-FR" err="1">
                <a:cs typeface="Calibri"/>
              </a:rPr>
              <a:t>Vim</a:t>
            </a:r>
            <a:r>
              <a:rPr lang="fr-FR">
                <a:cs typeface="Calibri"/>
              </a:rPr>
              <a:t> (version plus récente) est un éditeur de texte, conçu pour le développement + d'une 20aine d'année.</a:t>
            </a:r>
          </a:p>
          <a:p>
            <a:endParaRPr lang="fr-FR">
              <a:cs typeface="Calibri"/>
            </a:endParaRPr>
          </a:p>
          <a:p>
            <a:r>
              <a:rPr lang="fr-FR">
                <a:cs typeface="Calibri"/>
              </a:rPr>
              <a:t>Il est conçu pour être très ergonomique, une fois pris en main.</a:t>
            </a:r>
          </a:p>
          <a:p>
            <a:endParaRPr lang="fr-FR">
              <a:cs typeface="Calibri"/>
            </a:endParaRPr>
          </a:p>
          <a:p>
            <a:r>
              <a:rPr lang="fr-FR">
                <a:cs typeface="Calibri"/>
              </a:rPr>
              <a:t>Vi est en général présent sur la majorité des serveurs / poste de travail linux, ce qui en fait un outil que vous devez connaitre, en tous cas quelques règles.</a:t>
            </a:r>
          </a:p>
          <a:p>
            <a:endParaRPr lang="fr-FR">
              <a:cs typeface="Calibri"/>
            </a:endParaRPr>
          </a:p>
          <a:p>
            <a:r>
              <a:rPr lang="fr-FR">
                <a:cs typeface="Calibri"/>
              </a:rPr>
              <a:t>Outils très puissants si maitrisé</a:t>
            </a:r>
          </a:p>
          <a:p>
            <a:endParaRPr lang="fr-FR">
              <a:cs typeface="Calibri"/>
            </a:endParaRPr>
          </a:p>
          <a:p>
            <a:r>
              <a:rPr lang="fr-FR">
                <a:cs typeface="Calibri"/>
              </a:rPr>
              <a:t>Vi à été conçu pour </a:t>
            </a:r>
            <a:r>
              <a:rPr lang="fr-FR">
                <a:ea typeface="+mn-lt"/>
                <a:cs typeface="+mn-lt"/>
              </a:rPr>
              <a:t>limiter la frappe nécessaire. </a:t>
            </a:r>
            <a:endParaRPr lang="fr-FR">
              <a:cs typeface="Calibri"/>
            </a:endParaRPr>
          </a:p>
          <a:p>
            <a:r>
              <a:rPr lang="fr-FR">
                <a:ea typeface="+mn-lt"/>
                <a:cs typeface="+mn-lt"/>
              </a:rPr>
              <a:t>limiter les mouvements des doigts et des mains sur le clavier.</a:t>
            </a:r>
          </a:p>
          <a:p>
            <a:r>
              <a:rPr lang="fr-FR">
                <a:ea typeface="+mn-lt"/>
                <a:cs typeface="+mn-lt"/>
              </a:rPr>
              <a:t>Faciliter les moyens mnémotechniques pour retenir les raccourcis, commandes</a:t>
            </a:r>
            <a:endParaRPr lang="fr-FR"/>
          </a:p>
          <a:p>
            <a:endParaRPr lang="fr-FR">
              <a:cs typeface="Calibri"/>
            </a:endParaRPr>
          </a:p>
          <a:p>
            <a:endParaRPr lang="fr-FR">
              <a:cs typeface="Calibri"/>
            </a:endParaRPr>
          </a:p>
        </p:txBody>
      </p:sp>
    </p:spTree>
    <p:extLst>
      <p:ext uri="{BB962C8B-B14F-4D97-AF65-F5344CB8AC3E}">
        <p14:creationId xmlns:p14="http://schemas.microsoft.com/office/powerpoint/2010/main" val="28081103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vi</a:t>
            </a:r>
            <a:endParaRPr lang="fr-F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8</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E26ED489-82C0-97D3-374D-0036A841858D}"/>
              </a:ext>
            </a:extLst>
          </p:cNvPr>
          <p:cNvSpPr txBox="1"/>
          <p:nvPr/>
        </p:nvSpPr>
        <p:spPr>
          <a:xfrm>
            <a:off x="211904" y="963202"/>
            <a:ext cx="753341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En premier lieu, vi est un éditeur de texte, c'est un programme.</a:t>
            </a:r>
          </a:p>
          <a:p>
            <a:r>
              <a:rPr lang="fr-FR">
                <a:solidFill>
                  <a:schemeClr val="accent1">
                    <a:lumMod val="75000"/>
                  </a:schemeClr>
                </a:solidFill>
                <a:latin typeface="Segoe UI Semilight"/>
                <a:cs typeface="Calibri"/>
              </a:rPr>
              <a:t>Il peut se lancer soit en graphique (si version graphique installé), sinon directement avec la commande </a:t>
            </a:r>
            <a:r>
              <a:rPr lang="fr-FR" b="1">
                <a:solidFill>
                  <a:schemeClr val="accent1">
                    <a:lumMod val="75000"/>
                  </a:schemeClr>
                </a:solidFill>
                <a:latin typeface="Segoe UI Semilight"/>
                <a:cs typeface="Calibri"/>
              </a:rPr>
              <a:t>vi</a:t>
            </a:r>
          </a:p>
          <a:p>
            <a:endParaRPr lang="fr-FR" b="1">
              <a:solidFill>
                <a:schemeClr val="accent1">
                  <a:lumMod val="75000"/>
                </a:schemeClr>
              </a:solidFill>
              <a:latin typeface="Segoe UI Semilight"/>
              <a:cs typeface="Calibri"/>
            </a:endParaRPr>
          </a:p>
          <a:p>
            <a:r>
              <a:rPr lang="fr-FR" b="1">
                <a:solidFill>
                  <a:schemeClr val="accent1">
                    <a:lumMod val="75000"/>
                  </a:schemeClr>
                </a:solidFill>
                <a:latin typeface="Segoe UI Semilight"/>
                <a:cs typeface="Calibri"/>
              </a:rPr>
              <a:t>man –a vi</a:t>
            </a:r>
          </a:p>
          <a:p>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Une option pratique qui fonctionne aussi avec d'autre éditeur est:</a:t>
            </a:r>
          </a:p>
          <a:p>
            <a:r>
              <a:rPr lang="fr-FR">
                <a:solidFill>
                  <a:schemeClr val="accent1">
                    <a:lumMod val="75000"/>
                  </a:schemeClr>
                </a:solidFill>
                <a:latin typeface="Segoe UI Semilight"/>
                <a:cs typeface="Calibri"/>
              </a:rPr>
              <a:t>Vi +</a:t>
            </a:r>
            <a:r>
              <a:rPr lang="fr-FR" err="1">
                <a:solidFill>
                  <a:schemeClr val="accent1">
                    <a:lumMod val="75000"/>
                  </a:schemeClr>
                </a:solidFill>
                <a:latin typeface="Segoe UI Semilight"/>
                <a:cs typeface="Calibri"/>
              </a:rPr>
              <a:t>numéro_de_ligne</a:t>
            </a:r>
            <a:r>
              <a:rPr lang="fr-FR">
                <a:solidFill>
                  <a:schemeClr val="accent1">
                    <a:lumMod val="75000"/>
                  </a:schemeClr>
                </a:solidFill>
                <a:latin typeface="Segoe UI Semilight"/>
                <a:cs typeface="Calibri"/>
              </a:rPr>
              <a:t> &lt;</a:t>
            </a:r>
            <a:r>
              <a:rPr lang="fr-FR" err="1">
                <a:solidFill>
                  <a:schemeClr val="accent1">
                    <a:lumMod val="75000"/>
                  </a:schemeClr>
                </a:solidFill>
                <a:latin typeface="Segoe UI Semilight"/>
                <a:cs typeface="Calibri"/>
              </a:rPr>
              <a:t>nom_du_fichier</a:t>
            </a:r>
            <a:r>
              <a:rPr lang="fr-FR">
                <a:solidFill>
                  <a:schemeClr val="accent1">
                    <a:lumMod val="75000"/>
                  </a:schemeClr>
                </a:solidFill>
                <a:latin typeface="Segoe UI Semilight"/>
                <a:cs typeface="Calibri"/>
              </a:rPr>
              <a:t>&gt;</a:t>
            </a:r>
          </a:p>
          <a:p>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Vi +21 </a:t>
            </a:r>
            <a:r>
              <a:rPr lang="fr-FR" err="1">
                <a:solidFill>
                  <a:schemeClr val="accent1">
                    <a:lumMod val="75000"/>
                  </a:schemeClr>
                </a:solidFill>
                <a:latin typeface="Segoe UI Semilight"/>
                <a:cs typeface="Calibri"/>
              </a:rPr>
              <a:t>fichier_de_test</a:t>
            </a:r>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p:txBody>
      </p:sp>
      <p:pic>
        <p:nvPicPr>
          <p:cNvPr id="6" name="Image 6" descr="Une image contenant texte&#10;&#10;Description générée automatiquement">
            <a:extLst>
              <a:ext uri="{FF2B5EF4-FFF2-40B4-BE49-F238E27FC236}">
                <a16:creationId xmlns:a16="http://schemas.microsoft.com/office/drawing/2014/main" id="{D71CC881-9D16-02B6-B130-0F1B59B9048D}"/>
              </a:ext>
            </a:extLst>
          </p:cNvPr>
          <p:cNvPicPr>
            <a:picLocks noChangeAspect="1"/>
          </p:cNvPicPr>
          <p:nvPr/>
        </p:nvPicPr>
        <p:blipFill>
          <a:blip r:embed="rId3"/>
          <a:stretch>
            <a:fillRect/>
          </a:stretch>
        </p:blipFill>
        <p:spPr>
          <a:xfrm>
            <a:off x="214473" y="3801415"/>
            <a:ext cx="4849402" cy="1168730"/>
          </a:xfrm>
          <a:prstGeom prst="rect">
            <a:avLst/>
          </a:prstGeom>
        </p:spPr>
      </p:pic>
    </p:spTree>
    <p:extLst>
      <p:ext uri="{BB962C8B-B14F-4D97-AF65-F5344CB8AC3E}">
        <p14:creationId xmlns:p14="http://schemas.microsoft.com/office/powerpoint/2010/main" val="25611353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ABF4185-A9DA-6B83-7B1E-47C4BD4CDDC5}"/>
              </a:ext>
            </a:extLst>
          </p:cNvPr>
          <p:cNvSpPr>
            <a:spLocks noGrp="1"/>
          </p:cNvSpPr>
          <p:nvPr>
            <p:ph type="body" sz="quarter" idx="13"/>
          </p:nvPr>
        </p:nvSpPr>
        <p:spPr/>
        <p:txBody>
          <a:bodyPr lIns="0" tIns="0" rIns="0" bIns="0" anchor="t">
            <a:normAutofit/>
          </a:bodyPr>
          <a:lstStyle/>
          <a:p>
            <a:r>
              <a:rPr lang="fr-FR">
                <a:latin typeface="Segoe UI Black"/>
                <a:ea typeface="Segoe UI Black"/>
              </a:rPr>
              <a:t>Raccourci clavier</a:t>
            </a:r>
            <a:endParaRPr lang="fr-FR"/>
          </a:p>
        </p:txBody>
      </p:sp>
      <p:sp>
        <p:nvSpPr>
          <p:cNvPr id="3" name="Espace réservé du texte 2">
            <a:extLst>
              <a:ext uri="{FF2B5EF4-FFF2-40B4-BE49-F238E27FC236}">
                <a16:creationId xmlns:a16="http://schemas.microsoft.com/office/drawing/2014/main" id="{BFF2FAB9-2BD7-0997-41EB-4221791DEFFC}"/>
              </a:ext>
            </a:extLst>
          </p:cNvPr>
          <p:cNvSpPr>
            <a:spLocks noGrp="1"/>
          </p:cNvSpPr>
          <p:nvPr>
            <p:ph type="body" sz="quarter" idx="14"/>
          </p:nvPr>
        </p:nvSpPr>
        <p:spPr/>
        <p:txBody>
          <a:bodyPr/>
          <a:lstStyle/>
          <a:p>
            <a:r>
              <a:rPr lang="fr-FR">
                <a:latin typeface="Segoe UI Semilight"/>
                <a:cs typeface="Segoe UI Semilight"/>
              </a:rPr>
              <a:t>Chapitre 8</a:t>
            </a:r>
            <a:endParaRPr lang="fr-FR"/>
          </a:p>
        </p:txBody>
      </p:sp>
      <p:sp>
        <p:nvSpPr>
          <p:cNvPr id="7" name="ZoneTexte 6">
            <a:extLst>
              <a:ext uri="{FF2B5EF4-FFF2-40B4-BE49-F238E27FC236}">
                <a16:creationId xmlns:a16="http://schemas.microsoft.com/office/drawing/2014/main" id="{53F793CB-AA25-6F99-EA89-A0A8A1A9E2D6}"/>
              </a:ext>
            </a:extLst>
          </p:cNvPr>
          <p:cNvSpPr txBox="1"/>
          <p:nvPr/>
        </p:nvSpPr>
        <p:spPr>
          <a:xfrm>
            <a:off x="128427" y="879724"/>
            <a:ext cx="8386280" cy="39041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sp>
        <p:nvSpPr>
          <p:cNvPr id="8" name="ZoneTexte 7">
            <a:extLst>
              <a:ext uri="{FF2B5EF4-FFF2-40B4-BE49-F238E27FC236}">
                <a16:creationId xmlns:a16="http://schemas.microsoft.com/office/drawing/2014/main" id="{BBE4C86E-473A-F47E-02FE-0EA49DCF73AB}"/>
              </a:ext>
            </a:extLst>
          </p:cNvPr>
          <p:cNvSpPr txBox="1"/>
          <p:nvPr/>
        </p:nvSpPr>
        <p:spPr>
          <a:xfrm>
            <a:off x="378859" y="943937"/>
            <a:ext cx="6800207"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ea typeface="+mn-lt"/>
                <a:cs typeface="+mn-lt"/>
              </a:rPr>
              <a:t>Vi à plusieurs modes, vous ne pouvez pas vi &lt;</a:t>
            </a:r>
            <a:r>
              <a:rPr lang="fr-FR" err="1">
                <a:ea typeface="+mn-lt"/>
                <a:cs typeface="+mn-lt"/>
              </a:rPr>
              <a:t>un_fichier</a:t>
            </a:r>
            <a:r>
              <a:rPr lang="fr-FR">
                <a:ea typeface="+mn-lt"/>
                <a:cs typeface="+mn-lt"/>
              </a:rPr>
              <a:t>&gt; et directement écrire dedans.</a:t>
            </a:r>
          </a:p>
          <a:p>
            <a:endParaRPr lang="fr-FR">
              <a:ea typeface="+mn-lt"/>
              <a:cs typeface="+mn-lt"/>
            </a:endParaRPr>
          </a:p>
          <a:p>
            <a:r>
              <a:rPr lang="fr-FR">
                <a:ea typeface="+mn-lt"/>
                <a:cs typeface="+mn-lt"/>
              </a:rPr>
              <a:t>Il y a le mode normal accessible via </a:t>
            </a:r>
            <a:r>
              <a:rPr lang="fr-FR" b="1">
                <a:ea typeface="+mn-lt"/>
                <a:cs typeface="+mn-lt"/>
              </a:rPr>
              <a:t>échap </a:t>
            </a:r>
            <a:r>
              <a:rPr lang="fr-FR">
                <a:ea typeface="+mn-lt"/>
                <a:cs typeface="+mn-lt"/>
              </a:rPr>
              <a:t>pour déplacer le curseur</a:t>
            </a:r>
          </a:p>
          <a:p>
            <a:r>
              <a:rPr lang="fr-FR">
                <a:ea typeface="+mn-lt"/>
                <a:cs typeface="+mn-lt"/>
              </a:rPr>
              <a:t>et le mode </a:t>
            </a:r>
            <a:r>
              <a:rPr lang="fr-FR" b="1">
                <a:ea typeface="+mn-lt"/>
                <a:cs typeface="+mn-lt"/>
              </a:rPr>
              <a:t>insertion </a:t>
            </a:r>
            <a:r>
              <a:rPr lang="fr-FR">
                <a:ea typeface="+mn-lt"/>
                <a:cs typeface="+mn-lt"/>
              </a:rPr>
              <a:t>pour écrire là ou est votre curseur</a:t>
            </a:r>
            <a:endParaRPr lang="fr-FR"/>
          </a:p>
          <a:p>
            <a:endParaRPr lang="fr-FR">
              <a:ea typeface="+mn-lt"/>
              <a:cs typeface="+mn-lt"/>
            </a:endParaRPr>
          </a:p>
          <a:p>
            <a:pPr algn="l"/>
            <a:r>
              <a:rPr lang="fr-FR">
                <a:ea typeface="+mn-lt"/>
                <a:cs typeface="+mn-lt"/>
                <a:hlinkClick r:id="rId2"/>
              </a:rPr>
              <a:t>https://linux-note.com/vim-raccourcis-clavier/</a:t>
            </a:r>
            <a:endParaRPr lang="fr-FR">
              <a:ea typeface="+mn-lt"/>
              <a:cs typeface="+mn-lt"/>
            </a:endParaRPr>
          </a:p>
          <a:p>
            <a:endParaRPr lang="fr-FR">
              <a:cs typeface="Calibri"/>
            </a:endParaRPr>
          </a:p>
          <a:p>
            <a:endParaRPr lang="fr-FR">
              <a:cs typeface="Calibri"/>
            </a:endParaRPr>
          </a:p>
          <a:p>
            <a:endParaRPr lang="fr-FR">
              <a:cs typeface="Calibri"/>
            </a:endParaRPr>
          </a:p>
        </p:txBody>
      </p:sp>
    </p:spTree>
    <p:extLst>
      <p:ext uri="{BB962C8B-B14F-4D97-AF65-F5344CB8AC3E}">
        <p14:creationId xmlns:p14="http://schemas.microsoft.com/office/powerpoint/2010/main" val="14162210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977732" y="145774"/>
            <a:ext cx="4132473" cy="1360372"/>
          </a:xfrm>
        </p:spPr>
        <p:txBody>
          <a:bodyPr wrap="square" lIns="0" tIns="0" rIns="91440" bIns="0" anchor="t">
            <a:spAutoFit/>
          </a:bodyPr>
          <a:lstStyle/>
          <a:p>
            <a:r>
              <a:rPr lang="fr-FR">
                <a:latin typeface="Segoe UI Semilight"/>
                <a:cs typeface="Segoe UI Semilight"/>
              </a:rPr>
              <a:t>Chapitre 9 </a:t>
            </a:r>
          </a:p>
          <a:p>
            <a:pPr>
              <a:buNone/>
            </a:pPr>
            <a:r>
              <a:rPr lang="fr-FR" u="sng">
                <a:latin typeface="Segoe UI Semilight"/>
                <a:cs typeface="Segoe UI Semilight"/>
              </a:rPr>
              <a:t>Sauvegarde et Restauration</a:t>
            </a:r>
          </a:p>
          <a:p>
            <a:pPr marL="0" indent="0">
              <a:buNone/>
            </a:pPr>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2DC599DC-8B0D-E01E-F7E9-EA7750E5E6BC}"/>
              </a:ext>
            </a:extLst>
          </p:cNvPr>
          <p:cNvSpPr txBox="1"/>
          <p:nvPr/>
        </p:nvSpPr>
        <p:spPr>
          <a:xfrm>
            <a:off x="3165724" y="1817241"/>
            <a:ext cx="182366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Principe</a:t>
            </a:r>
          </a:p>
          <a:p>
            <a:endParaRPr lang="fr-FR">
              <a:solidFill>
                <a:schemeClr val="accent1">
                  <a:lumMod val="75000"/>
                </a:schemeClr>
              </a:solidFill>
              <a:latin typeface="Segoe UI Semilight"/>
              <a:cs typeface="Calibri"/>
            </a:endParaRPr>
          </a:p>
        </p:txBody>
      </p:sp>
    </p:spTree>
    <p:extLst>
      <p:ext uri="{BB962C8B-B14F-4D97-AF65-F5344CB8AC3E}">
        <p14:creationId xmlns:p14="http://schemas.microsoft.com/office/powerpoint/2010/main" val="29736208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4ABF4185-A9DA-6B83-7B1E-47C4BD4CDDC5}"/>
              </a:ext>
            </a:extLst>
          </p:cNvPr>
          <p:cNvSpPr>
            <a:spLocks noGrp="1"/>
          </p:cNvSpPr>
          <p:nvPr>
            <p:ph type="body" sz="quarter" idx="13"/>
          </p:nvPr>
        </p:nvSpPr>
        <p:spPr/>
        <p:txBody>
          <a:bodyPr lIns="0" tIns="0" rIns="0" bIns="0" anchor="t">
            <a:normAutofit/>
          </a:bodyPr>
          <a:lstStyle/>
          <a:p>
            <a:r>
              <a:rPr lang="fr-FR" u="sng">
                <a:latin typeface="Segoe UI Black"/>
                <a:ea typeface="Segoe UI Black"/>
              </a:rPr>
              <a:t>Principe</a:t>
            </a:r>
            <a:endParaRPr lang="fr-FR" u="sng"/>
          </a:p>
        </p:txBody>
      </p:sp>
      <p:sp>
        <p:nvSpPr>
          <p:cNvPr id="3" name="Espace réservé du texte 2">
            <a:extLst>
              <a:ext uri="{FF2B5EF4-FFF2-40B4-BE49-F238E27FC236}">
                <a16:creationId xmlns:a16="http://schemas.microsoft.com/office/drawing/2014/main" id="{BFF2FAB9-2BD7-0997-41EB-4221791DEFFC}"/>
              </a:ext>
            </a:extLst>
          </p:cNvPr>
          <p:cNvSpPr>
            <a:spLocks noGrp="1"/>
          </p:cNvSpPr>
          <p:nvPr>
            <p:ph type="body" sz="quarter" idx="14"/>
          </p:nvPr>
        </p:nvSpPr>
        <p:spPr/>
        <p:txBody>
          <a:bodyPr/>
          <a:lstStyle/>
          <a:p>
            <a:r>
              <a:rPr lang="fr-FR">
                <a:latin typeface="Segoe UI Semilight"/>
                <a:cs typeface="Segoe UI Semilight"/>
              </a:rPr>
              <a:t>Chapitre 9</a:t>
            </a:r>
            <a:endParaRPr lang="fr-FR"/>
          </a:p>
        </p:txBody>
      </p:sp>
      <p:sp>
        <p:nvSpPr>
          <p:cNvPr id="7" name="ZoneTexte 6">
            <a:extLst>
              <a:ext uri="{FF2B5EF4-FFF2-40B4-BE49-F238E27FC236}">
                <a16:creationId xmlns:a16="http://schemas.microsoft.com/office/drawing/2014/main" id="{53F793CB-AA25-6F99-EA89-A0A8A1A9E2D6}"/>
              </a:ext>
            </a:extLst>
          </p:cNvPr>
          <p:cNvSpPr txBox="1"/>
          <p:nvPr/>
        </p:nvSpPr>
        <p:spPr>
          <a:xfrm>
            <a:off x="128427" y="879724"/>
            <a:ext cx="8386280" cy="39041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sp>
        <p:nvSpPr>
          <p:cNvPr id="8" name="ZoneTexte 7">
            <a:extLst>
              <a:ext uri="{FF2B5EF4-FFF2-40B4-BE49-F238E27FC236}">
                <a16:creationId xmlns:a16="http://schemas.microsoft.com/office/drawing/2014/main" id="{BBE4C86E-473A-F47E-02FE-0EA49DCF73AB}"/>
              </a:ext>
            </a:extLst>
          </p:cNvPr>
          <p:cNvSpPr txBox="1"/>
          <p:nvPr/>
        </p:nvSpPr>
        <p:spPr>
          <a:xfrm>
            <a:off x="378859" y="943937"/>
            <a:ext cx="680020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ea typeface="+mn-lt"/>
                <a:cs typeface="+mn-lt"/>
              </a:rPr>
              <a:t>Une sauvegarde d'un fichier, dossier, partitions ou d'un disque.</a:t>
            </a:r>
          </a:p>
          <a:p>
            <a:r>
              <a:rPr lang="fr-FR">
                <a:cs typeface="Calibri"/>
              </a:rPr>
              <a:t>Permet d'assurer une redondance des données.</a:t>
            </a:r>
          </a:p>
        </p:txBody>
      </p:sp>
    </p:spTree>
    <p:extLst>
      <p:ext uri="{BB962C8B-B14F-4D97-AF65-F5344CB8AC3E}">
        <p14:creationId xmlns:p14="http://schemas.microsoft.com/office/powerpoint/2010/main" val="1415518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1999832" y="145774"/>
            <a:ext cx="5118935" cy="800219"/>
          </a:xfrm>
        </p:spPr>
        <p:txBody>
          <a:bodyPr wrap="square" lIns="0" tIns="0" rIns="91440" bIns="0" anchor="t">
            <a:spAutoFit/>
          </a:bodyPr>
          <a:lstStyle/>
          <a:p>
            <a:r>
              <a:rPr lang="fr-FR">
                <a:latin typeface="Segoe UI Semilight"/>
                <a:cs typeface="Segoe UI Semilight"/>
              </a:rPr>
              <a:t>Chapitre 1</a:t>
            </a:r>
            <a:br>
              <a:rPr lang="fr-FR">
                <a:latin typeface="Segoe UI Semilight"/>
                <a:cs typeface="Segoe UI Semilight"/>
              </a:rPr>
            </a:br>
            <a:r>
              <a:rPr lang="fr-FR">
                <a:latin typeface="Segoe UI Semilight"/>
                <a:cs typeface="Segoe UI Semilight"/>
              </a:rPr>
              <a:t>Linux – Distributions, distrib</a:t>
            </a:r>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4" name="ZoneTexte 3">
            <a:extLst>
              <a:ext uri="{FF2B5EF4-FFF2-40B4-BE49-F238E27FC236}">
                <a16:creationId xmlns:a16="http://schemas.microsoft.com/office/drawing/2014/main" id="{EF7E0274-E309-FAE1-78BB-195EBB17333E}"/>
              </a:ext>
            </a:extLst>
          </p:cNvPr>
          <p:cNvSpPr txBox="1"/>
          <p:nvPr/>
        </p:nvSpPr>
        <p:spPr>
          <a:xfrm>
            <a:off x="2193033" y="1421328"/>
            <a:ext cx="671894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800">
                <a:solidFill>
                  <a:schemeClr val="accent1">
                    <a:lumMod val="75000"/>
                  </a:schemeClr>
                </a:solidFill>
                <a:latin typeface="Segoe UI Semilight"/>
                <a:ea typeface="segoe ui black"/>
                <a:cs typeface="Calibri"/>
              </a:rPr>
              <a:t>C'est quoi une distrib ?</a:t>
            </a:r>
          </a:p>
          <a:p>
            <a:r>
              <a:rPr lang="fr-FR" sz="2800">
                <a:solidFill>
                  <a:schemeClr val="accent1">
                    <a:lumMod val="75000"/>
                  </a:schemeClr>
                </a:solidFill>
                <a:latin typeface="Segoe UI Semilight"/>
                <a:ea typeface="segoe ui black"/>
                <a:cs typeface="Calibri"/>
              </a:rPr>
              <a:t>Les</a:t>
            </a:r>
            <a:r>
              <a:rPr lang="fr-FR" sz="2800">
                <a:solidFill>
                  <a:schemeClr val="accent1">
                    <a:lumMod val="75000"/>
                  </a:schemeClr>
                </a:solidFill>
                <a:latin typeface="Segoe UI Semilight"/>
                <a:ea typeface="segoe ui black"/>
                <a:cs typeface="+mn-lt"/>
              </a:rPr>
              <a:t> plus </a:t>
            </a:r>
            <a:r>
              <a:rPr lang="fr-FR" sz="2800">
                <a:solidFill>
                  <a:schemeClr val="accent1">
                    <a:lumMod val="75000"/>
                  </a:schemeClr>
                </a:solidFill>
                <a:latin typeface="Segoe UI Semilight"/>
                <a:ea typeface="segoe ui black"/>
                <a:cs typeface="Calibri"/>
              </a:rPr>
              <a:t>connus </a:t>
            </a:r>
          </a:p>
          <a:p>
            <a:r>
              <a:rPr lang="fr-FR" sz="2800">
                <a:solidFill>
                  <a:schemeClr val="accent1">
                    <a:lumMod val="75000"/>
                  </a:schemeClr>
                </a:solidFill>
                <a:latin typeface="Segoe UI Semilight"/>
                <a:ea typeface="segoe ui black"/>
                <a:cs typeface="+mn-lt"/>
              </a:rPr>
              <a:t>Leur utilité</a:t>
            </a:r>
          </a:p>
        </p:txBody>
      </p:sp>
    </p:spTree>
    <p:extLst>
      <p:ext uri="{BB962C8B-B14F-4D97-AF65-F5344CB8AC3E}">
        <p14:creationId xmlns:p14="http://schemas.microsoft.com/office/powerpoint/2010/main" val="4099522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2EE7D78-04BD-F5ED-016F-0CD4FCE3069D}"/>
              </a:ext>
            </a:extLst>
          </p:cNvPr>
          <p:cNvSpPr>
            <a:spLocks noGrp="1"/>
          </p:cNvSpPr>
          <p:nvPr>
            <p:ph type="title"/>
          </p:nvPr>
        </p:nvSpPr>
        <p:spPr/>
        <p:txBody>
          <a:bodyPr/>
          <a:lstStyle/>
          <a:p>
            <a:endParaRPr lang="fr-FR"/>
          </a:p>
        </p:txBody>
      </p:sp>
      <p:sp>
        <p:nvSpPr>
          <p:cNvPr id="3" name="Espace réservé du texte 2"/>
          <p:cNvSpPr>
            <a:spLocks noGrp="1"/>
          </p:cNvSpPr>
          <p:nvPr>
            <p:ph idx="1"/>
          </p:nvPr>
        </p:nvSpPr>
        <p:spPr>
          <a:xfrm>
            <a:off x="414826" y="984767"/>
            <a:ext cx="7887629" cy="3394472"/>
          </a:xfrm>
        </p:spPr>
        <p:txBody>
          <a:bodyPr lIns="91440" tIns="45720" rIns="91440" bIns="45720" anchor="t"/>
          <a:lstStyle/>
          <a:p>
            <a:pPr>
              <a:buNone/>
            </a:pPr>
            <a:endParaRPr lang="fr-FR" sz="2000">
              <a:latin typeface="Segoe UI Semilight"/>
              <a:ea typeface="Segoe UI Black"/>
              <a:cs typeface="Arial"/>
            </a:endParaRPr>
          </a:p>
          <a:p>
            <a:pPr>
              <a:buNone/>
            </a:pPr>
            <a:r>
              <a:rPr lang="fr-FR" sz="2000">
                <a:latin typeface="Segoe UI Semilight"/>
                <a:ea typeface="Segoe UI Black"/>
                <a:cs typeface="Arial"/>
              </a:rPr>
              <a:t>Une distribution Linux, appelée aussi distribution GNU/Linux lorsqu'elle contient les logiciels du projet GNU, est un ensemble cohérent de logiciels, la plupart étant des logiciels libres, assemblés autour du noyau Linux, et formant un système d'exploitation pleinement opérationnel.</a:t>
            </a:r>
            <a:endParaRPr lang="fr-FR" sz="2000">
              <a:latin typeface="Segoe UI Semilight"/>
            </a:endParaRPr>
          </a:p>
          <a:p>
            <a:pPr>
              <a:buNone/>
            </a:pPr>
            <a:endParaRPr lang="fr-FR" sz="2000">
              <a:latin typeface="Segoe UI Semilight"/>
              <a:ea typeface="Segoe UI Black"/>
              <a:cs typeface="Arial"/>
            </a:endParaRPr>
          </a:p>
          <a:p>
            <a:pPr>
              <a:buNone/>
            </a:pPr>
            <a:r>
              <a:rPr lang="fr-FR" sz="2000">
                <a:latin typeface="Segoe UI Semilight"/>
                <a:ea typeface="Segoe UI Black"/>
                <a:cs typeface="Arial"/>
              </a:rPr>
              <a:t>Le terme « distribution » est calqué sur l’anglais software distribution qui signifie « collection de logiciels » en français.</a:t>
            </a:r>
            <a:endParaRPr lang="fr-FR" sz="2000">
              <a:latin typeface="Segoe UI Semilight"/>
            </a:endParaRPr>
          </a:p>
        </p:txBody>
      </p:sp>
      <p:sp>
        <p:nvSpPr>
          <p:cNvPr id="2" name="Espace réservé du texte 1"/>
          <p:cNvSpPr>
            <a:spLocks noGrp="1"/>
          </p:cNvSpPr>
          <p:nvPr>
            <p:ph type="body" sz="quarter" idx="13"/>
          </p:nvPr>
        </p:nvSpPr>
        <p:spPr>
          <a:xfrm>
            <a:off x="241221" y="390061"/>
            <a:ext cx="3557405" cy="272821"/>
          </a:xfrm>
        </p:spPr>
        <p:txBody>
          <a:bodyPr lIns="0" tIns="0" rIns="0" bIns="0" anchor="t">
            <a:normAutofit/>
          </a:bodyPr>
          <a:lstStyle/>
          <a:p>
            <a:r>
              <a:rPr lang="fr-FR" u="sng">
                <a:latin typeface="Segoe UI Black"/>
                <a:ea typeface="Segoe UI Black"/>
              </a:rPr>
              <a:t>Introduction – Distributions, distrib</a:t>
            </a:r>
          </a:p>
          <a:p>
            <a:endParaRPr lang="fr-FR" u="sng"/>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73622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2EE7D78-04BD-F5ED-016F-0CD4FCE3069D}"/>
              </a:ext>
            </a:extLst>
          </p:cNvPr>
          <p:cNvSpPr>
            <a:spLocks noGrp="1"/>
          </p:cNvSpPr>
          <p:nvPr>
            <p:ph type="title"/>
          </p:nvPr>
        </p:nvSpPr>
        <p:spPr/>
        <p:txBody>
          <a:bodyPr/>
          <a:lstStyle/>
          <a:p>
            <a:endParaRPr lang="fr-FR"/>
          </a:p>
        </p:txBody>
      </p:sp>
      <p:sp>
        <p:nvSpPr>
          <p:cNvPr id="3" name="Espace réservé du texte 2"/>
          <p:cNvSpPr>
            <a:spLocks noGrp="1"/>
          </p:cNvSpPr>
          <p:nvPr>
            <p:ph idx="1"/>
          </p:nvPr>
        </p:nvSpPr>
        <p:spPr>
          <a:xfrm>
            <a:off x="414826" y="984767"/>
            <a:ext cx="7887629" cy="3394472"/>
          </a:xfrm>
        </p:spPr>
        <p:txBody>
          <a:bodyPr lIns="91440" tIns="45720" rIns="91440" bIns="45720" anchor="t"/>
          <a:lstStyle/>
          <a:p>
            <a:pPr>
              <a:buNone/>
            </a:pPr>
            <a:endParaRPr lang="fr-FR" sz="2000">
              <a:latin typeface="Segoe UI Semilight"/>
              <a:ea typeface="Segoe UI Black"/>
              <a:cs typeface="Arial"/>
            </a:endParaRPr>
          </a:p>
          <a:p>
            <a:pPr>
              <a:buNone/>
            </a:pPr>
            <a:r>
              <a:rPr lang="fr-FR" sz="2000">
                <a:latin typeface="Segoe UI Semilight"/>
                <a:ea typeface="Segoe UI Black"/>
                <a:cs typeface="Arial"/>
              </a:rPr>
              <a:t>Il existe une très grande variété de distributions Linux, chacune ayant des objectifs et une philosophie particulière.</a:t>
            </a:r>
            <a:endParaRPr lang="fr-FR" sz="2000">
              <a:latin typeface="Segoe UI Semilight"/>
              <a:cs typeface="Arial"/>
            </a:endParaRPr>
          </a:p>
          <a:p>
            <a:pPr>
              <a:buNone/>
            </a:pPr>
            <a:endParaRPr lang="fr-FR" sz="2000">
              <a:latin typeface="Segoe UI Semilight"/>
              <a:ea typeface="Segoe UI Black"/>
              <a:cs typeface="Arial"/>
            </a:endParaRPr>
          </a:p>
          <a:p>
            <a:pPr>
              <a:buNone/>
            </a:pPr>
            <a:r>
              <a:rPr lang="fr-FR" sz="2000">
                <a:latin typeface="Segoe UI Semilight"/>
                <a:ea typeface="Segoe UI Black"/>
                <a:cs typeface="Arial"/>
              </a:rPr>
              <a:t>Ils partagent cependant un noyau commun et un certain nombre de commande d'Unix.</a:t>
            </a:r>
            <a:endParaRPr lang="fr-FR" sz="2000">
              <a:latin typeface="Segoe UI Semilight"/>
              <a:cs typeface="Arial"/>
            </a:endParaRPr>
          </a:p>
          <a:p>
            <a:pPr>
              <a:buNone/>
            </a:pPr>
            <a:endParaRPr lang="fr-FR" sz="2000">
              <a:latin typeface="Segoe UI Semilight"/>
              <a:ea typeface="Segoe UI Black"/>
              <a:cs typeface="Arial"/>
            </a:endParaRPr>
          </a:p>
          <a:p>
            <a:pPr>
              <a:buNone/>
            </a:pPr>
            <a:r>
              <a:rPr lang="fr-FR" sz="2000">
                <a:latin typeface="Segoe UI Semilight"/>
                <a:ea typeface="Segoe UI Black"/>
                <a:cs typeface="Arial"/>
              </a:rPr>
              <a:t> Les éléments les différenciant principalement sont : </a:t>
            </a:r>
            <a:endParaRPr lang="fr-FR" sz="2000">
              <a:latin typeface="Segoe UI Semilight"/>
              <a:cs typeface="Arial"/>
            </a:endParaRPr>
          </a:p>
          <a:p>
            <a:pPr>
              <a:buNone/>
            </a:pPr>
            <a:endParaRPr lang="fr-FR" sz="2000">
              <a:latin typeface="Segoe UI Semilight"/>
              <a:cs typeface="Arial"/>
            </a:endParaRPr>
          </a:p>
        </p:txBody>
      </p:sp>
      <p:sp>
        <p:nvSpPr>
          <p:cNvPr id="2" name="Espace réservé du texte 1"/>
          <p:cNvSpPr>
            <a:spLocks noGrp="1"/>
          </p:cNvSpPr>
          <p:nvPr>
            <p:ph type="body" sz="quarter" idx="13"/>
          </p:nvPr>
        </p:nvSpPr>
        <p:spPr>
          <a:xfrm>
            <a:off x="241221" y="390061"/>
            <a:ext cx="3557405" cy="272821"/>
          </a:xfrm>
        </p:spPr>
        <p:txBody>
          <a:bodyPr lIns="0" tIns="0" rIns="0" bIns="0" anchor="t">
            <a:normAutofit/>
          </a:bodyPr>
          <a:lstStyle/>
          <a:p>
            <a:r>
              <a:rPr lang="fr-FR" u="sng">
                <a:latin typeface="Segoe UI Black"/>
                <a:ea typeface="Segoe UI Black"/>
              </a:rPr>
              <a:t>Introduction – Distributions, distrib</a:t>
            </a:r>
          </a:p>
          <a:p>
            <a:endParaRPr lang="fr-FR" u="sng"/>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64504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2EE7D78-04BD-F5ED-016F-0CD4FCE3069D}"/>
              </a:ext>
            </a:extLst>
          </p:cNvPr>
          <p:cNvSpPr>
            <a:spLocks noGrp="1"/>
          </p:cNvSpPr>
          <p:nvPr>
            <p:ph type="title"/>
          </p:nvPr>
        </p:nvSpPr>
        <p:spPr/>
        <p:txBody>
          <a:bodyPr/>
          <a:lstStyle/>
          <a:p>
            <a:endParaRPr lang="fr-FR"/>
          </a:p>
        </p:txBody>
      </p:sp>
      <p:sp>
        <p:nvSpPr>
          <p:cNvPr id="3" name="Espace réservé du texte 2"/>
          <p:cNvSpPr>
            <a:spLocks noGrp="1"/>
          </p:cNvSpPr>
          <p:nvPr>
            <p:ph idx="1"/>
          </p:nvPr>
        </p:nvSpPr>
        <p:spPr/>
        <p:txBody>
          <a:bodyPr lIns="91440" tIns="45720" rIns="91440" bIns="45720" anchor="t"/>
          <a:lstStyle/>
          <a:p>
            <a:pPr>
              <a:buNone/>
            </a:pPr>
            <a:endParaRPr lang="fr-FR" sz="1800">
              <a:latin typeface="Segoe UI Semilight"/>
              <a:ea typeface="Segoe UI Black"/>
              <a:cs typeface="Arial"/>
            </a:endParaRPr>
          </a:p>
          <a:p>
            <a:pPr>
              <a:buNone/>
            </a:pPr>
            <a:r>
              <a:rPr lang="fr-FR" sz="1800">
                <a:latin typeface="Segoe UI Semilight"/>
                <a:ea typeface="Segoe UI Black"/>
                <a:cs typeface="Arial"/>
              </a:rPr>
              <a:t>La convivialité (facilité de mise en œuvre)</a:t>
            </a:r>
            <a:endParaRPr lang="fr-FR"/>
          </a:p>
          <a:p>
            <a:pPr>
              <a:buNone/>
            </a:pPr>
            <a:endParaRPr lang="fr-FR" sz="1800">
              <a:latin typeface="Segoe UI Semilight"/>
              <a:ea typeface="Segoe UI Black"/>
              <a:cs typeface="Arial"/>
            </a:endParaRPr>
          </a:p>
          <a:p>
            <a:pPr>
              <a:buNone/>
            </a:pPr>
            <a:r>
              <a:rPr lang="fr-FR" sz="1800">
                <a:latin typeface="Segoe UI Semilight"/>
                <a:ea typeface="Segoe UI Black"/>
                <a:cs typeface="Arial"/>
              </a:rPr>
              <a:t>L'intégration (taille du parc de logiciels validés distribués)</a:t>
            </a:r>
            <a:endParaRPr lang="en-US" sz="1800">
              <a:latin typeface="Segoe UI Semilight"/>
              <a:ea typeface="Segoe UI Black"/>
              <a:cs typeface="Arial"/>
            </a:endParaRPr>
          </a:p>
          <a:p>
            <a:pPr>
              <a:buNone/>
            </a:pPr>
            <a:endParaRPr lang="fr-FR" sz="1800">
              <a:latin typeface="Segoe UI Semilight"/>
              <a:ea typeface="Segoe UI Black"/>
              <a:cs typeface="Arial"/>
            </a:endParaRPr>
          </a:p>
          <a:p>
            <a:pPr>
              <a:buNone/>
            </a:pPr>
            <a:r>
              <a:rPr lang="fr-FR" sz="1800">
                <a:latin typeface="Segoe UI Semilight"/>
                <a:ea typeface="Segoe UI Black"/>
                <a:cs typeface="Arial"/>
              </a:rPr>
              <a:t>Leur notoriété (communauté, forum etc...)</a:t>
            </a:r>
            <a:endParaRPr lang="fr-FR" sz="1800">
              <a:latin typeface="Segoe UI Semilight"/>
            </a:endParaRPr>
          </a:p>
        </p:txBody>
      </p:sp>
      <p:sp>
        <p:nvSpPr>
          <p:cNvPr id="2" name="Espace réservé du texte 1"/>
          <p:cNvSpPr>
            <a:spLocks noGrp="1"/>
          </p:cNvSpPr>
          <p:nvPr>
            <p:ph type="body" sz="quarter" idx="13"/>
          </p:nvPr>
        </p:nvSpPr>
        <p:spPr>
          <a:xfrm>
            <a:off x="241221" y="390061"/>
            <a:ext cx="3557405" cy="272821"/>
          </a:xfrm>
        </p:spPr>
        <p:txBody>
          <a:bodyPr lIns="0" tIns="0" rIns="0" bIns="0" anchor="t">
            <a:normAutofit/>
          </a:bodyPr>
          <a:lstStyle/>
          <a:p>
            <a:r>
              <a:rPr lang="fr-FR" u="sng">
                <a:latin typeface="Segoe UI Black"/>
                <a:ea typeface="Segoe UI Black"/>
              </a:rPr>
              <a:t>Introduction – Distributions, distrib </a:t>
            </a:r>
          </a:p>
          <a:p>
            <a:endParaRPr lang="fr-FR" u="sng">
              <a:latin typeface="Segoe UI Black"/>
              <a:ea typeface="Segoe UI Black"/>
            </a:endParaRPr>
          </a:p>
          <a:p>
            <a:endParaRPr lang="fr-FR" u="sng"/>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71190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a:stretch>
        </a:blipFill>
        <a:effectLst/>
      </p:bgPr>
    </p:bg>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977732" y="145774"/>
            <a:ext cx="3188535" cy="400110"/>
          </a:xfrm>
        </p:spPr>
        <p:txBody>
          <a:bodyPr wrap="square" lIns="0" tIns="0" rIns="91440" bIns="0" anchor="t">
            <a:spAutoFit/>
          </a:bodyPr>
          <a:lstStyle/>
          <a:p>
            <a:r>
              <a:rPr lang="fr-FR">
                <a:latin typeface="Segoe UI Semilight"/>
                <a:cs typeface="Segoe UI Semilight"/>
              </a:rPr>
              <a:t>Sommaire</a:t>
            </a:r>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3"/>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6" name="ZoneTexte 5">
            <a:extLst>
              <a:ext uri="{FF2B5EF4-FFF2-40B4-BE49-F238E27FC236}">
                <a16:creationId xmlns:a16="http://schemas.microsoft.com/office/drawing/2014/main" id="{DA1E2FB5-5A47-310E-0A9C-50C951F14E81}"/>
              </a:ext>
            </a:extLst>
          </p:cNvPr>
          <p:cNvSpPr txBox="1"/>
          <p:nvPr/>
        </p:nvSpPr>
        <p:spPr>
          <a:xfrm>
            <a:off x="355600" y="2127250"/>
            <a:ext cx="184731" cy="369332"/>
          </a:xfrm>
          <a:prstGeom prst="rect">
            <a:avLst/>
          </a:prstGeom>
          <a:noFill/>
        </p:spPr>
        <p:txBody>
          <a:bodyPr wrap="none" rtlCol="0">
            <a:spAutoFit/>
          </a:bodyPr>
          <a:lstStyle/>
          <a:p>
            <a:endParaRPr lang="fr-FR"/>
          </a:p>
        </p:txBody>
      </p:sp>
    </p:spTree>
    <p:extLst>
      <p:ext uri="{BB962C8B-B14F-4D97-AF65-F5344CB8AC3E}">
        <p14:creationId xmlns:p14="http://schemas.microsoft.com/office/powerpoint/2010/main" val="3581340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2EE7D78-04BD-F5ED-016F-0CD4FCE3069D}"/>
              </a:ext>
            </a:extLst>
          </p:cNvPr>
          <p:cNvSpPr>
            <a:spLocks noGrp="1"/>
          </p:cNvSpPr>
          <p:nvPr>
            <p:ph type="title"/>
          </p:nvPr>
        </p:nvSpPr>
        <p:spPr/>
        <p:txBody>
          <a:bodyPr/>
          <a:lstStyle/>
          <a:p>
            <a:endParaRPr lang="fr-FR"/>
          </a:p>
        </p:txBody>
      </p:sp>
      <p:sp>
        <p:nvSpPr>
          <p:cNvPr id="3" name="Espace réservé du texte 2"/>
          <p:cNvSpPr>
            <a:spLocks noGrp="1"/>
          </p:cNvSpPr>
          <p:nvPr>
            <p:ph idx="1"/>
          </p:nvPr>
        </p:nvSpPr>
        <p:spPr/>
        <p:txBody>
          <a:bodyPr lIns="91440" tIns="45720" rIns="91440" bIns="45720" anchor="t"/>
          <a:lstStyle/>
          <a:p>
            <a:pPr>
              <a:buNone/>
            </a:pPr>
            <a:endParaRPr lang="fr-FR" sz="1800">
              <a:latin typeface="Segoe UI Semilight"/>
              <a:cs typeface="Arial"/>
            </a:endParaRPr>
          </a:p>
          <a:p>
            <a:pPr>
              <a:buNone/>
            </a:pPr>
            <a:r>
              <a:rPr lang="fr-FR" sz="1800">
                <a:latin typeface="Segoe UI Semilight"/>
                <a:ea typeface="Segoe UI Black"/>
                <a:cs typeface="Arial"/>
              </a:rPr>
              <a:t>Leur fréquence de mise à jour</a:t>
            </a:r>
          </a:p>
          <a:p>
            <a:pPr>
              <a:buNone/>
            </a:pPr>
            <a:endParaRPr lang="fr-FR" sz="1800">
              <a:latin typeface="Segoe UI Semilight"/>
              <a:ea typeface="Segoe UI Black"/>
              <a:cs typeface="Arial"/>
            </a:endParaRPr>
          </a:p>
          <a:p>
            <a:pPr>
              <a:buNone/>
            </a:pPr>
            <a:r>
              <a:rPr lang="fr-FR" sz="1800">
                <a:latin typeface="Segoe UI Semilight"/>
                <a:ea typeface="Segoe UI Black"/>
                <a:cs typeface="Arial"/>
              </a:rPr>
              <a:t>Leur gestion des paquets</a:t>
            </a:r>
            <a:endParaRPr lang="fr-FR" sz="1800">
              <a:latin typeface="Segoe UI Semilight"/>
              <a:cs typeface="Arial"/>
            </a:endParaRPr>
          </a:p>
          <a:p>
            <a:pPr>
              <a:buNone/>
            </a:pPr>
            <a:endParaRPr lang="fr-FR" sz="1800">
              <a:latin typeface="Segoe UI Semilight"/>
              <a:ea typeface="Segoe UI Black"/>
              <a:cs typeface="Arial"/>
            </a:endParaRPr>
          </a:p>
          <a:p>
            <a:pPr>
              <a:buNone/>
            </a:pPr>
            <a:r>
              <a:rPr lang="fr-FR" sz="1800">
                <a:latin typeface="Segoe UI Semilight"/>
                <a:ea typeface="Segoe UI Black"/>
                <a:cs typeface="Arial"/>
              </a:rPr>
              <a:t>Le mainteneur de la distribution (généralement une entreprise ou une communauté).</a:t>
            </a:r>
            <a:endParaRPr lang="fr-FR" sz="1800">
              <a:latin typeface="Segoe UI Semilight"/>
            </a:endParaRPr>
          </a:p>
        </p:txBody>
      </p:sp>
      <p:sp>
        <p:nvSpPr>
          <p:cNvPr id="2" name="Espace réservé du texte 1"/>
          <p:cNvSpPr>
            <a:spLocks noGrp="1"/>
          </p:cNvSpPr>
          <p:nvPr>
            <p:ph type="body" sz="quarter" idx="13"/>
          </p:nvPr>
        </p:nvSpPr>
        <p:spPr>
          <a:xfrm>
            <a:off x="241221" y="390061"/>
            <a:ext cx="3557405" cy="272821"/>
          </a:xfrm>
        </p:spPr>
        <p:txBody>
          <a:bodyPr lIns="0" tIns="0" rIns="0" bIns="0" anchor="t">
            <a:normAutofit/>
          </a:bodyPr>
          <a:lstStyle/>
          <a:p>
            <a:r>
              <a:rPr lang="fr-FR" u="sng">
                <a:latin typeface="Segoe UI Black"/>
                <a:ea typeface="Segoe UI Black"/>
              </a:rPr>
              <a:t>Introduction – Distributions, distrib </a:t>
            </a:r>
          </a:p>
          <a:p>
            <a:endParaRPr lang="fr-FR" u="sng">
              <a:latin typeface="Segoe UI Black"/>
              <a:ea typeface="Segoe UI Black"/>
            </a:endParaRPr>
          </a:p>
          <a:p>
            <a:endParaRPr lang="fr-FR" u="sng"/>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39329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2EE7D78-04BD-F5ED-016F-0CD4FCE3069D}"/>
              </a:ext>
            </a:extLst>
          </p:cNvPr>
          <p:cNvSpPr>
            <a:spLocks noGrp="1"/>
          </p:cNvSpPr>
          <p:nvPr>
            <p:ph type="title"/>
          </p:nvPr>
        </p:nvSpPr>
        <p:spPr/>
        <p:txBody>
          <a:bodyPr/>
          <a:lstStyle/>
          <a:p>
            <a:endParaRPr lang="fr-FR"/>
          </a:p>
        </p:txBody>
      </p:sp>
      <p:sp>
        <p:nvSpPr>
          <p:cNvPr id="3" name="Espace réservé du texte 2"/>
          <p:cNvSpPr>
            <a:spLocks noGrp="1"/>
          </p:cNvSpPr>
          <p:nvPr>
            <p:ph idx="1"/>
          </p:nvPr>
        </p:nvSpPr>
        <p:spPr/>
        <p:txBody>
          <a:bodyPr lIns="91440" tIns="45720" rIns="91440" bIns="45720" anchor="t"/>
          <a:lstStyle/>
          <a:p>
            <a:pPr>
              <a:buNone/>
            </a:pPr>
            <a:r>
              <a:rPr lang="fr-FR" sz="1800">
                <a:latin typeface="Segoe UI Semilight"/>
                <a:ea typeface="Segoe UI Black"/>
                <a:cs typeface="Arial"/>
              </a:rPr>
              <a:t>Les distributions Linux sont des ensembles cohérents de logiciels, la plupart étant des logiciels libres, assemblés autour du noyau Linux, et formant un système d'exploitation pleinement opérationnel. Il existe une très grande variété de distributions Linux, chacune ayant des objectifs et une philosophie particulière</a:t>
            </a:r>
            <a:r>
              <a:rPr lang="fr-FR" sz="1800">
                <a:latin typeface="Segoe UI Semilight"/>
                <a:ea typeface="Segoe UI Black"/>
              </a:rPr>
              <a:t>.</a:t>
            </a:r>
            <a:endParaRPr lang="fr-FR" sz="1800">
              <a:latin typeface="Segoe UI Semilight"/>
            </a:endParaRPr>
          </a:p>
        </p:txBody>
      </p:sp>
      <p:sp>
        <p:nvSpPr>
          <p:cNvPr id="2" name="Espace réservé du texte 1"/>
          <p:cNvSpPr>
            <a:spLocks noGrp="1"/>
          </p:cNvSpPr>
          <p:nvPr>
            <p:ph type="body" sz="quarter" idx="13"/>
          </p:nvPr>
        </p:nvSpPr>
        <p:spPr>
          <a:xfrm>
            <a:off x="241221" y="390061"/>
            <a:ext cx="3557405" cy="272821"/>
          </a:xfrm>
        </p:spPr>
        <p:txBody>
          <a:bodyPr lIns="0" tIns="0" rIns="0" bIns="0" anchor="t">
            <a:normAutofit fontScale="77500" lnSpcReduction="20000"/>
          </a:bodyPr>
          <a:lstStyle/>
          <a:p>
            <a:r>
              <a:rPr lang="fr-FR" u="sng">
                <a:latin typeface="Segoe UI Black"/>
                <a:ea typeface="Segoe UI Black"/>
              </a:rPr>
              <a:t>Introduction – Distributions, distrib (résumé)</a:t>
            </a:r>
          </a:p>
          <a:p>
            <a:endParaRPr lang="fr-FR" u="sng"/>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4420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1999832" y="145774"/>
            <a:ext cx="5118935" cy="800219"/>
          </a:xfrm>
        </p:spPr>
        <p:txBody>
          <a:bodyPr wrap="square" lIns="0" tIns="0" rIns="91440" bIns="0" anchor="t">
            <a:spAutoFit/>
          </a:bodyPr>
          <a:lstStyle/>
          <a:p>
            <a:r>
              <a:rPr lang="fr-FR">
                <a:latin typeface="Segoe UI Semilight"/>
                <a:cs typeface="Segoe UI Semilight"/>
              </a:rPr>
              <a:t>Chapitre 1</a:t>
            </a:r>
            <a:br>
              <a:rPr lang="fr-FR">
                <a:latin typeface="Segoe UI Semilight"/>
                <a:cs typeface="Segoe UI Semilight"/>
              </a:rPr>
            </a:br>
            <a:r>
              <a:rPr lang="fr-FR">
                <a:latin typeface="Segoe UI Semilight"/>
                <a:cs typeface="Segoe UI Semilight"/>
              </a:rPr>
              <a:t>Linux – Distributions, distrib</a:t>
            </a:r>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4" name="ZoneTexte 3">
            <a:extLst>
              <a:ext uri="{FF2B5EF4-FFF2-40B4-BE49-F238E27FC236}">
                <a16:creationId xmlns:a16="http://schemas.microsoft.com/office/drawing/2014/main" id="{EF7E0274-E309-FAE1-78BB-195EBB17333E}"/>
              </a:ext>
            </a:extLst>
          </p:cNvPr>
          <p:cNvSpPr txBox="1"/>
          <p:nvPr/>
        </p:nvSpPr>
        <p:spPr>
          <a:xfrm>
            <a:off x="2193033" y="1421328"/>
            <a:ext cx="671894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800">
                <a:solidFill>
                  <a:schemeClr val="accent1">
                    <a:lumMod val="75000"/>
                  </a:schemeClr>
                </a:solidFill>
                <a:latin typeface="Segoe UI Semilight"/>
                <a:ea typeface="segoe ui black"/>
                <a:cs typeface="Calibri"/>
              </a:rPr>
              <a:t>Les</a:t>
            </a:r>
            <a:r>
              <a:rPr lang="fr-FR" sz="2800">
                <a:solidFill>
                  <a:schemeClr val="accent1">
                    <a:lumMod val="75000"/>
                  </a:schemeClr>
                </a:solidFill>
                <a:latin typeface="Segoe UI Semilight"/>
                <a:ea typeface="segoe ui black"/>
                <a:cs typeface="+mn-lt"/>
              </a:rPr>
              <a:t> plus </a:t>
            </a:r>
            <a:r>
              <a:rPr lang="fr-FR" sz="2800">
                <a:solidFill>
                  <a:schemeClr val="accent1">
                    <a:lumMod val="75000"/>
                  </a:schemeClr>
                </a:solidFill>
                <a:latin typeface="Segoe UI Semilight"/>
                <a:ea typeface="segoe ui black"/>
                <a:cs typeface="Calibri"/>
              </a:rPr>
              <a:t>connus </a:t>
            </a:r>
            <a:endParaRPr lang="fr-FR"/>
          </a:p>
          <a:p>
            <a:endParaRPr lang="fr-FR" sz="2800">
              <a:solidFill>
                <a:schemeClr val="accent1">
                  <a:lumMod val="75000"/>
                </a:schemeClr>
              </a:solidFill>
              <a:latin typeface="Segoe UI Semilight"/>
              <a:ea typeface="segoe ui black"/>
              <a:cs typeface="+mn-lt"/>
            </a:endParaRPr>
          </a:p>
          <a:p>
            <a:r>
              <a:rPr lang="fr-FR" sz="2800">
                <a:solidFill>
                  <a:schemeClr val="accent1">
                    <a:lumMod val="75000"/>
                  </a:schemeClr>
                </a:solidFill>
                <a:latin typeface="Segoe UI Semilight"/>
                <a:ea typeface="segoe ui black"/>
                <a:cs typeface="+mn-lt"/>
              </a:rPr>
              <a:t>Leur utilité</a:t>
            </a:r>
          </a:p>
        </p:txBody>
      </p:sp>
    </p:spTree>
    <p:extLst>
      <p:ext uri="{BB962C8B-B14F-4D97-AF65-F5344CB8AC3E}">
        <p14:creationId xmlns:p14="http://schemas.microsoft.com/office/powerpoint/2010/main" val="2512243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2EE7D78-04BD-F5ED-016F-0CD4FCE3069D}"/>
              </a:ext>
            </a:extLst>
          </p:cNvPr>
          <p:cNvSpPr>
            <a:spLocks noGrp="1"/>
          </p:cNvSpPr>
          <p:nvPr>
            <p:ph type="title"/>
          </p:nvPr>
        </p:nvSpPr>
        <p:spPr/>
        <p:txBody>
          <a:bodyPr/>
          <a:lstStyle/>
          <a:p>
            <a:endParaRPr lang="fr-FR"/>
          </a:p>
        </p:txBody>
      </p:sp>
      <p:sp>
        <p:nvSpPr>
          <p:cNvPr id="2" name="Espace réservé du texte 1"/>
          <p:cNvSpPr>
            <a:spLocks noGrp="1"/>
          </p:cNvSpPr>
          <p:nvPr>
            <p:ph type="body" sz="quarter" idx="13"/>
          </p:nvPr>
        </p:nvSpPr>
        <p:spPr>
          <a:xfrm>
            <a:off x="241221" y="390061"/>
            <a:ext cx="3557405" cy="272821"/>
          </a:xfrm>
        </p:spPr>
        <p:txBody>
          <a:bodyPr lIns="0" tIns="0" rIns="0" bIns="0" anchor="t">
            <a:normAutofit/>
          </a:bodyPr>
          <a:lstStyle/>
          <a:p>
            <a:r>
              <a:rPr lang="fr-FR" u="sng">
                <a:latin typeface="Segoe UI Black"/>
                <a:ea typeface="Segoe UI Black"/>
              </a:rPr>
              <a:t>Introduction – Distributions, distrib</a:t>
            </a:r>
          </a:p>
          <a:p>
            <a:endParaRPr lang="fr-FR" u="sng"/>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pic>
        <p:nvPicPr>
          <p:cNvPr id="8" name="Image 8">
            <a:extLst>
              <a:ext uri="{FF2B5EF4-FFF2-40B4-BE49-F238E27FC236}">
                <a16:creationId xmlns:a16="http://schemas.microsoft.com/office/drawing/2014/main" id="{7FB265C0-DF57-45ED-15F7-AACC9D79791E}"/>
              </a:ext>
            </a:extLst>
          </p:cNvPr>
          <p:cNvPicPr>
            <a:picLocks noChangeAspect="1"/>
          </p:cNvPicPr>
          <p:nvPr/>
        </p:nvPicPr>
        <p:blipFill>
          <a:blip r:embed="rId3"/>
          <a:stretch>
            <a:fillRect/>
          </a:stretch>
        </p:blipFill>
        <p:spPr>
          <a:xfrm>
            <a:off x="2508250" y="883803"/>
            <a:ext cx="6483350" cy="4112494"/>
          </a:xfrm>
          <a:prstGeom prst="rect">
            <a:avLst/>
          </a:prstGeom>
        </p:spPr>
      </p:pic>
      <p:sp>
        <p:nvSpPr>
          <p:cNvPr id="11" name="ZoneTexte 10">
            <a:extLst>
              <a:ext uri="{FF2B5EF4-FFF2-40B4-BE49-F238E27FC236}">
                <a16:creationId xmlns:a16="http://schemas.microsoft.com/office/drawing/2014/main" id="{52E4DFC0-2CE9-D2A5-CB82-6C913CEF121A}"/>
              </a:ext>
            </a:extLst>
          </p:cNvPr>
          <p:cNvSpPr txBox="1"/>
          <p:nvPr/>
        </p:nvSpPr>
        <p:spPr>
          <a:xfrm>
            <a:off x="165100" y="958850"/>
            <a:ext cx="2152650"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a:cs typeface="Calibri"/>
              </a:rPr>
              <a:t>Debian </a:t>
            </a:r>
          </a:p>
          <a:p>
            <a:endParaRPr lang="fr-FR" b="1">
              <a:cs typeface="Calibri"/>
            </a:endParaRPr>
          </a:p>
          <a:p>
            <a:r>
              <a:rPr lang="fr-FR" b="1">
                <a:cs typeface="Calibri"/>
              </a:rPr>
              <a:t>Ubuntu</a:t>
            </a:r>
          </a:p>
          <a:p>
            <a:endParaRPr lang="fr-FR" b="1">
              <a:cs typeface="Calibri"/>
            </a:endParaRPr>
          </a:p>
          <a:p>
            <a:r>
              <a:rPr lang="fr-FR" b="1" err="1">
                <a:cs typeface="Calibri"/>
              </a:rPr>
              <a:t>Redhat</a:t>
            </a:r>
            <a:endParaRPr lang="fr-FR" b="1">
              <a:cs typeface="Calibri"/>
            </a:endParaRPr>
          </a:p>
          <a:p>
            <a:endParaRPr lang="fr-FR" b="1">
              <a:cs typeface="Calibri"/>
            </a:endParaRPr>
          </a:p>
          <a:p>
            <a:r>
              <a:rPr lang="fr-FR" b="1" err="1">
                <a:cs typeface="Calibri"/>
              </a:rPr>
              <a:t>Fedora</a:t>
            </a:r>
            <a:endParaRPr lang="fr-FR" b="1">
              <a:cs typeface="Calibri"/>
            </a:endParaRPr>
          </a:p>
          <a:p>
            <a:endParaRPr lang="fr-FR" b="1">
              <a:cs typeface="Calibri"/>
            </a:endParaRPr>
          </a:p>
          <a:p>
            <a:r>
              <a:rPr lang="fr-FR" b="1" err="1">
                <a:cs typeface="Calibri"/>
              </a:rPr>
              <a:t>CentOs</a:t>
            </a:r>
            <a:endParaRPr lang="fr-FR" b="1">
              <a:cs typeface="Calibri"/>
            </a:endParaRPr>
          </a:p>
          <a:p>
            <a:endParaRPr lang="fr-FR" b="1">
              <a:cs typeface="Calibri"/>
            </a:endParaRPr>
          </a:p>
          <a:p>
            <a:r>
              <a:rPr lang="fr-FR" b="1">
                <a:ea typeface="+mn-lt"/>
                <a:cs typeface="+mn-lt"/>
              </a:rPr>
              <a:t>Suse</a:t>
            </a:r>
            <a:endParaRPr lang="fr-FR" b="1">
              <a:cs typeface="Calibri"/>
            </a:endParaRPr>
          </a:p>
        </p:txBody>
      </p:sp>
    </p:spTree>
    <p:extLst>
      <p:ext uri="{BB962C8B-B14F-4D97-AF65-F5344CB8AC3E}">
        <p14:creationId xmlns:p14="http://schemas.microsoft.com/office/powerpoint/2010/main" val="49082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2EE7D78-04BD-F5ED-016F-0CD4FCE3069D}"/>
              </a:ext>
            </a:extLst>
          </p:cNvPr>
          <p:cNvSpPr>
            <a:spLocks noGrp="1"/>
          </p:cNvSpPr>
          <p:nvPr>
            <p:ph type="title"/>
          </p:nvPr>
        </p:nvSpPr>
        <p:spPr/>
        <p:txBody>
          <a:bodyPr/>
          <a:lstStyle/>
          <a:p>
            <a:endParaRPr lang="fr-FR"/>
          </a:p>
        </p:txBody>
      </p:sp>
      <p:sp>
        <p:nvSpPr>
          <p:cNvPr id="2" name="Espace réservé du texte 1"/>
          <p:cNvSpPr>
            <a:spLocks noGrp="1"/>
          </p:cNvSpPr>
          <p:nvPr>
            <p:ph type="body" sz="quarter" idx="13"/>
          </p:nvPr>
        </p:nvSpPr>
        <p:spPr>
          <a:xfrm>
            <a:off x="241221" y="390061"/>
            <a:ext cx="3557405" cy="272821"/>
          </a:xfrm>
        </p:spPr>
        <p:txBody>
          <a:bodyPr lIns="0" tIns="0" rIns="0" bIns="0" anchor="t">
            <a:normAutofit fontScale="77500" lnSpcReduction="20000"/>
          </a:bodyPr>
          <a:lstStyle/>
          <a:p>
            <a:r>
              <a:rPr lang="fr-FR" u="sng">
                <a:latin typeface="Segoe UI Black"/>
                <a:ea typeface="Segoe UI Black"/>
              </a:rPr>
              <a:t>Introduction – Distributions, distrib (Debian)</a:t>
            </a:r>
          </a:p>
          <a:p>
            <a:endParaRPr lang="fr-FR" u="sng"/>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3" name="ZoneTexte 2">
            <a:extLst>
              <a:ext uri="{FF2B5EF4-FFF2-40B4-BE49-F238E27FC236}">
                <a16:creationId xmlns:a16="http://schemas.microsoft.com/office/drawing/2014/main" id="{6A4326F5-1B83-810C-AE0D-17DEDFA23088}"/>
              </a:ext>
            </a:extLst>
          </p:cNvPr>
          <p:cNvSpPr txBox="1"/>
          <p:nvPr/>
        </p:nvSpPr>
        <p:spPr>
          <a:xfrm>
            <a:off x="177800" y="844550"/>
            <a:ext cx="84074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ea typeface="+mn-lt"/>
                <a:cs typeface="+mn-lt"/>
              </a:rPr>
              <a:t>- Une distribution non commerciale</a:t>
            </a:r>
            <a:endParaRPr lang="fr-FR">
              <a:solidFill>
                <a:schemeClr val="accent1">
                  <a:lumMod val="75000"/>
                </a:schemeClr>
              </a:solidFill>
              <a:latin typeface="Segoe UI Semilight"/>
              <a:cs typeface="Segoe UI Semilight"/>
            </a:endParaRPr>
          </a:p>
          <a:p>
            <a:r>
              <a:rPr lang="fr-FR">
                <a:solidFill>
                  <a:schemeClr val="accent1">
                    <a:lumMod val="75000"/>
                  </a:schemeClr>
                </a:solidFill>
                <a:latin typeface="Segoe UI Semilight"/>
                <a:ea typeface="+mn-lt"/>
                <a:cs typeface="+mn-lt"/>
              </a:rPr>
              <a:t>- Développée par une organisation à but non lucratif</a:t>
            </a:r>
            <a:endParaRPr lang="fr-FR">
              <a:solidFill>
                <a:schemeClr val="accent1">
                  <a:lumMod val="75000"/>
                </a:schemeClr>
              </a:solidFill>
              <a:latin typeface="Segoe UI Semilight"/>
              <a:cs typeface="Segoe UI Semilight"/>
            </a:endParaRPr>
          </a:p>
          <a:p>
            <a:r>
              <a:rPr lang="fr-FR">
                <a:solidFill>
                  <a:schemeClr val="accent1">
                    <a:lumMod val="75000"/>
                  </a:schemeClr>
                </a:solidFill>
                <a:latin typeface="Segoe UI Semilight"/>
                <a:ea typeface="+mn-lt"/>
                <a:cs typeface="+mn-lt"/>
              </a:rPr>
              <a:t>- Se veut universelle</a:t>
            </a:r>
          </a:p>
          <a:p>
            <a:endParaRPr lang="fr-FR">
              <a:solidFill>
                <a:schemeClr val="accent1">
                  <a:lumMod val="75000"/>
                </a:schemeClr>
              </a:solidFill>
              <a:latin typeface="Segoe UI Semilight"/>
              <a:ea typeface="+mn-lt"/>
              <a:cs typeface="+mn-lt"/>
            </a:endParaRPr>
          </a:p>
          <a:p>
            <a:r>
              <a:rPr lang="fr-FR">
                <a:solidFill>
                  <a:schemeClr val="accent1">
                    <a:lumMod val="75000"/>
                  </a:schemeClr>
                </a:solidFill>
                <a:latin typeface="Segoe UI Semilight"/>
                <a:ea typeface="+mn-lt"/>
                <a:cs typeface="+mn-lt"/>
              </a:rPr>
              <a:t>Leur philosophie : </a:t>
            </a:r>
            <a:endParaRPr lang="fr-FR">
              <a:solidFill>
                <a:schemeClr val="accent1">
                  <a:lumMod val="75000"/>
                </a:schemeClr>
              </a:solidFill>
              <a:latin typeface="Segoe UI Semilight"/>
              <a:ea typeface="+mn-lt"/>
              <a:cs typeface="Segoe UI Semilight"/>
            </a:endParaRPr>
          </a:p>
          <a:p>
            <a:r>
              <a:rPr lang="fr-FR">
                <a:solidFill>
                  <a:schemeClr val="accent1">
                    <a:lumMod val="75000"/>
                  </a:schemeClr>
                </a:solidFill>
                <a:latin typeface="Segoe UI Semilight"/>
                <a:ea typeface="+mn-lt"/>
                <a:cs typeface="+mn-lt"/>
              </a:rPr>
              <a:t>La distinction entre distributions non commerciales et commerciales est importante</a:t>
            </a:r>
          </a:p>
          <a:p>
            <a:endParaRPr lang="fr-FR">
              <a:solidFill>
                <a:schemeClr val="accent1">
                  <a:lumMod val="75000"/>
                </a:schemeClr>
              </a:solidFill>
              <a:latin typeface="Segoe UI Semilight"/>
              <a:cs typeface="Calibri"/>
            </a:endParaRPr>
          </a:p>
        </p:txBody>
      </p:sp>
      <p:pic>
        <p:nvPicPr>
          <p:cNvPr id="6" name="Image 6">
            <a:extLst>
              <a:ext uri="{FF2B5EF4-FFF2-40B4-BE49-F238E27FC236}">
                <a16:creationId xmlns:a16="http://schemas.microsoft.com/office/drawing/2014/main" id="{36E2D868-8CD0-5C8A-696B-4A692086A778}"/>
              </a:ext>
            </a:extLst>
          </p:cNvPr>
          <p:cNvPicPr>
            <a:picLocks noChangeAspect="1"/>
          </p:cNvPicPr>
          <p:nvPr/>
        </p:nvPicPr>
        <p:blipFill>
          <a:blip r:embed="rId3"/>
          <a:stretch>
            <a:fillRect/>
          </a:stretch>
        </p:blipFill>
        <p:spPr>
          <a:xfrm>
            <a:off x="2482850" y="2755158"/>
            <a:ext cx="2743200" cy="1645920"/>
          </a:xfrm>
          <a:prstGeom prst="rect">
            <a:avLst/>
          </a:prstGeom>
        </p:spPr>
      </p:pic>
    </p:spTree>
    <p:extLst>
      <p:ext uri="{BB962C8B-B14F-4D97-AF65-F5344CB8AC3E}">
        <p14:creationId xmlns:p14="http://schemas.microsoft.com/office/powerpoint/2010/main" val="3549162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2EE7D78-04BD-F5ED-016F-0CD4FCE3069D}"/>
              </a:ext>
            </a:extLst>
          </p:cNvPr>
          <p:cNvSpPr>
            <a:spLocks noGrp="1"/>
          </p:cNvSpPr>
          <p:nvPr>
            <p:ph type="title"/>
          </p:nvPr>
        </p:nvSpPr>
        <p:spPr/>
        <p:txBody>
          <a:bodyPr/>
          <a:lstStyle/>
          <a:p>
            <a:endParaRPr lang="fr-FR"/>
          </a:p>
        </p:txBody>
      </p:sp>
      <p:sp>
        <p:nvSpPr>
          <p:cNvPr id="2" name="Espace réservé du texte 1"/>
          <p:cNvSpPr>
            <a:spLocks noGrp="1"/>
          </p:cNvSpPr>
          <p:nvPr>
            <p:ph type="body" sz="quarter" idx="13"/>
          </p:nvPr>
        </p:nvSpPr>
        <p:spPr>
          <a:xfrm>
            <a:off x="241221" y="390061"/>
            <a:ext cx="3557405" cy="272821"/>
          </a:xfrm>
        </p:spPr>
        <p:txBody>
          <a:bodyPr lIns="0" tIns="0" rIns="0" bIns="0" anchor="t">
            <a:normAutofit fontScale="77500" lnSpcReduction="20000"/>
          </a:bodyPr>
          <a:lstStyle/>
          <a:p>
            <a:r>
              <a:rPr lang="fr-FR" u="sng">
                <a:latin typeface="Segoe UI Black"/>
                <a:ea typeface="Segoe UI Black"/>
              </a:rPr>
              <a:t>Introduction – Distributions, distrib (Ubuntu)</a:t>
            </a:r>
          </a:p>
          <a:p>
            <a:endParaRPr lang="fr-FR" u="sng"/>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3" name="ZoneTexte 2">
            <a:extLst>
              <a:ext uri="{FF2B5EF4-FFF2-40B4-BE49-F238E27FC236}">
                <a16:creationId xmlns:a16="http://schemas.microsoft.com/office/drawing/2014/main" id="{6A4326F5-1B83-810C-AE0D-17DEDFA23088}"/>
              </a:ext>
            </a:extLst>
          </p:cNvPr>
          <p:cNvSpPr txBox="1"/>
          <p:nvPr/>
        </p:nvSpPr>
        <p:spPr>
          <a:xfrm>
            <a:off x="177800" y="844550"/>
            <a:ext cx="8407400"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ea typeface="+mn-lt"/>
                <a:cs typeface="+mn-lt"/>
              </a:rPr>
              <a:t>- Fondé sur Debian</a:t>
            </a:r>
            <a:endParaRPr lang="fr-FR">
              <a:solidFill>
                <a:schemeClr val="accent1">
                  <a:lumMod val="75000"/>
                </a:schemeClr>
              </a:solidFill>
              <a:latin typeface="Segoe UI Semilight"/>
              <a:cs typeface="Segoe UI Semilight"/>
            </a:endParaRPr>
          </a:p>
          <a:p>
            <a:r>
              <a:rPr lang="fr-FR">
                <a:solidFill>
                  <a:schemeClr val="accent1">
                    <a:lumMod val="75000"/>
                  </a:schemeClr>
                </a:solidFill>
                <a:latin typeface="Segoe UI Semilight"/>
                <a:ea typeface="+mn-lt"/>
                <a:cs typeface="+mn-lt"/>
              </a:rPr>
              <a:t>- Développée par une entreprise privé</a:t>
            </a:r>
          </a:p>
          <a:p>
            <a:endParaRPr lang="fr-FR">
              <a:solidFill>
                <a:schemeClr val="accent1">
                  <a:lumMod val="75000"/>
                </a:schemeClr>
              </a:solidFill>
              <a:latin typeface="Segoe UI Semilight"/>
              <a:ea typeface="+mn-lt"/>
              <a:cs typeface="+mn-lt"/>
            </a:endParaRPr>
          </a:p>
          <a:p>
            <a:r>
              <a:rPr lang="fr-FR">
                <a:solidFill>
                  <a:schemeClr val="accent1">
                    <a:lumMod val="75000"/>
                  </a:schemeClr>
                </a:solidFill>
                <a:latin typeface="Segoe UI Semilight"/>
                <a:ea typeface="+mn-lt"/>
                <a:cs typeface="+mn-lt"/>
              </a:rPr>
              <a:t>---version---  Stable tous les 6 mois</a:t>
            </a:r>
          </a:p>
          <a:p>
            <a:r>
              <a:rPr lang="fr-FR">
                <a:solidFill>
                  <a:schemeClr val="accent1">
                    <a:lumMod val="75000"/>
                  </a:schemeClr>
                </a:solidFill>
                <a:latin typeface="Segoe UI Semilight"/>
                <a:ea typeface="+mn-lt"/>
                <a:cs typeface="+mn-lt"/>
              </a:rPr>
              <a:t>---version--- LTS - </a:t>
            </a:r>
            <a:r>
              <a:rPr lang="en" i="1">
                <a:solidFill>
                  <a:schemeClr val="accent1">
                    <a:lumMod val="75000"/>
                  </a:schemeClr>
                </a:solidFill>
                <a:latin typeface="Segoe UI Semilight"/>
                <a:ea typeface="+mn-lt"/>
                <a:cs typeface="+mn-lt"/>
              </a:rPr>
              <a:t>Long Term Support</a:t>
            </a:r>
            <a:r>
              <a:rPr lang="fr-FR">
                <a:solidFill>
                  <a:schemeClr val="accent1">
                    <a:lumMod val="75000"/>
                  </a:schemeClr>
                </a:solidFill>
                <a:latin typeface="Segoe UI Semilight"/>
                <a:ea typeface="+mn-lt"/>
                <a:cs typeface="+mn-lt"/>
              </a:rPr>
              <a:t> (« Support long terme »)  tous les 2 ans</a:t>
            </a:r>
            <a:endParaRPr lang="fr-FR">
              <a:solidFill>
                <a:schemeClr val="accent1">
                  <a:lumMod val="75000"/>
                </a:schemeClr>
              </a:solidFill>
            </a:endParaRPr>
          </a:p>
          <a:p>
            <a:endParaRPr lang="fr-FR">
              <a:solidFill>
                <a:schemeClr val="accent1">
                  <a:lumMod val="75000"/>
                </a:schemeClr>
              </a:solidFill>
              <a:latin typeface="Segoe UI Semilight"/>
              <a:ea typeface="+mn-lt"/>
              <a:cs typeface="+mn-lt"/>
            </a:endParaRPr>
          </a:p>
          <a:p>
            <a:r>
              <a:rPr lang="fr-FR">
                <a:solidFill>
                  <a:schemeClr val="accent1">
                    <a:lumMod val="75000"/>
                  </a:schemeClr>
                </a:solidFill>
                <a:latin typeface="Segoe UI Semilight"/>
                <a:ea typeface="+mn-lt"/>
                <a:cs typeface="+mn-lt"/>
              </a:rPr>
              <a:t>Leur philosophie : </a:t>
            </a:r>
            <a:endParaRPr lang="fr-FR">
              <a:solidFill>
                <a:schemeClr val="accent1">
                  <a:lumMod val="75000"/>
                </a:schemeClr>
              </a:solidFill>
              <a:latin typeface="Segoe UI Semilight"/>
              <a:ea typeface="+mn-lt"/>
              <a:cs typeface="Segoe UI Semilight"/>
            </a:endParaRPr>
          </a:p>
          <a:p>
            <a:r>
              <a:rPr lang="fr-FR">
                <a:solidFill>
                  <a:schemeClr val="accent1">
                    <a:lumMod val="75000"/>
                  </a:schemeClr>
                </a:solidFill>
                <a:latin typeface="Segoe UI Semilight"/>
                <a:ea typeface="+mn-lt"/>
                <a:cs typeface="+mn-lt"/>
              </a:rPr>
              <a:t>"Freedom" </a:t>
            </a:r>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p:txBody>
      </p:sp>
      <p:pic>
        <p:nvPicPr>
          <p:cNvPr id="7" name="Image 7">
            <a:extLst>
              <a:ext uri="{FF2B5EF4-FFF2-40B4-BE49-F238E27FC236}">
                <a16:creationId xmlns:a16="http://schemas.microsoft.com/office/drawing/2014/main" id="{B58DCCDA-8DD6-B380-9A47-F24F4467350F}"/>
              </a:ext>
            </a:extLst>
          </p:cNvPr>
          <p:cNvPicPr>
            <a:picLocks noChangeAspect="1"/>
          </p:cNvPicPr>
          <p:nvPr/>
        </p:nvPicPr>
        <p:blipFill>
          <a:blip r:embed="rId3"/>
          <a:stretch>
            <a:fillRect/>
          </a:stretch>
        </p:blipFill>
        <p:spPr>
          <a:xfrm>
            <a:off x="2635321" y="3283556"/>
            <a:ext cx="2743200" cy="1543050"/>
          </a:xfrm>
          <a:prstGeom prst="rect">
            <a:avLst/>
          </a:prstGeom>
        </p:spPr>
      </p:pic>
    </p:spTree>
    <p:extLst>
      <p:ext uri="{BB962C8B-B14F-4D97-AF65-F5344CB8AC3E}">
        <p14:creationId xmlns:p14="http://schemas.microsoft.com/office/powerpoint/2010/main" val="1989485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2EE7D78-04BD-F5ED-016F-0CD4FCE3069D}"/>
              </a:ext>
            </a:extLst>
          </p:cNvPr>
          <p:cNvSpPr>
            <a:spLocks noGrp="1"/>
          </p:cNvSpPr>
          <p:nvPr>
            <p:ph type="title"/>
          </p:nvPr>
        </p:nvSpPr>
        <p:spPr/>
        <p:txBody>
          <a:bodyPr/>
          <a:lstStyle/>
          <a:p>
            <a:endParaRPr lang="fr-FR"/>
          </a:p>
        </p:txBody>
      </p:sp>
      <p:sp>
        <p:nvSpPr>
          <p:cNvPr id="2" name="Espace réservé du texte 1"/>
          <p:cNvSpPr>
            <a:spLocks noGrp="1"/>
          </p:cNvSpPr>
          <p:nvPr>
            <p:ph type="body" sz="quarter" idx="13"/>
          </p:nvPr>
        </p:nvSpPr>
        <p:spPr>
          <a:xfrm>
            <a:off x="241221" y="390061"/>
            <a:ext cx="3557405" cy="272821"/>
          </a:xfrm>
        </p:spPr>
        <p:txBody>
          <a:bodyPr lIns="0" tIns="0" rIns="0" bIns="0" anchor="t">
            <a:normAutofit fontScale="77500" lnSpcReduction="20000"/>
          </a:bodyPr>
          <a:lstStyle/>
          <a:p>
            <a:r>
              <a:rPr lang="fr-FR" u="sng">
                <a:latin typeface="Segoe UI Black"/>
                <a:ea typeface="Segoe UI Black"/>
              </a:rPr>
              <a:t>Introduction – Distributions, distrib (</a:t>
            </a:r>
            <a:r>
              <a:rPr lang="fr-FR" u="sng" err="1">
                <a:latin typeface="Segoe UI Black"/>
                <a:ea typeface="Segoe UI Black"/>
              </a:rPr>
              <a:t>Redhat</a:t>
            </a:r>
            <a:r>
              <a:rPr lang="fr-FR" u="sng">
                <a:latin typeface="Segoe UI Black"/>
                <a:ea typeface="Segoe UI Black"/>
              </a:rPr>
              <a:t>)</a:t>
            </a:r>
          </a:p>
          <a:p>
            <a:endParaRPr lang="fr-FR" u="sng"/>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3" name="ZoneTexte 2">
            <a:extLst>
              <a:ext uri="{FF2B5EF4-FFF2-40B4-BE49-F238E27FC236}">
                <a16:creationId xmlns:a16="http://schemas.microsoft.com/office/drawing/2014/main" id="{6A4326F5-1B83-810C-AE0D-17DEDFA23088}"/>
              </a:ext>
            </a:extLst>
          </p:cNvPr>
          <p:cNvSpPr txBox="1"/>
          <p:nvPr/>
        </p:nvSpPr>
        <p:spPr>
          <a:xfrm>
            <a:off x="177800" y="844550"/>
            <a:ext cx="84074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ea typeface="+mn-lt"/>
                <a:cs typeface="+mn-lt"/>
              </a:rPr>
              <a:t>- Moins de paquets, mais testé en continue, support de 10 ans pour chaque version</a:t>
            </a:r>
            <a:endParaRPr lang="fr-FR">
              <a:solidFill>
                <a:schemeClr val="accent1">
                  <a:lumMod val="75000"/>
                </a:schemeClr>
              </a:solidFill>
              <a:latin typeface="Segoe UI Semilight"/>
              <a:cs typeface="Segoe UI Semilight"/>
            </a:endParaRPr>
          </a:p>
          <a:p>
            <a:r>
              <a:rPr lang="fr-FR">
                <a:solidFill>
                  <a:schemeClr val="accent1">
                    <a:lumMod val="75000"/>
                  </a:schemeClr>
                </a:solidFill>
                <a:latin typeface="Segoe UI Semilight"/>
                <a:ea typeface="+mn-lt"/>
                <a:cs typeface="+mn-lt"/>
              </a:rPr>
              <a:t>- Développée par une entreprise privé</a:t>
            </a:r>
          </a:p>
          <a:p>
            <a:endParaRPr lang="fr-FR">
              <a:solidFill>
                <a:schemeClr val="accent1">
                  <a:lumMod val="75000"/>
                </a:schemeClr>
              </a:solidFill>
              <a:latin typeface="Segoe UI Semilight"/>
              <a:ea typeface="+mn-lt"/>
              <a:cs typeface="+mn-lt"/>
            </a:endParaRPr>
          </a:p>
          <a:p>
            <a:r>
              <a:rPr lang="fr-FR">
                <a:solidFill>
                  <a:schemeClr val="accent1">
                    <a:lumMod val="75000"/>
                  </a:schemeClr>
                </a:solidFill>
                <a:latin typeface="Segoe UI Semilight"/>
                <a:ea typeface="+mn-lt"/>
                <a:cs typeface="+mn-lt"/>
              </a:rPr>
              <a:t>Leur philosophie : </a:t>
            </a:r>
            <a:endParaRPr lang="fr-FR">
              <a:solidFill>
                <a:schemeClr val="accent1">
                  <a:lumMod val="75000"/>
                </a:schemeClr>
              </a:solidFill>
              <a:latin typeface="Segoe UI Semilight"/>
              <a:ea typeface="+mn-lt"/>
              <a:cs typeface="Segoe UI Semilight"/>
            </a:endParaRPr>
          </a:p>
          <a:p>
            <a:r>
              <a:rPr lang="fr-FR">
                <a:solidFill>
                  <a:schemeClr val="accent1">
                    <a:lumMod val="75000"/>
                  </a:schemeClr>
                </a:solidFill>
                <a:latin typeface="Segoe UI Semilight"/>
                <a:ea typeface="+mn-lt"/>
                <a:cs typeface="+mn-lt"/>
              </a:rPr>
              <a:t>Red Hat </a:t>
            </a:r>
            <a:r>
              <a:rPr lang="fr-FR" err="1">
                <a:solidFill>
                  <a:schemeClr val="accent1">
                    <a:lumMod val="75000"/>
                  </a:schemeClr>
                </a:solidFill>
                <a:latin typeface="Segoe UI Semilight"/>
                <a:ea typeface="+mn-lt"/>
                <a:cs typeface="+mn-lt"/>
              </a:rPr>
              <a:t>is</a:t>
            </a:r>
            <a:r>
              <a:rPr lang="fr-FR">
                <a:solidFill>
                  <a:schemeClr val="accent1">
                    <a:lumMod val="75000"/>
                  </a:schemeClr>
                </a:solidFill>
                <a:latin typeface="Segoe UI Semilight"/>
                <a:ea typeface="+mn-lt"/>
                <a:cs typeface="+mn-lt"/>
              </a:rPr>
              <a:t> a </a:t>
            </a:r>
            <a:r>
              <a:rPr lang="fr-FR" err="1">
                <a:solidFill>
                  <a:schemeClr val="accent1">
                    <a:lumMod val="75000"/>
                  </a:schemeClr>
                </a:solidFill>
                <a:latin typeface="Segoe UI Semilight"/>
                <a:ea typeface="+mn-lt"/>
                <a:cs typeface="+mn-lt"/>
              </a:rPr>
              <a:t>meritocracy</a:t>
            </a:r>
            <a:r>
              <a:rPr lang="fr-FR">
                <a:solidFill>
                  <a:schemeClr val="accent1">
                    <a:lumMod val="75000"/>
                  </a:schemeClr>
                </a:solidFill>
                <a:latin typeface="Segoe UI Semilight"/>
                <a:ea typeface="+mn-lt"/>
                <a:cs typeface="+mn-lt"/>
              </a:rPr>
              <a:t> </a:t>
            </a:r>
            <a:r>
              <a:rPr lang="fr-FR" err="1">
                <a:solidFill>
                  <a:schemeClr val="accent1">
                    <a:lumMod val="75000"/>
                  </a:schemeClr>
                </a:solidFill>
                <a:latin typeface="Segoe UI Semilight"/>
                <a:ea typeface="+mn-lt"/>
                <a:cs typeface="+mn-lt"/>
              </a:rPr>
              <a:t>where</a:t>
            </a:r>
            <a:r>
              <a:rPr lang="fr-FR">
                <a:solidFill>
                  <a:schemeClr val="accent1">
                    <a:lumMod val="75000"/>
                  </a:schemeClr>
                </a:solidFill>
                <a:latin typeface="Segoe UI Semilight"/>
                <a:ea typeface="+mn-lt"/>
                <a:cs typeface="+mn-lt"/>
              </a:rPr>
              <a:t> </a:t>
            </a:r>
            <a:r>
              <a:rPr lang="fr-FR" err="1">
                <a:solidFill>
                  <a:schemeClr val="accent1">
                    <a:lumMod val="75000"/>
                  </a:schemeClr>
                </a:solidFill>
                <a:latin typeface="Segoe UI Semilight"/>
                <a:ea typeface="+mn-lt"/>
                <a:cs typeface="+mn-lt"/>
              </a:rPr>
              <a:t>reputation</a:t>
            </a:r>
            <a:r>
              <a:rPr lang="fr-FR">
                <a:solidFill>
                  <a:schemeClr val="accent1">
                    <a:lumMod val="75000"/>
                  </a:schemeClr>
                </a:solidFill>
                <a:latin typeface="Segoe UI Semilight"/>
                <a:ea typeface="+mn-lt"/>
                <a:cs typeface="+mn-lt"/>
              </a:rPr>
              <a:t> </a:t>
            </a:r>
            <a:r>
              <a:rPr lang="fr-FR" err="1">
                <a:solidFill>
                  <a:schemeClr val="accent1">
                    <a:lumMod val="75000"/>
                  </a:schemeClr>
                </a:solidFill>
                <a:latin typeface="Segoe UI Semilight"/>
                <a:ea typeface="+mn-lt"/>
                <a:cs typeface="+mn-lt"/>
              </a:rPr>
              <a:t>is</a:t>
            </a:r>
            <a:r>
              <a:rPr lang="fr-FR">
                <a:solidFill>
                  <a:schemeClr val="accent1">
                    <a:lumMod val="75000"/>
                  </a:schemeClr>
                </a:solidFill>
                <a:latin typeface="Segoe UI Semilight"/>
                <a:ea typeface="+mn-lt"/>
                <a:cs typeface="+mn-lt"/>
              </a:rPr>
              <a:t> </a:t>
            </a:r>
            <a:r>
              <a:rPr lang="fr-FR" err="1">
                <a:solidFill>
                  <a:schemeClr val="accent1">
                    <a:lumMod val="75000"/>
                  </a:schemeClr>
                </a:solidFill>
                <a:latin typeface="Segoe UI Semilight"/>
                <a:ea typeface="+mn-lt"/>
                <a:cs typeface="+mn-lt"/>
              </a:rPr>
              <a:t>earned</a:t>
            </a:r>
            <a:r>
              <a:rPr lang="fr-FR">
                <a:solidFill>
                  <a:schemeClr val="accent1">
                    <a:lumMod val="75000"/>
                  </a:schemeClr>
                </a:solidFill>
                <a:latin typeface="Segoe UI Semilight"/>
                <a:ea typeface="+mn-lt"/>
                <a:cs typeface="+mn-lt"/>
              </a:rPr>
              <a:t> by how </a:t>
            </a:r>
            <a:r>
              <a:rPr lang="fr-FR" err="1">
                <a:solidFill>
                  <a:schemeClr val="accent1">
                    <a:lumMod val="75000"/>
                  </a:schemeClr>
                </a:solidFill>
                <a:latin typeface="Segoe UI Semilight"/>
                <a:ea typeface="+mn-lt"/>
                <a:cs typeface="+mn-lt"/>
              </a:rPr>
              <a:t>well</a:t>
            </a:r>
            <a:r>
              <a:rPr lang="fr-FR">
                <a:solidFill>
                  <a:schemeClr val="accent1">
                    <a:lumMod val="75000"/>
                  </a:schemeClr>
                </a:solidFill>
                <a:latin typeface="Segoe UI Semilight"/>
                <a:ea typeface="+mn-lt"/>
                <a:cs typeface="+mn-lt"/>
              </a:rPr>
              <a:t> </a:t>
            </a:r>
            <a:r>
              <a:rPr lang="fr-FR" err="1">
                <a:solidFill>
                  <a:schemeClr val="accent1">
                    <a:lumMod val="75000"/>
                  </a:schemeClr>
                </a:solidFill>
                <a:latin typeface="Segoe UI Semilight"/>
                <a:ea typeface="+mn-lt"/>
                <a:cs typeface="+mn-lt"/>
              </a:rPr>
              <a:t>you</a:t>
            </a:r>
            <a:r>
              <a:rPr lang="fr-FR">
                <a:solidFill>
                  <a:schemeClr val="accent1">
                    <a:lumMod val="75000"/>
                  </a:schemeClr>
                </a:solidFill>
                <a:latin typeface="Segoe UI Semilight"/>
                <a:ea typeface="+mn-lt"/>
                <a:cs typeface="+mn-lt"/>
              </a:rPr>
              <a:t> help </a:t>
            </a:r>
            <a:r>
              <a:rPr lang="fr-FR" err="1">
                <a:solidFill>
                  <a:schemeClr val="accent1">
                    <a:lumMod val="75000"/>
                  </a:schemeClr>
                </a:solidFill>
                <a:latin typeface="Segoe UI Semilight"/>
                <a:ea typeface="+mn-lt"/>
                <a:cs typeface="+mn-lt"/>
              </a:rPr>
              <a:t>others</a:t>
            </a:r>
            <a:r>
              <a:rPr lang="fr-FR">
                <a:solidFill>
                  <a:schemeClr val="accent1">
                    <a:lumMod val="75000"/>
                  </a:schemeClr>
                </a:solidFill>
                <a:latin typeface="Segoe UI Semilight"/>
                <a:ea typeface="+mn-lt"/>
                <a:cs typeface="+mn-lt"/>
              </a:rPr>
              <a:t> </a:t>
            </a:r>
            <a:r>
              <a:rPr lang="fr-FR" err="1">
                <a:solidFill>
                  <a:schemeClr val="accent1">
                    <a:lumMod val="75000"/>
                  </a:schemeClr>
                </a:solidFill>
                <a:latin typeface="Segoe UI Semilight"/>
                <a:ea typeface="+mn-lt"/>
                <a:cs typeface="+mn-lt"/>
              </a:rPr>
              <a:t>succeed</a:t>
            </a:r>
            <a:r>
              <a:rPr lang="fr-FR">
                <a:solidFill>
                  <a:schemeClr val="accent1">
                    <a:lumMod val="75000"/>
                  </a:schemeClr>
                </a:solidFill>
                <a:latin typeface="Segoe UI Semilight"/>
                <a:ea typeface="+mn-lt"/>
                <a:cs typeface="+mn-lt"/>
              </a:rPr>
              <a:t>. </a:t>
            </a:r>
            <a:r>
              <a:rPr lang="fr-FR" err="1">
                <a:solidFill>
                  <a:schemeClr val="accent1">
                    <a:lumMod val="75000"/>
                  </a:schemeClr>
                </a:solidFill>
                <a:latin typeface="Segoe UI Semilight"/>
                <a:ea typeface="+mn-lt"/>
                <a:cs typeface="+mn-lt"/>
              </a:rPr>
              <a:t>We</a:t>
            </a:r>
            <a:r>
              <a:rPr lang="fr-FR">
                <a:solidFill>
                  <a:schemeClr val="accent1">
                    <a:lumMod val="75000"/>
                  </a:schemeClr>
                </a:solidFill>
                <a:latin typeface="Segoe UI Semilight"/>
                <a:ea typeface="+mn-lt"/>
                <a:cs typeface="+mn-lt"/>
              </a:rPr>
              <a:t> </a:t>
            </a:r>
            <a:r>
              <a:rPr lang="fr-FR" err="1">
                <a:solidFill>
                  <a:schemeClr val="accent1">
                    <a:lumMod val="75000"/>
                  </a:schemeClr>
                </a:solidFill>
                <a:latin typeface="Segoe UI Semilight"/>
                <a:ea typeface="+mn-lt"/>
                <a:cs typeface="+mn-lt"/>
              </a:rPr>
              <a:t>succeed</a:t>
            </a:r>
            <a:r>
              <a:rPr lang="fr-FR">
                <a:solidFill>
                  <a:schemeClr val="accent1">
                    <a:lumMod val="75000"/>
                  </a:schemeClr>
                </a:solidFill>
                <a:latin typeface="Segoe UI Semilight"/>
                <a:ea typeface="+mn-lt"/>
                <a:cs typeface="+mn-lt"/>
              </a:rPr>
              <a:t> as an open source </a:t>
            </a:r>
            <a:r>
              <a:rPr lang="fr-FR" err="1">
                <a:solidFill>
                  <a:schemeClr val="accent1">
                    <a:lumMod val="75000"/>
                  </a:schemeClr>
                </a:solidFill>
                <a:latin typeface="Segoe UI Semilight"/>
                <a:ea typeface="+mn-lt"/>
                <a:cs typeface="+mn-lt"/>
              </a:rPr>
              <a:t>technology</a:t>
            </a:r>
            <a:r>
              <a:rPr lang="fr-FR">
                <a:solidFill>
                  <a:schemeClr val="accent1">
                    <a:lumMod val="75000"/>
                  </a:schemeClr>
                </a:solidFill>
                <a:latin typeface="Segoe UI Semilight"/>
                <a:ea typeface="+mn-lt"/>
                <a:cs typeface="+mn-lt"/>
              </a:rPr>
              <a:t> </a:t>
            </a:r>
            <a:r>
              <a:rPr lang="fr-FR" err="1">
                <a:solidFill>
                  <a:schemeClr val="accent1">
                    <a:lumMod val="75000"/>
                  </a:schemeClr>
                </a:solidFill>
                <a:latin typeface="Segoe UI Semilight"/>
                <a:ea typeface="+mn-lt"/>
                <a:cs typeface="+mn-lt"/>
              </a:rPr>
              <a:t>company</a:t>
            </a:r>
            <a:r>
              <a:rPr lang="fr-FR">
                <a:solidFill>
                  <a:schemeClr val="accent1">
                    <a:lumMod val="75000"/>
                  </a:schemeClr>
                </a:solidFill>
                <a:latin typeface="Segoe UI Semilight"/>
                <a:ea typeface="+mn-lt"/>
                <a:cs typeface="+mn-lt"/>
              </a:rPr>
              <a:t> </a:t>
            </a:r>
            <a:r>
              <a:rPr lang="fr-FR" err="1">
                <a:solidFill>
                  <a:schemeClr val="accent1">
                    <a:lumMod val="75000"/>
                  </a:schemeClr>
                </a:solidFill>
                <a:latin typeface="Segoe UI Semilight"/>
                <a:ea typeface="+mn-lt"/>
                <a:cs typeface="+mn-lt"/>
              </a:rPr>
              <a:t>when</a:t>
            </a:r>
            <a:r>
              <a:rPr lang="fr-FR">
                <a:solidFill>
                  <a:schemeClr val="accent1">
                    <a:lumMod val="75000"/>
                  </a:schemeClr>
                </a:solidFill>
                <a:latin typeface="Segoe UI Semilight"/>
                <a:ea typeface="+mn-lt"/>
                <a:cs typeface="+mn-lt"/>
              </a:rPr>
              <a:t> </a:t>
            </a:r>
            <a:r>
              <a:rPr lang="fr-FR" err="1">
                <a:solidFill>
                  <a:schemeClr val="accent1">
                    <a:lumMod val="75000"/>
                  </a:schemeClr>
                </a:solidFill>
                <a:latin typeface="Segoe UI Semilight"/>
                <a:ea typeface="+mn-lt"/>
                <a:cs typeface="+mn-lt"/>
              </a:rPr>
              <a:t>we</a:t>
            </a:r>
            <a:r>
              <a:rPr lang="fr-FR">
                <a:solidFill>
                  <a:schemeClr val="accent1">
                    <a:lumMod val="75000"/>
                  </a:schemeClr>
                </a:solidFill>
                <a:latin typeface="Segoe UI Semilight"/>
                <a:ea typeface="+mn-lt"/>
                <a:cs typeface="+mn-lt"/>
              </a:rPr>
              <a:t> </a:t>
            </a:r>
            <a:r>
              <a:rPr lang="fr-FR" err="1">
                <a:solidFill>
                  <a:schemeClr val="accent1">
                    <a:lumMod val="75000"/>
                  </a:schemeClr>
                </a:solidFill>
                <a:latin typeface="Segoe UI Semilight"/>
                <a:ea typeface="+mn-lt"/>
                <a:cs typeface="+mn-lt"/>
              </a:rPr>
              <a:t>create</a:t>
            </a:r>
            <a:r>
              <a:rPr lang="fr-FR">
                <a:solidFill>
                  <a:schemeClr val="accent1">
                    <a:lumMod val="75000"/>
                  </a:schemeClr>
                </a:solidFill>
                <a:latin typeface="Segoe UI Semilight"/>
                <a:ea typeface="+mn-lt"/>
                <a:cs typeface="+mn-lt"/>
              </a:rPr>
              <a:t> more open source winners. And </a:t>
            </a:r>
            <a:r>
              <a:rPr lang="fr-FR" err="1">
                <a:solidFill>
                  <a:schemeClr val="accent1">
                    <a:lumMod val="75000"/>
                  </a:schemeClr>
                </a:solidFill>
                <a:latin typeface="Segoe UI Semilight"/>
                <a:ea typeface="+mn-lt"/>
                <a:cs typeface="+mn-lt"/>
              </a:rPr>
              <a:t>we</a:t>
            </a:r>
            <a:r>
              <a:rPr lang="fr-FR">
                <a:solidFill>
                  <a:schemeClr val="accent1">
                    <a:lumMod val="75000"/>
                  </a:schemeClr>
                </a:solidFill>
                <a:latin typeface="Segoe UI Semilight"/>
                <a:ea typeface="+mn-lt"/>
                <a:cs typeface="+mn-lt"/>
              </a:rPr>
              <a:t> </a:t>
            </a:r>
            <a:r>
              <a:rPr lang="fr-FR" err="1">
                <a:solidFill>
                  <a:schemeClr val="accent1">
                    <a:lumMod val="75000"/>
                  </a:schemeClr>
                </a:solidFill>
                <a:latin typeface="Segoe UI Semilight"/>
                <a:ea typeface="+mn-lt"/>
                <a:cs typeface="+mn-lt"/>
              </a:rPr>
              <a:t>succeed</a:t>
            </a:r>
            <a:r>
              <a:rPr lang="fr-FR">
                <a:solidFill>
                  <a:schemeClr val="accent1">
                    <a:lumMod val="75000"/>
                  </a:schemeClr>
                </a:solidFill>
                <a:latin typeface="Segoe UI Semilight"/>
                <a:ea typeface="+mn-lt"/>
                <a:cs typeface="+mn-lt"/>
              </a:rPr>
              <a:t> as </a:t>
            </a:r>
            <a:r>
              <a:rPr lang="fr-FR" err="1">
                <a:solidFill>
                  <a:schemeClr val="accent1">
                    <a:lumMod val="75000"/>
                  </a:schemeClr>
                </a:solidFill>
                <a:latin typeface="Segoe UI Semilight"/>
                <a:ea typeface="+mn-lt"/>
                <a:cs typeface="+mn-lt"/>
              </a:rPr>
              <a:t>individuals</a:t>
            </a:r>
            <a:r>
              <a:rPr lang="fr-FR">
                <a:solidFill>
                  <a:schemeClr val="accent1">
                    <a:lumMod val="75000"/>
                  </a:schemeClr>
                </a:solidFill>
                <a:latin typeface="Segoe UI Semilight"/>
                <a:ea typeface="+mn-lt"/>
                <a:cs typeface="+mn-lt"/>
              </a:rPr>
              <a:t> </a:t>
            </a:r>
            <a:r>
              <a:rPr lang="fr-FR" err="1">
                <a:solidFill>
                  <a:schemeClr val="accent1">
                    <a:lumMod val="75000"/>
                  </a:schemeClr>
                </a:solidFill>
                <a:latin typeface="Segoe UI Semilight"/>
                <a:ea typeface="+mn-lt"/>
                <a:cs typeface="+mn-lt"/>
              </a:rPr>
              <a:t>when</a:t>
            </a:r>
            <a:r>
              <a:rPr lang="fr-FR">
                <a:solidFill>
                  <a:schemeClr val="accent1">
                    <a:lumMod val="75000"/>
                  </a:schemeClr>
                </a:solidFill>
                <a:latin typeface="Segoe UI Semilight"/>
                <a:ea typeface="+mn-lt"/>
                <a:cs typeface="+mn-lt"/>
              </a:rPr>
              <a:t> </a:t>
            </a:r>
            <a:r>
              <a:rPr lang="fr-FR" err="1">
                <a:solidFill>
                  <a:schemeClr val="accent1">
                    <a:lumMod val="75000"/>
                  </a:schemeClr>
                </a:solidFill>
                <a:latin typeface="Segoe UI Semilight"/>
                <a:ea typeface="+mn-lt"/>
                <a:cs typeface="+mn-lt"/>
              </a:rPr>
              <a:t>we</a:t>
            </a:r>
            <a:r>
              <a:rPr lang="fr-FR">
                <a:solidFill>
                  <a:schemeClr val="accent1">
                    <a:lumMod val="75000"/>
                  </a:schemeClr>
                </a:solidFill>
                <a:latin typeface="Segoe UI Semilight"/>
                <a:ea typeface="+mn-lt"/>
                <a:cs typeface="+mn-lt"/>
              </a:rPr>
              <a:t> help </a:t>
            </a:r>
            <a:r>
              <a:rPr lang="fr-FR" err="1">
                <a:solidFill>
                  <a:schemeClr val="accent1">
                    <a:lumMod val="75000"/>
                  </a:schemeClr>
                </a:solidFill>
                <a:latin typeface="Segoe UI Semilight"/>
                <a:ea typeface="+mn-lt"/>
                <a:cs typeface="+mn-lt"/>
              </a:rPr>
              <a:t>create</a:t>
            </a:r>
            <a:r>
              <a:rPr lang="fr-FR">
                <a:solidFill>
                  <a:schemeClr val="accent1">
                    <a:lumMod val="75000"/>
                  </a:schemeClr>
                </a:solidFill>
                <a:latin typeface="Segoe UI Semilight"/>
                <a:ea typeface="+mn-lt"/>
                <a:cs typeface="+mn-lt"/>
              </a:rPr>
              <a:t> more winners </a:t>
            </a:r>
            <a:r>
              <a:rPr lang="fr-FR" err="1">
                <a:solidFill>
                  <a:schemeClr val="accent1">
                    <a:lumMod val="75000"/>
                  </a:schemeClr>
                </a:solidFill>
                <a:latin typeface="Segoe UI Semilight"/>
                <a:ea typeface="+mn-lt"/>
                <a:cs typeface="+mn-lt"/>
              </a:rPr>
              <a:t>within</a:t>
            </a:r>
            <a:r>
              <a:rPr lang="fr-FR">
                <a:solidFill>
                  <a:schemeClr val="accent1">
                    <a:lumMod val="75000"/>
                  </a:schemeClr>
                </a:solidFill>
                <a:latin typeface="Segoe UI Semilight"/>
                <a:ea typeface="+mn-lt"/>
                <a:cs typeface="+mn-lt"/>
              </a:rPr>
              <a:t> </a:t>
            </a:r>
            <a:r>
              <a:rPr lang="fr-FR" err="1">
                <a:solidFill>
                  <a:schemeClr val="accent1">
                    <a:lumMod val="75000"/>
                  </a:schemeClr>
                </a:solidFill>
                <a:latin typeface="Segoe UI Semilight"/>
                <a:ea typeface="+mn-lt"/>
                <a:cs typeface="+mn-lt"/>
              </a:rPr>
              <a:t>our</a:t>
            </a:r>
            <a:r>
              <a:rPr lang="fr-FR">
                <a:solidFill>
                  <a:schemeClr val="accent1">
                    <a:lumMod val="75000"/>
                  </a:schemeClr>
                </a:solidFill>
                <a:latin typeface="Segoe UI Semilight"/>
                <a:ea typeface="+mn-lt"/>
                <a:cs typeface="+mn-lt"/>
              </a:rPr>
              <a:t> </a:t>
            </a:r>
            <a:r>
              <a:rPr lang="fr-FR" err="1">
                <a:solidFill>
                  <a:schemeClr val="accent1">
                    <a:lumMod val="75000"/>
                  </a:schemeClr>
                </a:solidFill>
                <a:latin typeface="Segoe UI Semilight"/>
                <a:ea typeface="+mn-lt"/>
                <a:cs typeface="+mn-lt"/>
              </a:rPr>
              <a:t>ranks</a:t>
            </a:r>
            <a:r>
              <a:rPr lang="fr-FR">
                <a:solidFill>
                  <a:schemeClr val="accent1">
                    <a:lumMod val="75000"/>
                  </a:schemeClr>
                </a:solidFill>
                <a:latin typeface="Segoe UI Semilight"/>
                <a:ea typeface="+mn-lt"/>
                <a:cs typeface="+mn-lt"/>
              </a:rPr>
              <a:t>.</a:t>
            </a:r>
            <a:endParaRPr lang="fr-FR">
              <a:solidFill>
                <a:schemeClr val="accent1">
                  <a:lumMod val="75000"/>
                </a:schemeClr>
              </a:solidFill>
              <a:latin typeface="Segoe UI Semilight"/>
              <a:cs typeface="Segoe UI Semilight"/>
            </a:endParaRP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p:txBody>
      </p:sp>
      <p:pic>
        <p:nvPicPr>
          <p:cNvPr id="6" name="Image 7">
            <a:extLst>
              <a:ext uri="{FF2B5EF4-FFF2-40B4-BE49-F238E27FC236}">
                <a16:creationId xmlns:a16="http://schemas.microsoft.com/office/drawing/2014/main" id="{4F10E83E-A1EA-EAA2-792E-C64698F2627E}"/>
              </a:ext>
            </a:extLst>
          </p:cNvPr>
          <p:cNvPicPr>
            <a:picLocks noChangeAspect="1"/>
          </p:cNvPicPr>
          <p:nvPr/>
        </p:nvPicPr>
        <p:blipFill>
          <a:blip r:embed="rId3"/>
          <a:stretch>
            <a:fillRect/>
          </a:stretch>
        </p:blipFill>
        <p:spPr>
          <a:xfrm>
            <a:off x="3007760" y="3081502"/>
            <a:ext cx="2743200" cy="1536192"/>
          </a:xfrm>
          <a:prstGeom prst="rect">
            <a:avLst/>
          </a:prstGeom>
        </p:spPr>
      </p:pic>
    </p:spTree>
    <p:extLst>
      <p:ext uri="{BB962C8B-B14F-4D97-AF65-F5344CB8AC3E}">
        <p14:creationId xmlns:p14="http://schemas.microsoft.com/office/powerpoint/2010/main" val="4195585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977732" y="145774"/>
            <a:ext cx="3188535" cy="1360372"/>
          </a:xfrm>
        </p:spPr>
        <p:txBody>
          <a:bodyPr wrap="square" lIns="0" tIns="0" rIns="91440" bIns="0" anchor="t">
            <a:spAutoFit/>
          </a:bodyPr>
          <a:lstStyle/>
          <a:p>
            <a:r>
              <a:rPr lang="fr-FR">
                <a:latin typeface="Segoe UI Semilight"/>
                <a:cs typeface="Segoe UI Semilight"/>
              </a:rPr>
              <a:t>Chapitre 2</a:t>
            </a:r>
          </a:p>
          <a:p>
            <a:pPr marL="0" indent="0">
              <a:buNone/>
            </a:pPr>
            <a:r>
              <a:rPr lang="fr-FR" u="sng">
                <a:latin typeface="Segoe UI Semilight"/>
                <a:cs typeface="Segoe UI Semilight"/>
              </a:rPr>
              <a:t>concepts</a:t>
            </a:r>
            <a:endParaRPr lang="fr-F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3101511" y="1952089"/>
            <a:ext cx="17658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Fichier, tout est fichier </a:t>
            </a:r>
            <a:endParaRPr lang="fr-FR"/>
          </a:p>
        </p:txBody>
      </p:sp>
    </p:spTree>
    <p:extLst>
      <p:ext uri="{BB962C8B-B14F-4D97-AF65-F5344CB8AC3E}">
        <p14:creationId xmlns:p14="http://schemas.microsoft.com/office/powerpoint/2010/main" val="2160284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Concepts</a:t>
            </a:r>
            <a:endParaRPr lang="fr-F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2</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353173" y="898988"/>
            <a:ext cx="747444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ea typeface="+mn-lt"/>
                <a:cs typeface="+mn-lt"/>
              </a:rPr>
              <a:t>- "</a:t>
            </a:r>
            <a:r>
              <a:rPr lang="fr-FR" err="1">
                <a:ea typeface="+mn-lt"/>
                <a:cs typeface="+mn-lt"/>
              </a:rPr>
              <a:t>Everything</a:t>
            </a:r>
            <a:r>
              <a:rPr lang="fr-FR">
                <a:ea typeface="+mn-lt"/>
                <a:cs typeface="+mn-lt"/>
              </a:rPr>
              <a:t> </a:t>
            </a:r>
            <a:r>
              <a:rPr lang="fr-FR" err="1">
                <a:ea typeface="+mn-lt"/>
                <a:cs typeface="+mn-lt"/>
              </a:rPr>
              <a:t>is</a:t>
            </a:r>
            <a:r>
              <a:rPr lang="fr-FR">
                <a:ea typeface="+mn-lt"/>
                <a:cs typeface="+mn-lt"/>
              </a:rPr>
              <a:t> a file" décrit l'une des caractéristiques des systèmes Unix et de ses dérivés</a:t>
            </a:r>
            <a:endParaRPr lang="fr-FR"/>
          </a:p>
          <a:p>
            <a:r>
              <a:rPr lang="fr-FR">
                <a:cs typeface="Calibri"/>
              </a:rPr>
              <a:t>-  Les documents, répertoires, disques durs, modems, clavier, imprimantes</a:t>
            </a:r>
          </a:p>
          <a:p>
            <a:r>
              <a:rPr lang="fr-FR">
                <a:ea typeface="+mn-lt"/>
                <a:cs typeface="+mn-lt"/>
              </a:rPr>
              <a:t>- Cette approche permet de diminuer le nombre d'outil dont vous pouvez avoir besoin</a:t>
            </a:r>
          </a:p>
          <a:p>
            <a:endParaRPr lang="fr-FR">
              <a:ea typeface="+mn-lt"/>
              <a:cs typeface="+mn-lt"/>
            </a:endParaRPr>
          </a:p>
          <a:p>
            <a:endParaRPr lang="fr-FR">
              <a:ea typeface="+mn-lt"/>
              <a:cs typeface="+mn-lt"/>
            </a:endParaRPr>
          </a:p>
          <a:p>
            <a:r>
              <a:rPr lang="fr-FR">
                <a:ea typeface="+mn-lt"/>
                <a:cs typeface="+mn-lt"/>
              </a:rPr>
              <a:t>- Vous pouvez-configurer votre imprimante par exemple avec un simple éditeur de texte</a:t>
            </a:r>
          </a:p>
          <a:p>
            <a:endParaRPr lang="fr-FR">
              <a:ea typeface="+mn-lt"/>
              <a:cs typeface="+mn-lt"/>
            </a:endParaRPr>
          </a:p>
          <a:p>
            <a:endParaRPr lang="fr-FR">
              <a:ea typeface="+mn-lt"/>
              <a:cs typeface="+mn-lt"/>
            </a:endParaRPr>
          </a:p>
          <a:p>
            <a:endParaRPr lang="fr-FR">
              <a:ea typeface="+mn-lt"/>
              <a:cs typeface="+mn-lt"/>
            </a:endParaRPr>
          </a:p>
          <a:p>
            <a:r>
              <a:rPr lang="fr-FR">
                <a:ea typeface="+mn-lt"/>
                <a:cs typeface="+mn-lt"/>
              </a:rPr>
              <a:t>- Vous en retrouverez 5 différents sous linux, regroupé sous 3 familles :</a:t>
            </a:r>
          </a:p>
          <a:p>
            <a:endParaRPr lang="fr-FR">
              <a:ea typeface="+mn-lt"/>
              <a:cs typeface="+mn-lt"/>
            </a:endParaRPr>
          </a:p>
        </p:txBody>
      </p:sp>
    </p:spTree>
    <p:extLst>
      <p:ext uri="{BB962C8B-B14F-4D97-AF65-F5344CB8AC3E}">
        <p14:creationId xmlns:p14="http://schemas.microsoft.com/office/powerpoint/2010/main" val="4869656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Premiers pas</a:t>
            </a: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2</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4970124" y="1252162"/>
            <a:ext cx="292171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a:solidFill>
                  <a:schemeClr val="accent1">
                    <a:lumMod val="75000"/>
                  </a:schemeClr>
                </a:solidFill>
                <a:latin typeface="Segoe UI Semilight"/>
                <a:ea typeface="+mn-lt"/>
                <a:cs typeface="+mn-lt"/>
              </a:rPr>
              <a:t>Fichiers spéciaux</a:t>
            </a:r>
            <a:endParaRPr lang="fr-FR" b="1">
              <a:solidFill>
                <a:schemeClr val="accent1">
                  <a:lumMod val="75000"/>
                </a:schemeClr>
              </a:solidFill>
              <a:latin typeface="Segoe UI Semilight"/>
              <a:cs typeface="Segoe UI Semilight"/>
            </a:endParaRPr>
          </a:p>
          <a:p>
            <a:endParaRPr lang="fr-FR" b="1">
              <a:solidFill>
                <a:schemeClr val="accent1">
                  <a:lumMod val="75000"/>
                </a:schemeClr>
              </a:solidFill>
              <a:latin typeface="Segoe UI Semilight"/>
              <a:cs typeface="Calibri"/>
            </a:endParaRPr>
          </a:p>
          <a:p>
            <a:r>
              <a:rPr lang="fr-FR" b="1">
                <a:solidFill>
                  <a:schemeClr val="accent1">
                    <a:lumMod val="75000"/>
                  </a:schemeClr>
                </a:solidFill>
                <a:latin typeface="Segoe UI Semilight"/>
                <a:cs typeface="Calibri"/>
              </a:rPr>
              <a:t>Fichier régulier</a:t>
            </a:r>
            <a:endParaRPr lang="fr-FR" b="1">
              <a:solidFill>
                <a:schemeClr val="accent1">
                  <a:lumMod val="75000"/>
                </a:schemeClr>
              </a:solidFill>
              <a:latin typeface="Segoe UI Semilight"/>
              <a:cs typeface="Segoe UI Semilight"/>
            </a:endParaRPr>
          </a:p>
          <a:p>
            <a:endParaRPr lang="fr-FR" b="1">
              <a:solidFill>
                <a:schemeClr val="accent1">
                  <a:lumMod val="75000"/>
                </a:schemeClr>
              </a:solidFill>
              <a:latin typeface="Segoe UI Semilight"/>
              <a:cs typeface="Calibri"/>
            </a:endParaRPr>
          </a:p>
          <a:p>
            <a:r>
              <a:rPr lang="fr-FR" b="1">
                <a:solidFill>
                  <a:schemeClr val="accent1">
                    <a:lumMod val="75000"/>
                  </a:schemeClr>
                </a:solidFill>
                <a:latin typeface="Segoe UI Semilight"/>
                <a:cs typeface="Calibri"/>
              </a:rPr>
              <a:t>Fichier de répertoire</a:t>
            </a:r>
          </a:p>
          <a:p>
            <a:endParaRPr lang="fr-FR" b="1">
              <a:solidFill>
                <a:schemeClr val="accent1">
                  <a:lumMod val="75000"/>
                </a:schemeClr>
              </a:solidFill>
              <a:latin typeface="Segoe UI Semilight"/>
              <a:cs typeface="Calibri"/>
            </a:endParaRPr>
          </a:p>
        </p:txBody>
      </p:sp>
      <p:pic>
        <p:nvPicPr>
          <p:cNvPr id="7" name="Image 6">
            <a:extLst>
              <a:ext uri="{FF2B5EF4-FFF2-40B4-BE49-F238E27FC236}">
                <a16:creationId xmlns:a16="http://schemas.microsoft.com/office/drawing/2014/main" id="{95F2F2A6-18DA-38C8-7BD3-F6898C0BCE2C}"/>
              </a:ext>
            </a:extLst>
          </p:cNvPr>
          <p:cNvPicPr>
            <a:picLocks noChangeAspect="1"/>
          </p:cNvPicPr>
          <p:nvPr/>
        </p:nvPicPr>
        <p:blipFill>
          <a:blip r:embed="rId3"/>
          <a:stretch>
            <a:fillRect/>
          </a:stretch>
        </p:blipFill>
        <p:spPr>
          <a:xfrm>
            <a:off x="407114" y="963674"/>
            <a:ext cx="3025739" cy="3864708"/>
          </a:xfrm>
          <a:prstGeom prst="rect">
            <a:avLst/>
          </a:prstGeom>
        </p:spPr>
      </p:pic>
      <p:cxnSp>
        <p:nvCxnSpPr>
          <p:cNvPr id="8" name="Connecteur droit avec flèche 7">
            <a:extLst>
              <a:ext uri="{FF2B5EF4-FFF2-40B4-BE49-F238E27FC236}">
                <a16:creationId xmlns:a16="http://schemas.microsoft.com/office/drawing/2014/main" id="{2AED2BFD-6D72-2362-03FC-38E4B057A0D9}"/>
              </a:ext>
            </a:extLst>
          </p:cNvPr>
          <p:cNvCxnSpPr/>
          <p:nvPr/>
        </p:nvCxnSpPr>
        <p:spPr>
          <a:xfrm flipH="1">
            <a:off x="3057845" y="1465995"/>
            <a:ext cx="1936678" cy="214473"/>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1" name="Connecteur droit avec flèche 10">
            <a:extLst>
              <a:ext uri="{FF2B5EF4-FFF2-40B4-BE49-F238E27FC236}">
                <a16:creationId xmlns:a16="http://schemas.microsoft.com/office/drawing/2014/main" id="{CF553952-1EE1-9C11-0E3E-C377C0BA5FA0}"/>
              </a:ext>
            </a:extLst>
          </p:cNvPr>
          <p:cNvCxnSpPr>
            <a:cxnSpLocks/>
          </p:cNvCxnSpPr>
          <p:nvPr/>
        </p:nvCxnSpPr>
        <p:spPr>
          <a:xfrm flipH="1">
            <a:off x="3032161" y="1465993"/>
            <a:ext cx="1975204" cy="734603"/>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onnecteur droit avec flèche 11">
            <a:extLst>
              <a:ext uri="{FF2B5EF4-FFF2-40B4-BE49-F238E27FC236}">
                <a16:creationId xmlns:a16="http://schemas.microsoft.com/office/drawing/2014/main" id="{2AE3A7E7-B90B-EEA2-84AC-7534C0F44295}"/>
              </a:ext>
            </a:extLst>
          </p:cNvPr>
          <p:cNvCxnSpPr>
            <a:cxnSpLocks/>
          </p:cNvCxnSpPr>
          <p:nvPr/>
        </p:nvCxnSpPr>
        <p:spPr>
          <a:xfrm flipH="1">
            <a:off x="3038582" y="1485259"/>
            <a:ext cx="1949519" cy="2609635"/>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onnecteur droit avec flèche 12">
            <a:extLst>
              <a:ext uri="{FF2B5EF4-FFF2-40B4-BE49-F238E27FC236}">
                <a16:creationId xmlns:a16="http://schemas.microsoft.com/office/drawing/2014/main" id="{294985BF-9E96-0B86-32D7-82B051AC80C1}"/>
              </a:ext>
            </a:extLst>
          </p:cNvPr>
          <p:cNvCxnSpPr>
            <a:cxnSpLocks/>
          </p:cNvCxnSpPr>
          <p:nvPr/>
        </p:nvCxnSpPr>
        <p:spPr>
          <a:xfrm flipH="1">
            <a:off x="3019318" y="1491678"/>
            <a:ext cx="1975204" cy="1627170"/>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14" name="Connecteur droit avec flèche 13">
            <a:extLst>
              <a:ext uri="{FF2B5EF4-FFF2-40B4-BE49-F238E27FC236}">
                <a16:creationId xmlns:a16="http://schemas.microsoft.com/office/drawing/2014/main" id="{D11E14D3-AF75-3FC1-142F-AF76087C7C55}"/>
              </a:ext>
            </a:extLst>
          </p:cNvPr>
          <p:cNvCxnSpPr>
            <a:cxnSpLocks/>
          </p:cNvCxnSpPr>
          <p:nvPr/>
        </p:nvCxnSpPr>
        <p:spPr>
          <a:xfrm flipH="1">
            <a:off x="3038582" y="1453153"/>
            <a:ext cx="1962361" cy="3084812"/>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cxnSp>
        <p:nvCxnSpPr>
          <p:cNvPr id="9" name="Connecteur droit avec flèche 8">
            <a:extLst>
              <a:ext uri="{FF2B5EF4-FFF2-40B4-BE49-F238E27FC236}">
                <a16:creationId xmlns:a16="http://schemas.microsoft.com/office/drawing/2014/main" id="{02173FFB-C762-A9FB-285F-7C6039678663}"/>
              </a:ext>
            </a:extLst>
          </p:cNvPr>
          <p:cNvCxnSpPr>
            <a:cxnSpLocks/>
          </p:cNvCxnSpPr>
          <p:nvPr/>
        </p:nvCxnSpPr>
        <p:spPr>
          <a:xfrm flipH="1">
            <a:off x="3019317" y="1966857"/>
            <a:ext cx="2013735" cy="670391"/>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Connecteur droit avec flèche 9">
            <a:extLst>
              <a:ext uri="{FF2B5EF4-FFF2-40B4-BE49-F238E27FC236}">
                <a16:creationId xmlns:a16="http://schemas.microsoft.com/office/drawing/2014/main" id="{5A95E485-8247-7A0B-E703-06072BBFDE50}"/>
              </a:ext>
            </a:extLst>
          </p:cNvPr>
          <p:cNvCxnSpPr>
            <a:cxnSpLocks/>
          </p:cNvCxnSpPr>
          <p:nvPr/>
        </p:nvCxnSpPr>
        <p:spPr>
          <a:xfrm flipH="1">
            <a:off x="3000054" y="2576885"/>
            <a:ext cx="1994468" cy="1017143"/>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8293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977732" y="145774"/>
            <a:ext cx="3188535" cy="800219"/>
          </a:xfrm>
        </p:spPr>
        <p:txBody>
          <a:bodyPr wrap="square" lIns="0" tIns="0" rIns="91440" bIns="0" anchor="t">
            <a:spAutoFit/>
          </a:bodyPr>
          <a:lstStyle/>
          <a:p>
            <a:r>
              <a:rPr lang="fr-FR">
                <a:latin typeface="Segoe UI Semilight"/>
                <a:cs typeface="Segoe UI Semilight"/>
              </a:rPr>
              <a:t>Chapitre 1</a:t>
            </a:r>
            <a:br>
              <a:rPr lang="fr-FR">
                <a:latin typeface="Segoe UI Semilight"/>
                <a:cs typeface="Segoe UI Semilight"/>
              </a:rPr>
            </a:br>
            <a:r>
              <a:rPr lang="fr-FR" u="sng">
                <a:latin typeface="Segoe UI Semilight"/>
                <a:cs typeface="Segoe UI Semilight"/>
              </a:rPr>
              <a:t>Introduction</a:t>
            </a:r>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4" name="ZoneTexte 3">
            <a:extLst>
              <a:ext uri="{FF2B5EF4-FFF2-40B4-BE49-F238E27FC236}">
                <a16:creationId xmlns:a16="http://schemas.microsoft.com/office/drawing/2014/main" id="{EF7E0274-E309-FAE1-78BB-195EBB17333E}"/>
              </a:ext>
            </a:extLst>
          </p:cNvPr>
          <p:cNvSpPr txBox="1"/>
          <p:nvPr/>
        </p:nvSpPr>
        <p:spPr>
          <a:xfrm>
            <a:off x="3062983" y="1618178"/>
            <a:ext cx="234379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800">
                <a:solidFill>
                  <a:schemeClr val="accent1">
                    <a:lumMod val="75000"/>
                  </a:schemeClr>
                </a:solidFill>
                <a:latin typeface="Segoe UI Semilight"/>
                <a:ea typeface="segoe ui black"/>
                <a:cs typeface="Calibri"/>
              </a:rPr>
              <a:t>Linux – C'est quoi ?</a:t>
            </a:r>
            <a:endParaRPr lang="fr-FR" sz="2800">
              <a:solidFill>
                <a:schemeClr val="accent1">
                  <a:lumMod val="75000"/>
                </a:schemeClr>
              </a:solidFill>
              <a:latin typeface="Segoe UI Semilight"/>
              <a:ea typeface="segoe ui black"/>
              <a:cs typeface="Segoe UI Semilight"/>
            </a:endParaRPr>
          </a:p>
        </p:txBody>
      </p:sp>
    </p:spTree>
    <p:extLst>
      <p:ext uri="{BB962C8B-B14F-4D97-AF65-F5344CB8AC3E}">
        <p14:creationId xmlns:p14="http://schemas.microsoft.com/office/powerpoint/2010/main" val="3899980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Socket</a:t>
            </a:r>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2</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218325" y="776982"/>
            <a:ext cx="5528781"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ea typeface="+mn-lt"/>
                <a:cs typeface="+mn-lt"/>
              </a:rPr>
              <a:t>Socket : Fichier Socket - </a:t>
            </a:r>
            <a:endParaRPr lang="fr-FR"/>
          </a:p>
          <a:p>
            <a:endParaRPr lang="fr-FR"/>
          </a:p>
          <a:p>
            <a:r>
              <a:rPr lang="fr-FR">
                <a:ea typeface="+mn-lt"/>
                <a:cs typeface="+mn-lt"/>
              </a:rPr>
              <a:t>Celles-ci sont associées à un numéro de port. </a:t>
            </a:r>
            <a:endParaRPr lang="fr-FR"/>
          </a:p>
          <a:p>
            <a:r>
              <a:rPr lang="fr-FR">
                <a:ea typeface="+mn-lt"/>
                <a:cs typeface="+mn-lt"/>
              </a:rPr>
              <a:t>Les ports sont des numéros allant de 0 à 2 puissance 16-1 inclus (soit 65535). Chacun de ces ports est associé à une application (à savoir que les 1024 premiers ports sont réservés à des utilisations bien précises). </a:t>
            </a:r>
            <a:endParaRPr lang="fr-FR"/>
          </a:p>
          <a:p>
            <a:endParaRPr lang="fr-FR"/>
          </a:p>
          <a:p>
            <a:endParaRPr lang="fr-FR">
              <a:cs typeface="Calibri"/>
            </a:endParaRPr>
          </a:p>
          <a:p>
            <a:endParaRPr lang="fr-FR">
              <a:ea typeface="+mn-lt"/>
              <a:cs typeface="+mn-lt"/>
            </a:endParaRPr>
          </a:p>
          <a:p>
            <a:r>
              <a:rPr lang="fr-FR">
                <a:ea typeface="+mn-lt"/>
                <a:cs typeface="+mn-lt"/>
              </a:rPr>
              <a:t>Les sockets servent à établir une transmission de flux de données (octets) entre deux machines ou applications. </a:t>
            </a:r>
            <a:endParaRPr lang="fr-FR"/>
          </a:p>
          <a:p>
            <a:endParaRPr lang="fr-FR"/>
          </a:p>
          <a:p>
            <a:endParaRPr lang="fr-FR"/>
          </a:p>
          <a:p>
            <a:endParaRPr lang="fr-FR"/>
          </a:p>
          <a:p>
            <a:endParaRPr lang="fr-FR"/>
          </a:p>
          <a:p>
            <a:endParaRPr lang="fr-FR"/>
          </a:p>
          <a:p>
            <a:endParaRPr lang="fr-FR"/>
          </a:p>
          <a:p>
            <a:endParaRPr lang="fr-FR"/>
          </a:p>
          <a:p>
            <a:endParaRPr lang="fr-FR"/>
          </a:p>
          <a:p>
            <a:endParaRPr lang="fr-FR"/>
          </a:p>
        </p:txBody>
      </p:sp>
      <p:pic>
        <p:nvPicPr>
          <p:cNvPr id="6" name="Image 6">
            <a:extLst>
              <a:ext uri="{FF2B5EF4-FFF2-40B4-BE49-F238E27FC236}">
                <a16:creationId xmlns:a16="http://schemas.microsoft.com/office/drawing/2014/main" id="{3B5E91BF-1111-E701-DBE9-43A1C43AD347}"/>
              </a:ext>
            </a:extLst>
          </p:cNvPr>
          <p:cNvPicPr>
            <a:picLocks noChangeAspect="1"/>
          </p:cNvPicPr>
          <p:nvPr/>
        </p:nvPicPr>
        <p:blipFill>
          <a:blip r:embed="rId3"/>
          <a:stretch>
            <a:fillRect/>
          </a:stretch>
        </p:blipFill>
        <p:spPr>
          <a:xfrm>
            <a:off x="5910209" y="1188421"/>
            <a:ext cx="2743200" cy="3087725"/>
          </a:xfrm>
          <a:prstGeom prst="rect">
            <a:avLst/>
          </a:prstGeom>
        </p:spPr>
      </p:pic>
      <p:sp>
        <p:nvSpPr>
          <p:cNvPr id="7" name="Rectangle 6">
            <a:extLst>
              <a:ext uri="{FF2B5EF4-FFF2-40B4-BE49-F238E27FC236}">
                <a16:creationId xmlns:a16="http://schemas.microsoft.com/office/drawing/2014/main" id="{B0001270-7DF3-E745-6FC3-46FA22DB9326}"/>
              </a:ext>
            </a:extLst>
          </p:cNvPr>
          <p:cNvSpPr/>
          <p:nvPr/>
        </p:nvSpPr>
        <p:spPr>
          <a:xfrm>
            <a:off x="5996254" y="1575156"/>
            <a:ext cx="2571108" cy="36858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3312654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Socket</a:t>
            </a:r>
            <a:endParaRPr lang="fr-FR">
              <a:latin typeface="Segoe UI Black"/>
              <a:ea typeface="Segoe UI Black"/>
            </a:endParaRPr>
          </a:p>
          <a:p>
            <a:endParaRPr lang="fr-FR" u="sng">
              <a:latin typeface="Segoe UI Black"/>
              <a:ea typeface="Segoe UI Black"/>
            </a:endParaRPr>
          </a:p>
          <a:p>
            <a:endParaRPr lang="fr-FR" u="sng">
              <a:latin typeface="Segoe UI Black"/>
              <a:ea typeface="Segoe UI Black"/>
            </a:endParaRP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2</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353173" y="898988"/>
            <a:ext cx="7474449" cy="40968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pic>
        <p:nvPicPr>
          <p:cNvPr id="7" name="Image 7">
            <a:extLst>
              <a:ext uri="{FF2B5EF4-FFF2-40B4-BE49-F238E27FC236}">
                <a16:creationId xmlns:a16="http://schemas.microsoft.com/office/drawing/2014/main" id="{8379E0E9-7A6F-10D7-0250-CBD113DF111B}"/>
              </a:ext>
            </a:extLst>
          </p:cNvPr>
          <p:cNvPicPr>
            <a:picLocks noChangeAspect="1"/>
          </p:cNvPicPr>
          <p:nvPr/>
        </p:nvPicPr>
        <p:blipFill>
          <a:blip r:embed="rId3"/>
          <a:stretch>
            <a:fillRect/>
          </a:stretch>
        </p:blipFill>
        <p:spPr>
          <a:xfrm>
            <a:off x="805237" y="1023917"/>
            <a:ext cx="7032660" cy="3628637"/>
          </a:xfrm>
          <a:prstGeom prst="rect">
            <a:avLst/>
          </a:prstGeom>
        </p:spPr>
      </p:pic>
    </p:spTree>
    <p:extLst>
      <p:ext uri="{BB962C8B-B14F-4D97-AF65-F5344CB8AC3E}">
        <p14:creationId xmlns:p14="http://schemas.microsoft.com/office/powerpoint/2010/main" val="3775996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Lien symbolique</a:t>
            </a:r>
            <a:endParaRPr lang="fr-FR">
              <a:latin typeface="Segoe UI Black"/>
              <a:ea typeface="Segoe UI Black"/>
            </a:endParaRPr>
          </a:p>
          <a:p>
            <a:endParaRPr lang="fr-FR" u="sng">
              <a:latin typeface="Segoe UI Black"/>
              <a:ea typeface="Segoe UI Black"/>
            </a:endParaRP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2</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218325" y="776982"/>
            <a:ext cx="5528781"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latin typeface="Segoe UI Semilight"/>
                <a:cs typeface="Calibri"/>
              </a:rPr>
              <a:t>Socket : Fichier Symbolique -</a:t>
            </a:r>
          </a:p>
          <a:p>
            <a:endParaRPr lang="fr-FR">
              <a:latin typeface="Segoe UI Semilight"/>
              <a:ea typeface="+mn-lt"/>
              <a:cs typeface="+mn-lt"/>
            </a:endParaRPr>
          </a:p>
          <a:p>
            <a:r>
              <a:rPr lang="fr-FR">
                <a:ea typeface="+mn-lt"/>
                <a:cs typeface="+mn-lt"/>
              </a:rPr>
              <a:t>Certains fichiers ne sont que des pointeurs vers d'autres fichiers. On les appelle des liens symboliques, "</a:t>
            </a:r>
            <a:r>
              <a:rPr lang="fr-FR" err="1">
                <a:ea typeface="+mn-lt"/>
                <a:cs typeface="+mn-lt"/>
              </a:rPr>
              <a:t>symlic</a:t>
            </a:r>
            <a:r>
              <a:rPr lang="fr-FR">
                <a:ea typeface="+mn-lt"/>
                <a:cs typeface="+mn-lt"/>
              </a:rPr>
              <a:t>" .</a:t>
            </a:r>
            <a:endParaRPr lang="fr-FR"/>
          </a:p>
          <a:p>
            <a:endParaRPr lang="fr-FR"/>
          </a:p>
          <a:p>
            <a:r>
              <a:rPr lang="fr-FR">
                <a:ea typeface="+mn-lt"/>
                <a:cs typeface="+mn-lt"/>
              </a:rPr>
              <a:t>Un lien symbolique contient le chemin relatif ou absolu d'un fichier ou d'un répertoire qui peut être n'importe où dans l'arborescence. </a:t>
            </a:r>
          </a:p>
          <a:p>
            <a:r>
              <a:rPr lang="fr-FR">
                <a:ea typeface="+mn-lt"/>
                <a:cs typeface="+mn-lt"/>
              </a:rPr>
              <a:t>Il permet de faire référence à ce fichier ou ce répertoire à un autre endroit.</a:t>
            </a:r>
            <a:endParaRPr lang="fr-FR">
              <a:cs typeface="Calibri"/>
            </a:endParaRPr>
          </a:p>
          <a:p>
            <a:endParaRPr lang="fr-FR">
              <a:latin typeface="Calibri"/>
              <a:cs typeface="Calibri"/>
            </a:endParaRPr>
          </a:p>
          <a:p>
            <a:endParaRPr lang="fr-FR">
              <a:latin typeface="Calibri"/>
              <a:cs typeface="Calibri"/>
            </a:endParaRPr>
          </a:p>
          <a:p>
            <a:r>
              <a:rPr lang="fr-FR">
                <a:latin typeface="Calibri"/>
                <a:cs typeface="Calibri"/>
              </a:rPr>
              <a:t>Pour simplifier c'est un raccourci</a:t>
            </a:r>
          </a:p>
          <a:p>
            <a:endParaRPr lang="fr-FR">
              <a:latin typeface="Segoe UI Semilight"/>
              <a:cs typeface="Calibri"/>
            </a:endParaRPr>
          </a:p>
          <a:p>
            <a:endParaRPr lang="fr-FR">
              <a:latin typeface="Segoe UI Semilight"/>
              <a:cs typeface="Calibri"/>
            </a:endParaRPr>
          </a:p>
        </p:txBody>
      </p:sp>
      <p:pic>
        <p:nvPicPr>
          <p:cNvPr id="6" name="Image 6">
            <a:extLst>
              <a:ext uri="{FF2B5EF4-FFF2-40B4-BE49-F238E27FC236}">
                <a16:creationId xmlns:a16="http://schemas.microsoft.com/office/drawing/2014/main" id="{3B5E91BF-1111-E701-DBE9-43A1C43AD347}"/>
              </a:ext>
            </a:extLst>
          </p:cNvPr>
          <p:cNvPicPr>
            <a:picLocks noChangeAspect="1"/>
          </p:cNvPicPr>
          <p:nvPr/>
        </p:nvPicPr>
        <p:blipFill>
          <a:blip r:embed="rId3"/>
          <a:stretch>
            <a:fillRect/>
          </a:stretch>
        </p:blipFill>
        <p:spPr>
          <a:xfrm>
            <a:off x="5910209" y="1188421"/>
            <a:ext cx="2743200" cy="3087725"/>
          </a:xfrm>
          <a:prstGeom prst="rect">
            <a:avLst/>
          </a:prstGeom>
        </p:spPr>
      </p:pic>
      <p:sp>
        <p:nvSpPr>
          <p:cNvPr id="7" name="Rectangle 6">
            <a:extLst>
              <a:ext uri="{FF2B5EF4-FFF2-40B4-BE49-F238E27FC236}">
                <a16:creationId xmlns:a16="http://schemas.microsoft.com/office/drawing/2014/main" id="{B0001270-7DF3-E745-6FC3-46FA22DB9326}"/>
              </a:ext>
            </a:extLst>
          </p:cNvPr>
          <p:cNvSpPr/>
          <p:nvPr/>
        </p:nvSpPr>
        <p:spPr>
          <a:xfrm>
            <a:off x="5976990" y="1960437"/>
            <a:ext cx="2571108" cy="36858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15370508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fichier régulier</a:t>
            </a:r>
            <a:endParaRPr lang="fr-FR">
              <a:latin typeface="Segoe UI Black"/>
              <a:ea typeface="Segoe UI Black"/>
            </a:endParaRPr>
          </a:p>
          <a:p>
            <a:endParaRPr lang="fr-FR" u="sng">
              <a:latin typeface="Segoe UI Black"/>
              <a:ea typeface="Segoe UI Black"/>
            </a:endParaRP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2</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218325" y="776982"/>
            <a:ext cx="5528781"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latin typeface="Segoe UI Semilight"/>
                <a:cs typeface="Calibri"/>
              </a:rPr>
              <a:t>Socket : Fichier Régulier -</a:t>
            </a:r>
          </a:p>
          <a:p>
            <a:endParaRPr lang="fr-FR">
              <a:latin typeface="Segoe UI Semilight"/>
              <a:ea typeface="+mn-lt"/>
              <a:cs typeface="+mn-lt"/>
            </a:endParaRPr>
          </a:p>
          <a:p>
            <a:r>
              <a:rPr lang="fr-FR">
                <a:ea typeface="+mn-lt"/>
                <a:cs typeface="+mn-lt"/>
              </a:rPr>
              <a:t>On l'appelé "régulier" principalement pour le distinguer des autres types de fichiers spéciaux.</a:t>
            </a:r>
          </a:p>
          <a:p>
            <a:endParaRPr lang="fr-FR"/>
          </a:p>
          <a:p>
            <a:r>
              <a:rPr lang="fr-FR">
                <a:ea typeface="+mn-lt"/>
                <a:cs typeface="+mn-lt"/>
              </a:rPr>
              <a:t>La plupart des fichiers utilisés directement par un utilisateur humain sont des fichiers ordinaires. Par exemple, les fichiers exécutables, les fichiers texte et les fichiers image sont des fichiers réguliers.</a:t>
            </a:r>
            <a:endParaRPr lang="fr-FR"/>
          </a:p>
          <a:p>
            <a:endParaRPr lang="fr-FR">
              <a:latin typeface="Segoe UI Semilight"/>
              <a:cs typeface="Calibri"/>
            </a:endParaRPr>
          </a:p>
          <a:p>
            <a:endParaRPr lang="fr-FR">
              <a:latin typeface="Segoe UI Semilight"/>
              <a:cs typeface="Calibri"/>
            </a:endParaRPr>
          </a:p>
        </p:txBody>
      </p:sp>
      <p:pic>
        <p:nvPicPr>
          <p:cNvPr id="6" name="Image 6">
            <a:extLst>
              <a:ext uri="{FF2B5EF4-FFF2-40B4-BE49-F238E27FC236}">
                <a16:creationId xmlns:a16="http://schemas.microsoft.com/office/drawing/2014/main" id="{3B5E91BF-1111-E701-DBE9-43A1C43AD347}"/>
              </a:ext>
            </a:extLst>
          </p:cNvPr>
          <p:cNvPicPr>
            <a:picLocks noChangeAspect="1"/>
          </p:cNvPicPr>
          <p:nvPr/>
        </p:nvPicPr>
        <p:blipFill>
          <a:blip r:embed="rId3"/>
          <a:stretch>
            <a:fillRect/>
          </a:stretch>
        </p:blipFill>
        <p:spPr>
          <a:xfrm>
            <a:off x="5910209" y="1188421"/>
            <a:ext cx="2743200" cy="3087725"/>
          </a:xfrm>
          <a:prstGeom prst="rect">
            <a:avLst/>
          </a:prstGeom>
        </p:spPr>
      </p:pic>
      <p:sp>
        <p:nvSpPr>
          <p:cNvPr id="7" name="Rectangle 6">
            <a:extLst>
              <a:ext uri="{FF2B5EF4-FFF2-40B4-BE49-F238E27FC236}">
                <a16:creationId xmlns:a16="http://schemas.microsoft.com/office/drawing/2014/main" id="{B0001270-7DF3-E745-6FC3-46FA22DB9326}"/>
              </a:ext>
            </a:extLst>
          </p:cNvPr>
          <p:cNvSpPr/>
          <p:nvPr/>
        </p:nvSpPr>
        <p:spPr>
          <a:xfrm>
            <a:off x="6002675" y="2332875"/>
            <a:ext cx="2571108" cy="36858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3747018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Fichier block</a:t>
            </a:r>
            <a:endParaRPr lang="fr-F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2</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218325" y="776982"/>
            <a:ext cx="5528781"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latin typeface="Segoe UI Semilight"/>
                <a:cs typeface="Calibri"/>
              </a:rPr>
              <a:t>Block: </a:t>
            </a:r>
            <a:r>
              <a:rPr lang="fr-FR">
                <a:ea typeface="+mn-lt"/>
                <a:cs typeface="+mn-lt"/>
              </a:rPr>
              <a:t>fichier spécial bloc </a:t>
            </a:r>
            <a:endParaRPr lang="fr-FR">
              <a:latin typeface="Segoe UI Semilight"/>
              <a:cs typeface="Calibri"/>
            </a:endParaRPr>
          </a:p>
          <a:p>
            <a:endParaRPr lang="fr-FR">
              <a:latin typeface="Segoe UI Semilight"/>
              <a:ea typeface="+mn-lt"/>
              <a:cs typeface="+mn-lt"/>
            </a:endParaRPr>
          </a:p>
          <a:p>
            <a:r>
              <a:rPr lang="fr-FR">
                <a:ea typeface="+mn-lt"/>
                <a:cs typeface="+mn-lt"/>
              </a:rPr>
              <a:t>Un fichier spécial bloc sert d'interface directe avec un périphérique.</a:t>
            </a:r>
          </a:p>
          <a:p>
            <a:endParaRPr lang="fr-FR"/>
          </a:p>
          <a:p>
            <a:r>
              <a:rPr lang="fr-FR">
                <a:ea typeface="+mn-lt"/>
                <a:cs typeface="+mn-lt"/>
              </a:rPr>
              <a:t>Un périphérique de bloc est un périphérique qui effectue des I/O de données en unités de blocs.</a:t>
            </a:r>
            <a:endParaRPr lang="fr-FR"/>
          </a:p>
          <a:p>
            <a:endParaRPr lang="fr-FR"/>
          </a:p>
          <a:p>
            <a:r>
              <a:rPr lang="fr-FR">
                <a:ea typeface="+mn-lt"/>
                <a:cs typeface="+mn-lt"/>
              </a:rPr>
              <a:t>Exemples de fichiers spéciaux de bloc :</a:t>
            </a:r>
            <a:endParaRPr lang="fr-FR"/>
          </a:p>
          <a:p>
            <a:endParaRPr lang="fr-FR"/>
          </a:p>
          <a:p>
            <a:r>
              <a:rPr lang="fr-FR">
                <a:ea typeface="+mn-lt"/>
                <a:cs typeface="+mn-lt"/>
              </a:rPr>
              <a:t>/dev/</a:t>
            </a:r>
            <a:r>
              <a:rPr lang="fr-FR" err="1">
                <a:ea typeface="+mn-lt"/>
                <a:cs typeface="+mn-lt"/>
              </a:rPr>
              <a:t>sdxn</a:t>
            </a:r>
            <a:r>
              <a:rPr lang="fr-FR">
                <a:ea typeface="+mn-lt"/>
                <a:cs typeface="+mn-lt"/>
              </a:rPr>
              <a:t> - partitions montées </a:t>
            </a:r>
            <a:endParaRPr lang="fr-FR">
              <a:latin typeface="Calibri"/>
              <a:cs typeface="Calibri"/>
            </a:endParaRPr>
          </a:p>
        </p:txBody>
      </p:sp>
      <p:pic>
        <p:nvPicPr>
          <p:cNvPr id="6" name="Image 6">
            <a:extLst>
              <a:ext uri="{FF2B5EF4-FFF2-40B4-BE49-F238E27FC236}">
                <a16:creationId xmlns:a16="http://schemas.microsoft.com/office/drawing/2014/main" id="{3B5E91BF-1111-E701-DBE9-43A1C43AD347}"/>
              </a:ext>
            </a:extLst>
          </p:cNvPr>
          <p:cNvPicPr>
            <a:picLocks noChangeAspect="1"/>
          </p:cNvPicPr>
          <p:nvPr/>
        </p:nvPicPr>
        <p:blipFill>
          <a:blip r:embed="rId3"/>
          <a:stretch>
            <a:fillRect/>
          </a:stretch>
        </p:blipFill>
        <p:spPr>
          <a:xfrm>
            <a:off x="5910209" y="1188421"/>
            <a:ext cx="2743200" cy="3087725"/>
          </a:xfrm>
          <a:prstGeom prst="rect">
            <a:avLst/>
          </a:prstGeom>
        </p:spPr>
      </p:pic>
      <p:sp>
        <p:nvSpPr>
          <p:cNvPr id="7" name="Rectangle 6">
            <a:extLst>
              <a:ext uri="{FF2B5EF4-FFF2-40B4-BE49-F238E27FC236}">
                <a16:creationId xmlns:a16="http://schemas.microsoft.com/office/drawing/2014/main" id="{B0001270-7DF3-E745-6FC3-46FA22DB9326}"/>
              </a:ext>
            </a:extLst>
          </p:cNvPr>
          <p:cNvSpPr/>
          <p:nvPr/>
        </p:nvSpPr>
        <p:spPr>
          <a:xfrm>
            <a:off x="6002675" y="2698892"/>
            <a:ext cx="2571108" cy="36858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517338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directory</a:t>
            </a:r>
            <a:endParaRPr lang="fr-FR">
              <a:latin typeface="Segoe UI Black"/>
              <a:ea typeface="Segoe UI Black"/>
            </a:endParaRPr>
          </a:p>
          <a:p>
            <a:endParaRPr lang="fr-FR" u="sng">
              <a:latin typeface="Segoe UI Black"/>
              <a:ea typeface="Segoe UI Black"/>
            </a:endParaRP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2</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173376" y="931094"/>
            <a:ext cx="5528781"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latin typeface="Segoe UI Semilight"/>
                <a:cs typeface="Calibri"/>
              </a:rPr>
              <a:t>Directory : </a:t>
            </a:r>
            <a:r>
              <a:rPr lang="fr-FR">
                <a:ea typeface="+mn-lt"/>
                <a:cs typeface="+mn-lt"/>
              </a:rPr>
              <a:t>fichier de répertoire</a:t>
            </a:r>
            <a:endParaRPr lang="fr-FR">
              <a:latin typeface="Segoe UI Semilight"/>
              <a:cs typeface="Calibri"/>
            </a:endParaRPr>
          </a:p>
          <a:p>
            <a:endParaRPr lang="fr-FR">
              <a:latin typeface="Segoe UI Semilight"/>
              <a:ea typeface="+mn-lt"/>
              <a:cs typeface="+mn-lt"/>
            </a:endParaRPr>
          </a:p>
          <a:p>
            <a:r>
              <a:rPr lang="fr-FR">
                <a:ea typeface="+mn-lt"/>
                <a:cs typeface="+mn-lt"/>
              </a:rPr>
              <a:t>Un répertoire est un type de fichier qui contient uniquement les informations nécessaires pour l'accès aux fichiers qu'il contient.</a:t>
            </a:r>
          </a:p>
          <a:p>
            <a:endParaRPr lang="fr-FR">
              <a:cs typeface="Calibri"/>
            </a:endParaRPr>
          </a:p>
          <a:p>
            <a:endParaRPr lang="fr-FR">
              <a:cs typeface="Calibri"/>
            </a:endParaRPr>
          </a:p>
          <a:p>
            <a:endParaRPr lang="fr-FR">
              <a:cs typeface="Calibri"/>
            </a:endParaRPr>
          </a:p>
          <a:p>
            <a:r>
              <a:rPr lang="fr-FR">
                <a:cs typeface="Calibri"/>
              </a:rPr>
              <a:t>"." symbolise le dossier courant </a:t>
            </a:r>
          </a:p>
          <a:p>
            <a:endParaRPr lang="fr-FR">
              <a:cs typeface="Calibri"/>
            </a:endParaRPr>
          </a:p>
          <a:p>
            <a:r>
              <a:rPr lang="fr-FR">
                <a:cs typeface="Calibri"/>
              </a:rPr>
              <a:t>".." symbolise le dossier parent</a:t>
            </a:r>
          </a:p>
        </p:txBody>
      </p:sp>
      <p:pic>
        <p:nvPicPr>
          <p:cNvPr id="6" name="Image 6">
            <a:extLst>
              <a:ext uri="{FF2B5EF4-FFF2-40B4-BE49-F238E27FC236}">
                <a16:creationId xmlns:a16="http://schemas.microsoft.com/office/drawing/2014/main" id="{3B5E91BF-1111-E701-DBE9-43A1C43AD347}"/>
              </a:ext>
            </a:extLst>
          </p:cNvPr>
          <p:cNvPicPr>
            <a:picLocks noChangeAspect="1"/>
          </p:cNvPicPr>
          <p:nvPr/>
        </p:nvPicPr>
        <p:blipFill>
          <a:blip r:embed="rId3"/>
          <a:stretch>
            <a:fillRect/>
          </a:stretch>
        </p:blipFill>
        <p:spPr>
          <a:xfrm>
            <a:off x="5910209" y="1188421"/>
            <a:ext cx="2743200" cy="3087725"/>
          </a:xfrm>
          <a:prstGeom prst="rect">
            <a:avLst/>
          </a:prstGeom>
        </p:spPr>
      </p:pic>
      <p:sp>
        <p:nvSpPr>
          <p:cNvPr id="7" name="Rectangle 6">
            <a:extLst>
              <a:ext uri="{FF2B5EF4-FFF2-40B4-BE49-F238E27FC236}">
                <a16:creationId xmlns:a16="http://schemas.microsoft.com/office/drawing/2014/main" id="{B0001270-7DF3-E745-6FC3-46FA22DB9326}"/>
              </a:ext>
            </a:extLst>
          </p:cNvPr>
          <p:cNvSpPr/>
          <p:nvPr/>
        </p:nvSpPr>
        <p:spPr>
          <a:xfrm>
            <a:off x="6002675" y="3071330"/>
            <a:ext cx="2571108" cy="36858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4120874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err="1">
                <a:latin typeface="Segoe UI Black"/>
                <a:ea typeface="Segoe UI Black"/>
              </a:rPr>
              <a:t>Character</a:t>
            </a:r>
            <a:r>
              <a:rPr lang="fr-FR" u="sng">
                <a:latin typeface="Segoe UI Black"/>
                <a:ea typeface="Segoe UI Black"/>
              </a:rPr>
              <a:t> </a:t>
            </a:r>
            <a:r>
              <a:rPr lang="fr-FR" u="sng" err="1">
                <a:latin typeface="Segoe UI Black"/>
                <a:ea typeface="Segoe UI Black"/>
              </a:rPr>
              <a:t>device</a:t>
            </a:r>
            <a:endParaRPr lang="fr-FR" u="sng">
              <a:latin typeface="Segoe UI Black"/>
              <a:ea typeface="Segoe UI Black"/>
            </a:endParaRPr>
          </a:p>
          <a:p>
            <a:endParaRPr lang="fr-FR" u="sng">
              <a:latin typeface="Segoe UI Black"/>
              <a:ea typeface="Segoe UI Black"/>
            </a:endParaRPr>
          </a:p>
          <a:p>
            <a:endParaRPr lang="fr-FR" u="sng">
              <a:latin typeface="Segoe UI Black"/>
              <a:ea typeface="Segoe UI Black"/>
            </a:endParaRP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2</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173376" y="931094"/>
            <a:ext cx="552878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latin typeface="Segoe UI Semilight"/>
                <a:cs typeface="Calibri"/>
              </a:rPr>
              <a:t>Character</a:t>
            </a:r>
            <a:r>
              <a:rPr lang="fr-FR">
                <a:latin typeface="Segoe UI Semilight"/>
                <a:cs typeface="Calibri"/>
              </a:rPr>
              <a:t> </a:t>
            </a:r>
            <a:r>
              <a:rPr lang="fr-FR" err="1">
                <a:latin typeface="Segoe UI Semilight"/>
                <a:cs typeface="Calibri"/>
              </a:rPr>
              <a:t>device</a:t>
            </a:r>
            <a:r>
              <a:rPr lang="fr-FR">
                <a:latin typeface="Segoe UI Semilight"/>
                <a:cs typeface="Calibri"/>
              </a:rPr>
              <a:t> : </a:t>
            </a:r>
            <a:r>
              <a:rPr lang="fr-FR">
                <a:ea typeface="+mn-lt"/>
                <a:cs typeface="+mn-lt"/>
              </a:rPr>
              <a:t>Fichiers de périphériques</a:t>
            </a:r>
            <a:endParaRPr lang="fr-FR">
              <a:latin typeface="Calibri"/>
              <a:cs typeface="Calibri"/>
            </a:endParaRPr>
          </a:p>
          <a:p>
            <a:endParaRPr lang="fr-FR">
              <a:ea typeface="+mn-lt"/>
              <a:cs typeface="+mn-lt"/>
            </a:endParaRPr>
          </a:p>
          <a:p>
            <a:r>
              <a:rPr lang="fr-FR">
                <a:ea typeface="+mn-lt"/>
                <a:cs typeface="+mn-lt"/>
              </a:rPr>
              <a:t>Un fichier de caractères est un fichier matériel qui lit et écrit des données caractère par caractère .</a:t>
            </a:r>
          </a:p>
          <a:p>
            <a:endParaRPr lang="fr-FR">
              <a:ea typeface="+mn-lt"/>
              <a:cs typeface="+mn-lt"/>
            </a:endParaRPr>
          </a:p>
          <a:p>
            <a:r>
              <a:rPr lang="fr-FR">
                <a:ea typeface="+mn-lt"/>
                <a:cs typeface="+mn-lt"/>
              </a:rPr>
              <a:t>Ces fichiers fournissent un flux série d’entrées ou de sorties et fournissent un accès direct aux périphériques matériels. </a:t>
            </a:r>
          </a:p>
          <a:p>
            <a:endParaRPr lang="fr-FR">
              <a:ea typeface="+mn-lt"/>
              <a:cs typeface="+mn-lt"/>
            </a:endParaRPr>
          </a:p>
          <a:p>
            <a:r>
              <a:rPr lang="fr-FR">
                <a:ea typeface="+mn-lt"/>
                <a:cs typeface="+mn-lt"/>
              </a:rPr>
              <a:t>Le terminal, les ports série, etc. sont des exemples de ce type de fichier.</a:t>
            </a:r>
            <a:endParaRPr lang="fr-FR">
              <a:cs typeface="Calibri"/>
            </a:endParaRPr>
          </a:p>
          <a:p>
            <a:endParaRPr lang="fr-FR">
              <a:cs typeface="Calibri"/>
            </a:endParaRPr>
          </a:p>
        </p:txBody>
      </p:sp>
      <p:pic>
        <p:nvPicPr>
          <p:cNvPr id="6" name="Image 6">
            <a:extLst>
              <a:ext uri="{FF2B5EF4-FFF2-40B4-BE49-F238E27FC236}">
                <a16:creationId xmlns:a16="http://schemas.microsoft.com/office/drawing/2014/main" id="{3B5E91BF-1111-E701-DBE9-43A1C43AD347}"/>
              </a:ext>
            </a:extLst>
          </p:cNvPr>
          <p:cNvPicPr>
            <a:picLocks noChangeAspect="1"/>
          </p:cNvPicPr>
          <p:nvPr/>
        </p:nvPicPr>
        <p:blipFill>
          <a:blip r:embed="rId3"/>
          <a:stretch>
            <a:fillRect/>
          </a:stretch>
        </p:blipFill>
        <p:spPr>
          <a:xfrm>
            <a:off x="5910209" y="1188421"/>
            <a:ext cx="2743200" cy="3087725"/>
          </a:xfrm>
          <a:prstGeom prst="rect">
            <a:avLst/>
          </a:prstGeom>
        </p:spPr>
      </p:pic>
      <p:sp>
        <p:nvSpPr>
          <p:cNvPr id="7" name="Rectangle 6">
            <a:extLst>
              <a:ext uri="{FF2B5EF4-FFF2-40B4-BE49-F238E27FC236}">
                <a16:creationId xmlns:a16="http://schemas.microsoft.com/office/drawing/2014/main" id="{B0001270-7DF3-E745-6FC3-46FA22DB9326}"/>
              </a:ext>
            </a:extLst>
          </p:cNvPr>
          <p:cNvSpPr/>
          <p:nvPr/>
        </p:nvSpPr>
        <p:spPr>
          <a:xfrm>
            <a:off x="6002675" y="3463032"/>
            <a:ext cx="2571108" cy="36858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4158931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Fichiers FIFO</a:t>
            </a:r>
          </a:p>
          <a:p>
            <a:endParaRPr lang="fr-FR" u="sng">
              <a:latin typeface="Segoe UI Black"/>
              <a:ea typeface="Segoe UI Black"/>
            </a:endParaRPr>
          </a:p>
          <a:p>
            <a:endParaRPr lang="fr-FR" u="sng">
              <a:latin typeface="Segoe UI Black"/>
              <a:ea typeface="Segoe UI Black"/>
            </a:endParaRP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2</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173376" y="931094"/>
            <a:ext cx="5528781"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latin typeface="Segoe UI Semilight"/>
                <a:cs typeface="Calibri"/>
              </a:rPr>
              <a:t>FIFO (Pipe file) : </a:t>
            </a:r>
            <a:r>
              <a:rPr lang="fr-FR">
                <a:ea typeface="+mn-lt"/>
                <a:cs typeface="+mn-lt"/>
              </a:rPr>
              <a:t>Fichiers FIFO</a:t>
            </a:r>
            <a:endParaRPr lang="fr-FR">
              <a:latin typeface="Segoe UI Semilight"/>
              <a:cs typeface="Calibri"/>
            </a:endParaRPr>
          </a:p>
          <a:p>
            <a:endParaRPr lang="fr-FR">
              <a:ea typeface="+mn-lt"/>
              <a:cs typeface="+mn-lt"/>
            </a:endParaRPr>
          </a:p>
          <a:p>
            <a:r>
              <a:rPr lang="fr-FR">
                <a:ea typeface="+mn-lt"/>
                <a:cs typeface="+mn-lt"/>
              </a:rPr>
              <a:t>Un fichier spécial FIFO envoie des données d'un processus à un autre de manière à ce que le processus récepteur lise les données selon le principe du premier </a:t>
            </a:r>
          </a:p>
          <a:p>
            <a:r>
              <a:rPr lang="fr-FR">
                <a:ea typeface="+mn-lt"/>
                <a:cs typeface="+mn-lt"/>
              </a:rPr>
              <a:t>entré, premier sorti (FIFO). </a:t>
            </a:r>
            <a:endParaRPr lang="fr-FR"/>
          </a:p>
          <a:p>
            <a:endParaRPr lang="fr-FR">
              <a:ea typeface="+mn-lt"/>
              <a:cs typeface="+mn-lt"/>
            </a:endParaRPr>
          </a:p>
          <a:p>
            <a:r>
              <a:rPr lang="fr-FR">
                <a:ea typeface="+mn-lt"/>
                <a:cs typeface="+mn-lt"/>
              </a:rPr>
              <a:t>Un fichier spécial FIFO est également appelé un tuyau ou un FIFO. </a:t>
            </a:r>
            <a:endParaRPr lang="fr-FR"/>
          </a:p>
          <a:p>
            <a:endParaRPr lang="fr-FR">
              <a:ea typeface="+mn-lt"/>
              <a:cs typeface="+mn-lt"/>
            </a:endParaRPr>
          </a:p>
          <a:p>
            <a:r>
              <a:rPr lang="fr-FR">
                <a:ea typeface="+mn-lt"/>
                <a:cs typeface="+mn-lt"/>
              </a:rPr>
              <a:t>Un fichier spécial FIFO peut également être partagé par  plusieurs processus.</a:t>
            </a:r>
            <a:endParaRPr lang="fr-FR"/>
          </a:p>
          <a:p>
            <a:endParaRPr lang="fr-FR">
              <a:ea typeface="+mn-lt"/>
              <a:cs typeface="+mn-lt"/>
            </a:endParaRPr>
          </a:p>
          <a:p>
            <a:endParaRPr lang="fr-FR">
              <a:cs typeface="Calibri"/>
            </a:endParaRPr>
          </a:p>
          <a:p>
            <a:endParaRPr lang="fr-FR">
              <a:latin typeface="Segoe UI Semilight"/>
              <a:ea typeface="+mn-lt"/>
              <a:cs typeface="+mn-lt"/>
            </a:endParaRPr>
          </a:p>
          <a:p>
            <a:endParaRPr lang="fr-FR">
              <a:cs typeface="Calibri"/>
            </a:endParaRPr>
          </a:p>
          <a:p>
            <a:endParaRPr lang="fr-FR">
              <a:cs typeface="Calibri"/>
            </a:endParaRPr>
          </a:p>
        </p:txBody>
      </p:sp>
      <p:pic>
        <p:nvPicPr>
          <p:cNvPr id="6" name="Image 6">
            <a:extLst>
              <a:ext uri="{FF2B5EF4-FFF2-40B4-BE49-F238E27FC236}">
                <a16:creationId xmlns:a16="http://schemas.microsoft.com/office/drawing/2014/main" id="{3B5E91BF-1111-E701-DBE9-43A1C43AD347}"/>
              </a:ext>
            </a:extLst>
          </p:cNvPr>
          <p:cNvPicPr>
            <a:picLocks noChangeAspect="1"/>
          </p:cNvPicPr>
          <p:nvPr/>
        </p:nvPicPr>
        <p:blipFill>
          <a:blip r:embed="rId3"/>
          <a:stretch>
            <a:fillRect/>
          </a:stretch>
        </p:blipFill>
        <p:spPr>
          <a:xfrm>
            <a:off x="5910209" y="1188421"/>
            <a:ext cx="2743200" cy="3087725"/>
          </a:xfrm>
          <a:prstGeom prst="rect">
            <a:avLst/>
          </a:prstGeom>
        </p:spPr>
      </p:pic>
      <p:sp>
        <p:nvSpPr>
          <p:cNvPr id="7" name="Rectangle 6">
            <a:extLst>
              <a:ext uri="{FF2B5EF4-FFF2-40B4-BE49-F238E27FC236}">
                <a16:creationId xmlns:a16="http://schemas.microsoft.com/office/drawing/2014/main" id="{B0001270-7DF3-E745-6FC3-46FA22DB9326}"/>
              </a:ext>
            </a:extLst>
          </p:cNvPr>
          <p:cNvSpPr/>
          <p:nvPr/>
        </p:nvSpPr>
        <p:spPr>
          <a:xfrm>
            <a:off x="6002675" y="3861156"/>
            <a:ext cx="2571108" cy="36858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1967451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90FF473E-3503-BE63-BDD6-65CD0BD121C9}"/>
              </a:ext>
            </a:extLst>
          </p:cNvPr>
          <p:cNvSpPr>
            <a:spLocks noGrp="1"/>
          </p:cNvSpPr>
          <p:nvPr>
            <p:ph type="body" sz="quarter" idx="13"/>
          </p:nvPr>
        </p:nvSpPr>
        <p:spPr/>
        <p:txBody>
          <a:bodyPr lIns="0" tIns="0" rIns="0" bIns="0" anchor="t">
            <a:normAutofit/>
          </a:bodyPr>
          <a:lstStyle/>
          <a:p>
            <a:r>
              <a:rPr lang="fr-FR" u="sng">
                <a:latin typeface="Segoe UI Black"/>
                <a:ea typeface="Segoe UI Black"/>
              </a:rPr>
              <a:t>Concepts</a:t>
            </a:r>
            <a:endParaRPr lang="fr-FR">
              <a:latin typeface="Segoe UI Black"/>
              <a:ea typeface="Segoe UI Black"/>
            </a:endParaRPr>
          </a:p>
          <a:p>
            <a:endParaRPr lang="fr-FR"/>
          </a:p>
        </p:txBody>
      </p:sp>
      <p:sp>
        <p:nvSpPr>
          <p:cNvPr id="3" name="Espace réservé du texte 2">
            <a:extLst>
              <a:ext uri="{FF2B5EF4-FFF2-40B4-BE49-F238E27FC236}">
                <a16:creationId xmlns:a16="http://schemas.microsoft.com/office/drawing/2014/main" id="{92F4E241-0CE0-90A0-1287-37E9AC5EC7F9}"/>
              </a:ext>
            </a:extLst>
          </p:cNvPr>
          <p:cNvSpPr>
            <a:spLocks noGrp="1"/>
          </p:cNvSpPr>
          <p:nvPr>
            <p:ph type="body" sz="quarter" idx="14"/>
          </p:nvPr>
        </p:nvSpPr>
        <p:spPr/>
        <p:txBody>
          <a:bodyPr/>
          <a:lstStyle/>
          <a:p>
            <a:r>
              <a:rPr lang="fr-FR">
                <a:latin typeface="Segoe UI Semilight"/>
                <a:cs typeface="Segoe UI Semilight"/>
              </a:rPr>
              <a:t>Chapitre 2</a:t>
            </a:r>
            <a:endParaRPr lang="fr-FR"/>
          </a:p>
        </p:txBody>
      </p:sp>
      <p:sp>
        <p:nvSpPr>
          <p:cNvPr id="8" name="ZoneTexte 7">
            <a:extLst>
              <a:ext uri="{FF2B5EF4-FFF2-40B4-BE49-F238E27FC236}">
                <a16:creationId xmlns:a16="http://schemas.microsoft.com/office/drawing/2014/main" id="{6E81E0C9-F648-4325-E6F7-DE7B6A6C8849}"/>
              </a:ext>
            </a:extLst>
          </p:cNvPr>
          <p:cNvSpPr txBox="1"/>
          <p:nvPr/>
        </p:nvSpPr>
        <p:spPr>
          <a:xfrm>
            <a:off x="269696" y="1078787"/>
            <a:ext cx="3159303"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Le premier caractère qui accompagne les droits est toujours le symbole du type de fichier</a:t>
            </a:r>
          </a:p>
          <a:p>
            <a:endParaRPr lang="fr-FR">
              <a:cs typeface="Calibri"/>
            </a:endParaRPr>
          </a:p>
          <a:p>
            <a:endParaRPr lang="fr-FR">
              <a:cs typeface="Calibri"/>
            </a:endParaRPr>
          </a:p>
        </p:txBody>
      </p:sp>
      <p:pic>
        <p:nvPicPr>
          <p:cNvPr id="9" name="Image 9" descr="Une image contenant table&#10;&#10;Description générée automatiquement">
            <a:extLst>
              <a:ext uri="{FF2B5EF4-FFF2-40B4-BE49-F238E27FC236}">
                <a16:creationId xmlns:a16="http://schemas.microsoft.com/office/drawing/2014/main" id="{5F47647A-AF28-4BE8-3421-DB8DF0278D18}"/>
              </a:ext>
            </a:extLst>
          </p:cNvPr>
          <p:cNvPicPr>
            <a:picLocks noChangeAspect="1"/>
          </p:cNvPicPr>
          <p:nvPr/>
        </p:nvPicPr>
        <p:blipFill>
          <a:blip r:embed="rId2"/>
          <a:stretch>
            <a:fillRect/>
          </a:stretch>
        </p:blipFill>
        <p:spPr>
          <a:xfrm>
            <a:off x="317215" y="2500691"/>
            <a:ext cx="4791610" cy="2203370"/>
          </a:xfrm>
          <a:prstGeom prst="rect">
            <a:avLst/>
          </a:prstGeom>
        </p:spPr>
      </p:pic>
      <p:graphicFrame>
        <p:nvGraphicFramePr>
          <p:cNvPr id="6" name="Tableau 6">
            <a:extLst>
              <a:ext uri="{FF2B5EF4-FFF2-40B4-BE49-F238E27FC236}">
                <a16:creationId xmlns:a16="http://schemas.microsoft.com/office/drawing/2014/main" id="{DB57F1FC-9A56-A98F-0283-7DB7E73A7A9A}"/>
              </a:ext>
            </a:extLst>
          </p:cNvPr>
          <p:cNvGraphicFramePr>
            <a:graphicFrameLocks noGrp="1"/>
          </p:cNvGraphicFramePr>
          <p:nvPr>
            <p:extLst>
              <p:ext uri="{D42A27DB-BD31-4B8C-83A1-F6EECF244321}">
                <p14:modId xmlns:p14="http://schemas.microsoft.com/office/powerpoint/2010/main" val="2002439006"/>
              </p:ext>
            </p:extLst>
          </p:nvPr>
        </p:nvGraphicFramePr>
        <p:xfrm>
          <a:off x="3949129" y="1785135"/>
          <a:ext cx="5120640" cy="2981160"/>
        </p:xfrm>
        <a:graphic>
          <a:graphicData uri="http://schemas.openxmlformats.org/drawingml/2006/table">
            <a:tbl>
              <a:tblPr firstRow="1" bandRow="1">
                <a:tableStyleId>{5C22544A-7EE6-4342-B048-85BDC9FD1C3A}</a:tableStyleId>
              </a:tblPr>
              <a:tblGrid>
                <a:gridCol w="2560320">
                  <a:extLst>
                    <a:ext uri="{9D8B030D-6E8A-4147-A177-3AD203B41FA5}">
                      <a16:colId xmlns:a16="http://schemas.microsoft.com/office/drawing/2014/main" val="4033251978"/>
                    </a:ext>
                  </a:extLst>
                </a:gridCol>
                <a:gridCol w="2560320">
                  <a:extLst>
                    <a:ext uri="{9D8B030D-6E8A-4147-A177-3AD203B41FA5}">
                      <a16:colId xmlns:a16="http://schemas.microsoft.com/office/drawing/2014/main" val="525042900"/>
                    </a:ext>
                  </a:extLst>
                </a:gridCol>
              </a:tblGrid>
              <a:tr h="385280">
                <a:tc>
                  <a:txBody>
                    <a:bodyPr/>
                    <a:lstStyle/>
                    <a:p>
                      <a:r>
                        <a:rPr lang="fr-FR"/>
                        <a:t>Symbole</a:t>
                      </a:r>
                    </a:p>
                  </a:txBody>
                  <a:tcPr/>
                </a:tc>
                <a:tc>
                  <a:txBody>
                    <a:bodyPr/>
                    <a:lstStyle/>
                    <a:p>
                      <a:r>
                        <a:rPr lang="fr-FR" err="1"/>
                        <a:t>Meaning</a:t>
                      </a:r>
                    </a:p>
                  </a:txBody>
                  <a:tcPr/>
                </a:tc>
                <a:extLst>
                  <a:ext uri="{0D108BD9-81ED-4DB2-BD59-A6C34878D82A}">
                    <a16:rowId xmlns:a16="http://schemas.microsoft.com/office/drawing/2014/main" val="54602839"/>
                  </a:ext>
                </a:extLst>
              </a:tr>
              <a:tr h="370840">
                <a:tc>
                  <a:txBody>
                    <a:bodyPr/>
                    <a:lstStyle/>
                    <a:p>
                      <a:r>
                        <a:rPr lang="fr-FR"/>
                        <a:t>-</a:t>
                      </a:r>
                    </a:p>
                  </a:txBody>
                  <a:tcPr/>
                </a:tc>
                <a:tc>
                  <a:txBody>
                    <a:bodyPr/>
                    <a:lstStyle/>
                    <a:p>
                      <a:r>
                        <a:rPr lang="fr-FR"/>
                        <a:t>Fichier </a:t>
                      </a:r>
                      <a:r>
                        <a:rPr lang="fr-FR" err="1"/>
                        <a:t>regulier</a:t>
                      </a:r>
                    </a:p>
                  </a:txBody>
                  <a:tcPr/>
                </a:tc>
                <a:extLst>
                  <a:ext uri="{0D108BD9-81ED-4DB2-BD59-A6C34878D82A}">
                    <a16:rowId xmlns:a16="http://schemas.microsoft.com/office/drawing/2014/main" val="1685903990"/>
                  </a:ext>
                </a:extLst>
              </a:tr>
              <a:tr h="370840">
                <a:tc>
                  <a:txBody>
                    <a:bodyPr/>
                    <a:lstStyle/>
                    <a:p>
                      <a:r>
                        <a:rPr lang="fr-FR"/>
                        <a:t>d</a:t>
                      </a:r>
                    </a:p>
                  </a:txBody>
                  <a:tcPr/>
                </a:tc>
                <a:tc>
                  <a:txBody>
                    <a:bodyPr/>
                    <a:lstStyle/>
                    <a:p>
                      <a:r>
                        <a:rPr lang="fr-FR"/>
                        <a:t>directory</a:t>
                      </a:r>
                    </a:p>
                  </a:txBody>
                  <a:tcPr/>
                </a:tc>
                <a:extLst>
                  <a:ext uri="{0D108BD9-81ED-4DB2-BD59-A6C34878D82A}">
                    <a16:rowId xmlns:a16="http://schemas.microsoft.com/office/drawing/2014/main" val="1001337827"/>
                  </a:ext>
                </a:extLst>
              </a:tr>
              <a:tr h="370840">
                <a:tc>
                  <a:txBody>
                    <a:bodyPr/>
                    <a:lstStyle/>
                    <a:p>
                      <a:r>
                        <a:rPr lang="fr-FR"/>
                        <a:t>l</a:t>
                      </a:r>
                    </a:p>
                  </a:txBody>
                  <a:tcPr/>
                </a:tc>
                <a:tc>
                  <a:txBody>
                    <a:bodyPr/>
                    <a:lstStyle/>
                    <a:p>
                      <a:r>
                        <a:rPr lang="fr-FR" err="1"/>
                        <a:t>link</a:t>
                      </a:r>
                    </a:p>
                  </a:txBody>
                  <a:tcPr/>
                </a:tc>
                <a:extLst>
                  <a:ext uri="{0D108BD9-81ED-4DB2-BD59-A6C34878D82A}">
                    <a16:rowId xmlns:a16="http://schemas.microsoft.com/office/drawing/2014/main" val="653795471"/>
                  </a:ext>
                </a:extLst>
              </a:tr>
              <a:tr h="370840">
                <a:tc>
                  <a:txBody>
                    <a:bodyPr/>
                    <a:lstStyle/>
                    <a:p>
                      <a:r>
                        <a:rPr lang="fr-FR"/>
                        <a:t>c</a:t>
                      </a:r>
                    </a:p>
                  </a:txBody>
                  <a:tcPr/>
                </a:tc>
                <a:tc>
                  <a:txBody>
                    <a:bodyPr/>
                    <a:lstStyle/>
                    <a:p>
                      <a:r>
                        <a:rPr lang="fr-FR"/>
                        <a:t>Fichier de charactère</a:t>
                      </a:r>
                    </a:p>
                  </a:txBody>
                  <a:tcPr/>
                </a:tc>
                <a:extLst>
                  <a:ext uri="{0D108BD9-81ED-4DB2-BD59-A6C34878D82A}">
                    <a16:rowId xmlns:a16="http://schemas.microsoft.com/office/drawing/2014/main" val="3921164106"/>
                  </a:ext>
                </a:extLst>
              </a:tr>
              <a:tr h="370840">
                <a:tc>
                  <a:txBody>
                    <a:bodyPr/>
                    <a:lstStyle/>
                    <a:p>
                      <a:r>
                        <a:rPr lang="fr-FR"/>
                        <a:t>s</a:t>
                      </a:r>
                    </a:p>
                  </a:txBody>
                  <a:tcPr/>
                </a:tc>
                <a:tc>
                  <a:txBody>
                    <a:bodyPr/>
                    <a:lstStyle/>
                    <a:p>
                      <a:r>
                        <a:rPr lang="fr-FR"/>
                        <a:t>Socket</a:t>
                      </a:r>
                    </a:p>
                  </a:txBody>
                  <a:tcPr/>
                </a:tc>
                <a:extLst>
                  <a:ext uri="{0D108BD9-81ED-4DB2-BD59-A6C34878D82A}">
                    <a16:rowId xmlns:a16="http://schemas.microsoft.com/office/drawing/2014/main" val="948609861"/>
                  </a:ext>
                </a:extLst>
              </a:tr>
              <a:tr h="370840">
                <a:tc>
                  <a:txBody>
                    <a:bodyPr/>
                    <a:lstStyle/>
                    <a:p>
                      <a:r>
                        <a:rPr lang="fr-FR"/>
                        <a:t>p</a:t>
                      </a:r>
                    </a:p>
                  </a:txBody>
                  <a:tcPr/>
                </a:tc>
                <a:tc>
                  <a:txBody>
                    <a:bodyPr/>
                    <a:lstStyle/>
                    <a:p>
                      <a:r>
                        <a:rPr lang="fr-FR"/>
                        <a:t>FIFO</a:t>
                      </a:r>
                    </a:p>
                  </a:txBody>
                  <a:tcPr/>
                </a:tc>
                <a:extLst>
                  <a:ext uri="{0D108BD9-81ED-4DB2-BD59-A6C34878D82A}">
                    <a16:rowId xmlns:a16="http://schemas.microsoft.com/office/drawing/2014/main" val="2348661382"/>
                  </a:ext>
                </a:extLst>
              </a:tr>
              <a:tr h="370840">
                <a:tc>
                  <a:txBody>
                    <a:bodyPr/>
                    <a:lstStyle/>
                    <a:p>
                      <a:r>
                        <a:rPr lang="fr-FR"/>
                        <a:t>b</a:t>
                      </a:r>
                    </a:p>
                  </a:txBody>
                  <a:tcPr/>
                </a:tc>
                <a:tc>
                  <a:txBody>
                    <a:bodyPr/>
                    <a:lstStyle/>
                    <a:p>
                      <a:r>
                        <a:rPr lang="fr-FR"/>
                        <a:t>block</a:t>
                      </a:r>
                    </a:p>
                  </a:txBody>
                  <a:tcPr/>
                </a:tc>
                <a:extLst>
                  <a:ext uri="{0D108BD9-81ED-4DB2-BD59-A6C34878D82A}">
                    <a16:rowId xmlns:a16="http://schemas.microsoft.com/office/drawing/2014/main" val="2975594729"/>
                  </a:ext>
                </a:extLst>
              </a:tr>
            </a:tbl>
          </a:graphicData>
        </a:graphic>
      </p:graphicFrame>
      <p:sp>
        <p:nvSpPr>
          <p:cNvPr id="10" name="Rectangle 9">
            <a:extLst>
              <a:ext uri="{FF2B5EF4-FFF2-40B4-BE49-F238E27FC236}">
                <a16:creationId xmlns:a16="http://schemas.microsoft.com/office/drawing/2014/main" id="{9C93A7B0-DE8B-33DA-6674-B55751709131}"/>
              </a:ext>
            </a:extLst>
          </p:cNvPr>
          <p:cNvSpPr/>
          <p:nvPr/>
        </p:nvSpPr>
        <p:spPr>
          <a:xfrm>
            <a:off x="245937" y="2695682"/>
            <a:ext cx="169526" cy="2044556"/>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82617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977732" y="145774"/>
            <a:ext cx="3188535" cy="1840504"/>
          </a:xfrm>
        </p:spPr>
        <p:txBody>
          <a:bodyPr wrap="square" lIns="0" tIns="0" rIns="91440" bIns="0" anchor="t">
            <a:spAutoFit/>
          </a:bodyPr>
          <a:lstStyle/>
          <a:p>
            <a:r>
              <a:rPr lang="fr-FR">
                <a:latin typeface="Segoe UI Semilight"/>
                <a:cs typeface="Segoe UI Semilight"/>
              </a:rPr>
              <a:t>Chapitre 2 </a:t>
            </a:r>
          </a:p>
          <a:p>
            <a:pPr>
              <a:buNone/>
            </a:pPr>
            <a:r>
              <a:rPr lang="fr-FR" u="sng">
                <a:latin typeface="Segoe UI Semilight"/>
                <a:cs typeface="Segoe UI Semilight"/>
              </a:rPr>
              <a:t>concepts</a:t>
            </a:r>
            <a:endParaRPr lang="fr-FR">
              <a:latin typeface="Segoe UI Semilight"/>
              <a:cs typeface="Segoe UI Semilight"/>
            </a:endParaRPr>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3101511" y="1952089"/>
            <a:ext cx="17658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Arborescence</a:t>
            </a:r>
          </a:p>
        </p:txBody>
      </p:sp>
    </p:spTree>
    <p:extLst>
      <p:ext uri="{BB962C8B-B14F-4D97-AF65-F5344CB8AC3E}">
        <p14:creationId xmlns:p14="http://schemas.microsoft.com/office/powerpoint/2010/main" val="1960179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2EE7D78-04BD-F5ED-016F-0CD4FCE3069D}"/>
              </a:ext>
            </a:extLst>
          </p:cNvPr>
          <p:cNvSpPr>
            <a:spLocks noGrp="1"/>
          </p:cNvSpPr>
          <p:nvPr>
            <p:ph type="title"/>
          </p:nvPr>
        </p:nvSpPr>
        <p:spPr/>
        <p:txBody>
          <a:bodyPr/>
          <a:lstStyle/>
          <a:p>
            <a:endParaRPr lang="fr-FR"/>
          </a:p>
        </p:txBody>
      </p:sp>
      <p:sp>
        <p:nvSpPr>
          <p:cNvPr id="3" name="Espace réservé du texte 2"/>
          <p:cNvSpPr>
            <a:spLocks noGrp="1"/>
          </p:cNvSpPr>
          <p:nvPr>
            <p:ph idx="1"/>
          </p:nvPr>
        </p:nvSpPr>
        <p:spPr/>
        <p:txBody>
          <a:bodyPr lIns="91440" tIns="45720" rIns="91440" bIns="45720" anchor="t"/>
          <a:lstStyle/>
          <a:p>
            <a:pPr>
              <a:buNone/>
            </a:pPr>
            <a:endParaRPr lang="fr-FR" sz="2000">
              <a:latin typeface="Segoe UI Semilight"/>
              <a:ea typeface="Segoe UI Black"/>
            </a:endParaRPr>
          </a:p>
          <a:p>
            <a:pPr>
              <a:buNone/>
            </a:pPr>
            <a:r>
              <a:rPr lang="fr-FR" sz="2000">
                <a:latin typeface="Segoe UI Semilight"/>
                <a:ea typeface="Segoe UI Black"/>
              </a:rPr>
              <a:t>Linux est, au sens restreint, le noyau de système d'exploitation Linux, et au sens large, tout système d'exploitation fondé sur le noyau Linux. Créé en 1991 par Linus </a:t>
            </a:r>
            <a:r>
              <a:rPr lang="fr-FR" sz="2000" err="1">
                <a:latin typeface="Segoe UI Semilight"/>
                <a:ea typeface="Segoe UI Black"/>
              </a:rPr>
              <a:t>Torvalds</a:t>
            </a:r>
            <a:r>
              <a:rPr lang="fr-FR" sz="2000">
                <a:latin typeface="Segoe UI Semilight"/>
                <a:ea typeface="Segoe UI Black"/>
              </a:rPr>
              <a:t>, c’est un logiciel libre destiné en premier lieu pour les ordinateurs personnels compatibles PC, qui avec des logiciels GNU devait constituer un système d’exploitation à part entière. </a:t>
            </a:r>
            <a:endParaRPr lang="fr-FR" sz="2000">
              <a:latin typeface="Segoe UI Semilight"/>
            </a:endParaRPr>
          </a:p>
          <a:p>
            <a:pPr>
              <a:buNone/>
            </a:pPr>
            <a:endParaRPr lang="fr-FR" sz="4000">
              <a:latin typeface="Segoe UI Semilight"/>
            </a:endParaRPr>
          </a:p>
          <a:p>
            <a:pPr>
              <a:buNone/>
            </a:pPr>
            <a:endParaRPr lang="fr-FR" sz="2000">
              <a:latin typeface="Segoe UI Semilight"/>
            </a:endParaRPr>
          </a:p>
        </p:txBody>
      </p:sp>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Introduction – Histoire </a:t>
            </a:r>
            <a:endParaRPr lang="fr-FR" u="sng"/>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29278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Arborescence</a:t>
            </a:r>
            <a:endParaRPr lang="fr-F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2</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353173" y="898988"/>
            <a:ext cx="7474449" cy="40968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p>
        </p:txBody>
      </p:sp>
      <p:pic>
        <p:nvPicPr>
          <p:cNvPr id="7" name="Image 7">
            <a:extLst>
              <a:ext uri="{FF2B5EF4-FFF2-40B4-BE49-F238E27FC236}">
                <a16:creationId xmlns:a16="http://schemas.microsoft.com/office/drawing/2014/main" id="{275D4127-4C32-3285-63B1-B575726D895B}"/>
              </a:ext>
            </a:extLst>
          </p:cNvPr>
          <p:cNvPicPr>
            <a:picLocks noChangeAspect="1"/>
          </p:cNvPicPr>
          <p:nvPr/>
        </p:nvPicPr>
        <p:blipFill>
          <a:blip r:embed="rId3"/>
          <a:stretch>
            <a:fillRect/>
          </a:stretch>
        </p:blipFill>
        <p:spPr>
          <a:xfrm>
            <a:off x="3200400" y="762218"/>
            <a:ext cx="5941031" cy="3548427"/>
          </a:xfrm>
          <a:prstGeom prst="rect">
            <a:avLst/>
          </a:prstGeom>
        </p:spPr>
      </p:pic>
      <p:sp>
        <p:nvSpPr>
          <p:cNvPr id="8" name="ZoneTexte 7">
            <a:extLst>
              <a:ext uri="{FF2B5EF4-FFF2-40B4-BE49-F238E27FC236}">
                <a16:creationId xmlns:a16="http://schemas.microsoft.com/office/drawing/2014/main" id="{B32D51A9-F5BD-30C2-3BD9-71C30A7789EF}"/>
              </a:ext>
            </a:extLst>
          </p:cNvPr>
          <p:cNvSpPr txBox="1"/>
          <p:nvPr/>
        </p:nvSpPr>
        <p:spPr>
          <a:xfrm>
            <a:off x="166954" y="924674"/>
            <a:ext cx="2928134"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ea typeface="+mn-lt"/>
                <a:cs typeface="+mn-lt"/>
              </a:rPr>
              <a:t>Filesystem </a:t>
            </a:r>
            <a:r>
              <a:rPr lang="fr-FR" err="1">
                <a:ea typeface="+mn-lt"/>
                <a:cs typeface="+mn-lt"/>
              </a:rPr>
              <a:t>Hierarchy</a:t>
            </a:r>
            <a:r>
              <a:rPr lang="fr-FR">
                <a:ea typeface="+mn-lt"/>
                <a:cs typeface="+mn-lt"/>
              </a:rPr>
              <a:t> Standard (« norme de la hiérarchie des systèmes de fichiers », abrégé en FHS)</a:t>
            </a:r>
          </a:p>
          <a:p>
            <a:endParaRPr lang="fr-FR">
              <a:cs typeface="Calibri"/>
            </a:endParaRPr>
          </a:p>
          <a:p>
            <a:r>
              <a:rPr lang="fr-FR">
                <a:cs typeface="Calibri"/>
              </a:rPr>
              <a:t>L'arborescence des systèmes linux se veut en arbre ou chaque dossier peut contenir des sous-dossiers si autorisés.</a:t>
            </a:r>
          </a:p>
          <a:p>
            <a:endParaRPr lang="fr-FR">
              <a:cs typeface="Calibri"/>
            </a:endParaRPr>
          </a:p>
          <a:p>
            <a:r>
              <a:rPr lang="fr-FR">
                <a:cs typeface="Calibri"/>
              </a:rPr>
              <a:t>La racine "/" étant le point d'origine </a:t>
            </a:r>
          </a:p>
          <a:p>
            <a:r>
              <a:rPr lang="fr-FR">
                <a:cs typeface="Calibri"/>
              </a:rPr>
              <a:t>"." répertoire courant</a:t>
            </a:r>
          </a:p>
          <a:p>
            <a:r>
              <a:rPr lang="fr-FR">
                <a:cs typeface="Calibri"/>
              </a:rPr>
              <a:t>".." répertoire parent</a:t>
            </a:r>
          </a:p>
        </p:txBody>
      </p:sp>
    </p:spTree>
    <p:extLst>
      <p:ext uri="{BB962C8B-B14F-4D97-AF65-F5344CB8AC3E}">
        <p14:creationId xmlns:p14="http://schemas.microsoft.com/office/powerpoint/2010/main" val="2765113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Arborescence</a:t>
            </a: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2</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2896026" y="898988"/>
            <a:ext cx="49444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pic>
        <p:nvPicPr>
          <p:cNvPr id="8" name="Image 8" descr="Une image contenant texte, horloge, mètre, périphérique&#10;&#10;Description générée automatiquement">
            <a:extLst>
              <a:ext uri="{FF2B5EF4-FFF2-40B4-BE49-F238E27FC236}">
                <a16:creationId xmlns:a16="http://schemas.microsoft.com/office/drawing/2014/main" id="{0B38768A-1056-EF26-5E2F-2910F84CABD2}"/>
              </a:ext>
            </a:extLst>
          </p:cNvPr>
          <p:cNvPicPr>
            <a:picLocks noChangeAspect="1"/>
          </p:cNvPicPr>
          <p:nvPr/>
        </p:nvPicPr>
        <p:blipFill>
          <a:blip r:embed="rId3"/>
          <a:stretch>
            <a:fillRect/>
          </a:stretch>
        </p:blipFill>
        <p:spPr>
          <a:xfrm>
            <a:off x="197967" y="867524"/>
            <a:ext cx="1703846" cy="4114800"/>
          </a:xfrm>
          <a:prstGeom prst="rect">
            <a:avLst/>
          </a:prstGeom>
        </p:spPr>
      </p:pic>
      <p:sp>
        <p:nvSpPr>
          <p:cNvPr id="9" name="ZoneTexte 8">
            <a:extLst>
              <a:ext uri="{FF2B5EF4-FFF2-40B4-BE49-F238E27FC236}">
                <a16:creationId xmlns:a16="http://schemas.microsoft.com/office/drawing/2014/main" id="{B2415723-4416-5BF3-5115-7161EEFEDD1C}"/>
              </a:ext>
            </a:extLst>
          </p:cNvPr>
          <p:cNvSpPr txBox="1"/>
          <p:nvPr/>
        </p:nvSpPr>
        <p:spPr>
          <a:xfrm>
            <a:off x="1971355" y="866882"/>
            <a:ext cx="7288228"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100">
                <a:cs typeface="Calibri"/>
              </a:rPr>
              <a:t>/ = la racine </a:t>
            </a:r>
          </a:p>
          <a:p>
            <a:r>
              <a:rPr lang="fr-FR" sz="1100">
                <a:cs typeface="Calibri"/>
              </a:rPr>
              <a:t>/bin = Fichier </a:t>
            </a:r>
            <a:r>
              <a:rPr lang="fr-FR" sz="1100" b="1">
                <a:cs typeface="Calibri"/>
              </a:rPr>
              <a:t>bin</a:t>
            </a:r>
            <a:r>
              <a:rPr lang="fr-FR" sz="1100">
                <a:cs typeface="Calibri"/>
              </a:rPr>
              <a:t>aire</a:t>
            </a:r>
          </a:p>
          <a:p>
            <a:r>
              <a:rPr lang="fr-FR" sz="1100">
                <a:cs typeface="Calibri"/>
              </a:rPr>
              <a:t>/dev = Driver, périphérique externe, disque externe, volume</a:t>
            </a:r>
          </a:p>
          <a:p>
            <a:r>
              <a:rPr lang="fr-FR" sz="1100">
                <a:cs typeface="Calibri"/>
              </a:rPr>
              <a:t>/</a:t>
            </a:r>
            <a:r>
              <a:rPr lang="fr-FR" sz="1100" err="1">
                <a:cs typeface="Calibri"/>
              </a:rPr>
              <a:t>etc</a:t>
            </a:r>
            <a:r>
              <a:rPr lang="fr-FR" sz="1100">
                <a:cs typeface="Calibri"/>
              </a:rPr>
              <a:t> = Dossier config des programmes, services</a:t>
            </a:r>
          </a:p>
          <a:p>
            <a:r>
              <a:rPr lang="fr-FR" sz="1100">
                <a:ea typeface="+mn-lt"/>
                <a:cs typeface="+mn-lt"/>
              </a:rPr>
              <a:t>/home = Répertoire personnel des utilisateurs</a:t>
            </a:r>
          </a:p>
          <a:p>
            <a:r>
              <a:rPr lang="fr-FR" sz="1100">
                <a:ea typeface="+mn-lt"/>
                <a:cs typeface="+mn-lt"/>
              </a:rPr>
              <a:t>/lib = Librairie partagé par plusieurs programmes</a:t>
            </a:r>
          </a:p>
          <a:p>
            <a:r>
              <a:rPr lang="fr-FR" sz="1100">
                <a:ea typeface="+mn-lt"/>
                <a:cs typeface="+mn-lt"/>
              </a:rPr>
              <a:t>/</a:t>
            </a:r>
            <a:r>
              <a:rPr lang="fr-FR" sz="1100" err="1">
                <a:ea typeface="+mn-lt"/>
                <a:cs typeface="+mn-lt"/>
              </a:rPr>
              <a:t>lost+found</a:t>
            </a:r>
            <a:r>
              <a:rPr lang="fr-FR" sz="1100">
                <a:ea typeface="+mn-lt"/>
                <a:cs typeface="+mn-lt"/>
              </a:rPr>
              <a:t> = Fichiers endommagé, nom du fichier perdu, un </a:t>
            </a:r>
            <a:r>
              <a:rPr lang="fr-FR" sz="1100" err="1">
                <a:ea typeface="+mn-lt"/>
                <a:cs typeface="+mn-lt"/>
              </a:rPr>
              <a:t>repertoire</a:t>
            </a:r>
            <a:r>
              <a:rPr lang="fr-FR" sz="1100">
                <a:ea typeface="+mn-lt"/>
                <a:cs typeface="+mn-lt"/>
              </a:rPr>
              <a:t> par partition</a:t>
            </a:r>
            <a:endParaRPr lang="fr-FR" sz="1100">
              <a:cs typeface="Calibri"/>
            </a:endParaRPr>
          </a:p>
          <a:p>
            <a:r>
              <a:rPr lang="fr-FR" sz="1100">
                <a:ea typeface="+mn-lt"/>
                <a:cs typeface="+mn-lt"/>
              </a:rPr>
              <a:t>/media = Point de montage automatique</a:t>
            </a:r>
          </a:p>
          <a:p>
            <a:r>
              <a:rPr lang="fr-FR" sz="1100">
                <a:ea typeface="+mn-lt"/>
                <a:cs typeface="+mn-lt"/>
              </a:rPr>
              <a:t>/mnt = Point de montage fait par l'utilisateur</a:t>
            </a:r>
          </a:p>
          <a:p>
            <a:r>
              <a:rPr lang="fr-FR" sz="1100">
                <a:ea typeface="+mn-lt"/>
                <a:cs typeface="+mn-lt"/>
              </a:rPr>
              <a:t>/</a:t>
            </a:r>
            <a:r>
              <a:rPr lang="fr-FR" sz="1100" err="1">
                <a:ea typeface="+mn-lt"/>
                <a:cs typeface="+mn-lt"/>
              </a:rPr>
              <a:t>opt</a:t>
            </a:r>
            <a:r>
              <a:rPr lang="fr-FR" sz="1100">
                <a:ea typeface="+mn-lt"/>
                <a:cs typeface="+mn-lt"/>
              </a:rPr>
              <a:t> =  </a:t>
            </a:r>
            <a:r>
              <a:rPr lang="fr-FR" sz="1100" err="1">
                <a:ea typeface="+mn-lt"/>
                <a:cs typeface="+mn-lt"/>
              </a:rPr>
              <a:t>Optional</a:t>
            </a:r>
            <a:r>
              <a:rPr lang="fr-FR" sz="1100">
                <a:ea typeface="+mn-lt"/>
                <a:cs typeface="+mn-lt"/>
              </a:rPr>
              <a:t> add-on software packages</a:t>
            </a:r>
          </a:p>
          <a:p>
            <a:r>
              <a:rPr lang="fr-FR" sz="1100">
                <a:ea typeface="+mn-lt"/>
                <a:cs typeface="+mn-lt"/>
              </a:rPr>
              <a:t>/proc = Dossier des processus </a:t>
            </a:r>
          </a:p>
          <a:p>
            <a:r>
              <a:rPr lang="fr-FR" sz="1100">
                <a:ea typeface="+mn-lt"/>
                <a:cs typeface="+mn-lt"/>
              </a:rPr>
              <a:t>/root = Répertoire de root</a:t>
            </a:r>
          </a:p>
          <a:p>
            <a:r>
              <a:rPr lang="fr-FR" sz="1100">
                <a:ea typeface="+mn-lt"/>
                <a:cs typeface="+mn-lt"/>
              </a:rPr>
              <a:t>/run = Contient des données d'informations système décrivant le système depuis son démarrage.</a:t>
            </a:r>
          </a:p>
          <a:p>
            <a:r>
              <a:rPr lang="fr-FR" sz="1100">
                <a:ea typeface="+mn-lt"/>
                <a:cs typeface="+mn-lt"/>
              </a:rPr>
              <a:t>/</a:t>
            </a:r>
            <a:r>
              <a:rPr lang="fr-FR" sz="1100" err="1">
                <a:ea typeface="+mn-lt"/>
                <a:cs typeface="+mn-lt"/>
              </a:rPr>
              <a:t>sbin</a:t>
            </a:r>
            <a:r>
              <a:rPr lang="fr-FR" sz="1100">
                <a:ea typeface="+mn-lt"/>
                <a:cs typeface="+mn-lt"/>
              </a:rPr>
              <a:t> = Fichier </a:t>
            </a:r>
            <a:r>
              <a:rPr lang="fr-FR" sz="1100" b="1">
                <a:ea typeface="+mn-lt"/>
                <a:cs typeface="+mn-lt"/>
              </a:rPr>
              <a:t>bin</a:t>
            </a:r>
            <a:r>
              <a:rPr lang="fr-FR" sz="1100">
                <a:ea typeface="+mn-lt"/>
                <a:cs typeface="+mn-lt"/>
              </a:rPr>
              <a:t>aire à destination des admins, root. Commande qui peut altérer le système</a:t>
            </a:r>
          </a:p>
          <a:p>
            <a:r>
              <a:rPr lang="fr-FR" sz="1100">
                <a:ea typeface="+mn-lt"/>
                <a:cs typeface="+mn-lt"/>
              </a:rPr>
              <a:t>/snap = ou </a:t>
            </a:r>
            <a:r>
              <a:rPr lang="fr-FR" sz="1100" err="1">
                <a:ea typeface="+mn-lt"/>
                <a:cs typeface="+mn-lt"/>
              </a:rPr>
              <a:t>flatpack</a:t>
            </a:r>
            <a:r>
              <a:rPr lang="fr-FR" sz="1100">
                <a:ea typeface="+mn-lt"/>
                <a:cs typeface="+mn-lt"/>
              </a:rPr>
              <a:t>, dossier ou des applications conçu pour etre portable sur de multiple distribution sont installé via l'équivalent apt-get</a:t>
            </a:r>
          </a:p>
          <a:p>
            <a:r>
              <a:rPr lang="fr-FR" sz="1100">
                <a:ea typeface="+mn-lt"/>
                <a:cs typeface="+mn-lt"/>
              </a:rPr>
              <a:t>/</a:t>
            </a:r>
            <a:r>
              <a:rPr lang="fr-FR" sz="1100" err="1">
                <a:ea typeface="+mn-lt"/>
                <a:cs typeface="+mn-lt"/>
              </a:rPr>
              <a:t>srv</a:t>
            </a:r>
            <a:r>
              <a:rPr lang="fr-FR" sz="1100">
                <a:ea typeface="+mn-lt"/>
                <a:cs typeface="+mn-lt"/>
              </a:rPr>
              <a:t> = Ressources destinées à être utilisé par de multiples utilisateurs depuis des hôte différends</a:t>
            </a:r>
          </a:p>
          <a:p>
            <a:r>
              <a:rPr lang="fr-FR" sz="1100">
                <a:ea typeface="+mn-lt"/>
                <a:cs typeface="+mn-lt"/>
              </a:rPr>
              <a:t>/</a:t>
            </a:r>
            <a:r>
              <a:rPr lang="fr-FR" sz="1100" err="1">
                <a:ea typeface="+mn-lt"/>
                <a:cs typeface="+mn-lt"/>
              </a:rPr>
              <a:t>swapfile</a:t>
            </a:r>
            <a:r>
              <a:rPr lang="fr-FR" sz="1100">
                <a:ea typeface="+mn-lt"/>
                <a:cs typeface="+mn-lt"/>
              </a:rPr>
              <a:t> = Fichier, Ram artificiel (prise du disque dur)</a:t>
            </a:r>
          </a:p>
          <a:p>
            <a:r>
              <a:rPr lang="fr-FR" sz="1100">
                <a:ea typeface="+mn-lt"/>
                <a:cs typeface="+mn-lt"/>
              </a:rPr>
              <a:t>/</a:t>
            </a:r>
            <a:r>
              <a:rPr lang="fr-FR" sz="1100" err="1">
                <a:ea typeface="+mn-lt"/>
                <a:cs typeface="+mn-lt"/>
              </a:rPr>
              <a:t>sys</a:t>
            </a:r>
            <a:r>
              <a:rPr lang="fr-FR" sz="1100">
                <a:ea typeface="+mn-lt"/>
                <a:cs typeface="+mn-lt"/>
              </a:rPr>
              <a:t> = </a:t>
            </a:r>
            <a:r>
              <a:rPr lang="fr-FR" sz="1100" err="1">
                <a:ea typeface="+mn-lt"/>
                <a:cs typeface="+mn-lt"/>
              </a:rPr>
              <a:t>Systemes</a:t>
            </a:r>
            <a:r>
              <a:rPr lang="fr-FR" sz="1100">
                <a:ea typeface="+mn-lt"/>
                <a:cs typeface="+mn-lt"/>
              </a:rPr>
              <a:t>, dossier lié au kernel</a:t>
            </a:r>
          </a:p>
          <a:p>
            <a:r>
              <a:rPr lang="fr-FR" sz="1100">
                <a:ea typeface="+mn-lt"/>
                <a:cs typeface="+mn-lt"/>
              </a:rPr>
              <a:t>/</a:t>
            </a:r>
            <a:r>
              <a:rPr lang="fr-FR" sz="1100" err="1">
                <a:ea typeface="+mn-lt"/>
                <a:cs typeface="+mn-lt"/>
              </a:rPr>
              <a:t>tmp</a:t>
            </a:r>
            <a:r>
              <a:rPr lang="fr-FR" sz="1100">
                <a:ea typeface="+mn-lt"/>
                <a:cs typeface="+mn-lt"/>
              </a:rPr>
              <a:t> = Dossier temporaire, supprime le contenu à chaque arrêt ou tous les 10 jours</a:t>
            </a:r>
          </a:p>
          <a:p>
            <a:r>
              <a:rPr lang="fr-FR" sz="1100">
                <a:ea typeface="+mn-lt"/>
                <a:cs typeface="+mn-lt"/>
              </a:rPr>
              <a:t>/</a:t>
            </a:r>
            <a:r>
              <a:rPr lang="fr-FR" sz="1100" err="1">
                <a:ea typeface="+mn-lt"/>
                <a:cs typeface="+mn-lt"/>
              </a:rPr>
              <a:t>usr</a:t>
            </a:r>
            <a:r>
              <a:rPr lang="fr-FR" sz="1100">
                <a:ea typeface="+mn-lt"/>
                <a:cs typeface="+mn-lt"/>
              </a:rPr>
              <a:t> = Répertoire qui contient des données </a:t>
            </a:r>
            <a:r>
              <a:rPr lang="fr-FR" sz="1100" err="1">
                <a:ea typeface="+mn-lt"/>
                <a:cs typeface="+mn-lt"/>
              </a:rPr>
              <a:t>partagables</a:t>
            </a:r>
            <a:r>
              <a:rPr lang="fr-FR" sz="1100">
                <a:ea typeface="+mn-lt"/>
                <a:cs typeface="+mn-lt"/>
              </a:rPr>
              <a:t> et en lecture seule à destination des utilisateurs</a:t>
            </a:r>
          </a:p>
          <a:p>
            <a:r>
              <a:rPr lang="fr-FR" sz="1100">
                <a:ea typeface="+mn-lt"/>
                <a:cs typeface="+mn-lt"/>
              </a:rPr>
              <a:t>/var = Fichiers de données variables. Il s'agit notamment des répertoires et des fichiers spool, des données d'administration et de journalisation.</a:t>
            </a:r>
          </a:p>
          <a:p>
            <a:r>
              <a:rPr lang="fr-FR" sz="1100">
                <a:ea typeface="+mn-lt"/>
                <a:cs typeface="+mn-lt"/>
              </a:rPr>
              <a:t>/boot = Fichier important au démarrage de la machine</a:t>
            </a:r>
          </a:p>
        </p:txBody>
      </p:sp>
    </p:spTree>
    <p:extLst>
      <p:ext uri="{BB962C8B-B14F-4D97-AF65-F5344CB8AC3E}">
        <p14:creationId xmlns:p14="http://schemas.microsoft.com/office/powerpoint/2010/main" val="4212981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977732" y="145774"/>
            <a:ext cx="3188535" cy="1840504"/>
          </a:xfrm>
        </p:spPr>
        <p:txBody>
          <a:bodyPr wrap="square" lIns="0" tIns="0" rIns="91440" bIns="0" anchor="t">
            <a:spAutoFit/>
          </a:bodyPr>
          <a:lstStyle/>
          <a:p>
            <a:r>
              <a:rPr lang="fr-FR">
                <a:latin typeface="Segoe UI Semilight"/>
                <a:cs typeface="Segoe UI Semilight"/>
              </a:rPr>
              <a:t>Chapitre 2 </a:t>
            </a:r>
          </a:p>
          <a:p>
            <a:pPr>
              <a:buNone/>
            </a:pPr>
            <a:r>
              <a:rPr lang="fr-FR" u="sng">
                <a:latin typeface="Segoe UI Semilight"/>
                <a:cs typeface="Segoe UI Semilight"/>
              </a:rPr>
              <a:t>Premier pas</a:t>
            </a:r>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3101511" y="1952089"/>
            <a:ext cx="17658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Interagir avec le système</a:t>
            </a:r>
            <a:endParaRPr lang="fr-FR"/>
          </a:p>
        </p:txBody>
      </p:sp>
    </p:spTree>
    <p:extLst>
      <p:ext uri="{BB962C8B-B14F-4D97-AF65-F5344CB8AC3E}">
        <p14:creationId xmlns:p14="http://schemas.microsoft.com/office/powerpoint/2010/main" val="2820547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Premiers pas</a:t>
            </a: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2</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295381" y="1040258"/>
            <a:ext cx="747444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Via le terminal / invite de commande / interpréteur qui un outil puissant qui permet a un utilisateur d'interagir avec le système d'exploitation.</a:t>
            </a:r>
          </a:p>
          <a:p>
            <a:endParaRPr lang="fr-FR">
              <a:cs typeface="Calibri"/>
            </a:endParaRPr>
          </a:p>
          <a:p>
            <a:r>
              <a:rPr lang="fr-FR">
                <a:cs typeface="Calibri"/>
              </a:rPr>
              <a:t>Il en existe plusieurs et utilise le langage </a:t>
            </a:r>
            <a:r>
              <a:rPr lang="fr-FR" b="1" err="1">
                <a:cs typeface="Calibri"/>
              </a:rPr>
              <a:t>bash</a:t>
            </a:r>
            <a:r>
              <a:rPr lang="fr-FR" b="1">
                <a:cs typeface="Calibri"/>
              </a:rPr>
              <a:t> </a:t>
            </a:r>
            <a:r>
              <a:rPr lang="fr-FR">
                <a:cs typeface="Calibri"/>
              </a:rPr>
              <a:t>celui que nous allons voir.</a:t>
            </a:r>
          </a:p>
          <a:p>
            <a:r>
              <a:rPr lang="fr-FR">
                <a:cs typeface="Calibri"/>
              </a:rPr>
              <a:t>Il est natif aux systèmes linux/Unix.</a:t>
            </a:r>
          </a:p>
          <a:p>
            <a:endParaRPr lang="fr-FR">
              <a:cs typeface="Calibri"/>
            </a:endParaRPr>
          </a:p>
          <a:p>
            <a:endParaRPr lang="fr-FR">
              <a:cs typeface="Calibri"/>
            </a:endParaRPr>
          </a:p>
          <a:p>
            <a:r>
              <a:rPr lang="fr-FR">
                <a:cs typeface="Calibri"/>
              </a:rPr>
              <a:t>Via cet outil nous allons pouvoir communiquer avec la machine dans un langage qu'elle comprend.</a:t>
            </a:r>
          </a:p>
          <a:p>
            <a:endParaRPr lang="fr-FR">
              <a:cs typeface="Calibri"/>
            </a:endParaRPr>
          </a:p>
          <a:p>
            <a:endParaRPr lang="fr-FR">
              <a:cs typeface="Calibri"/>
            </a:endParaRPr>
          </a:p>
        </p:txBody>
      </p:sp>
    </p:spTree>
    <p:extLst>
      <p:ext uri="{BB962C8B-B14F-4D97-AF65-F5344CB8AC3E}">
        <p14:creationId xmlns:p14="http://schemas.microsoft.com/office/powerpoint/2010/main" val="2727631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977732" y="145774"/>
            <a:ext cx="3188535" cy="1840504"/>
          </a:xfrm>
        </p:spPr>
        <p:txBody>
          <a:bodyPr wrap="square" lIns="0" tIns="0" rIns="91440" bIns="0" anchor="t">
            <a:spAutoFit/>
          </a:bodyPr>
          <a:lstStyle/>
          <a:p>
            <a:r>
              <a:rPr lang="fr-FR">
                <a:latin typeface="Segoe UI Semilight"/>
                <a:cs typeface="Segoe UI Semilight"/>
              </a:rPr>
              <a:t>Chapitre 2 </a:t>
            </a:r>
          </a:p>
          <a:p>
            <a:pPr>
              <a:buNone/>
            </a:pPr>
            <a:r>
              <a:rPr lang="fr-FR" u="sng">
                <a:latin typeface="Segoe UI Semilight"/>
                <a:cs typeface="Segoe UI Semilight"/>
              </a:rPr>
              <a:t>Premier pas</a:t>
            </a:r>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2947399" y="1765870"/>
            <a:ext cx="380143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Le Terminal </a:t>
            </a:r>
          </a:p>
          <a:p>
            <a:r>
              <a:rPr lang="fr-FR">
                <a:cs typeface="Calibri"/>
              </a:rPr>
              <a:t>Invite de commande</a:t>
            </a:r>
          </a:p>
          <a:p>
            <a:r>
              <a:rPr lang="fr-FR">
                <a:cs typeface="Calibri"/>
              </a:rPr>
              <a:t>Interpréteur</a:t>
            </a:r>
          </a:p>
        </p:txBody>
      </p:sp>
    </p:spTree>
    <p:extLst>
      <p:ext uri="{BB962C8B-B14F-4D97-AF65-F5344CB8AC3E}">
        <p14:creationId xmlns:p14="http://schemas.microsoft.com/office/powerpoint/2010/main" val="2394129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Premiers pas</a:t>
            </a: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2</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353173" y="898988"/>
            <a:ext cx="7474449"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Le terminal est l'un des premiers éléments avec lequel un utilisateur va </a:t>
            </a:r>
            <a:r>
              <a:rPr lang="fr-FR" err="1">
                <a:cs typeface="Calibri"/>
              </a:rPr>
              <a:t>intéragir</a:t>
            </a:r>
            <a:r>
              <a:rPr lang="fr-FR">
                <a:cs typeface="Calibri"/>
              </a:rPr>
              <a:t> sur un système sans interface graphique ou qui démarre en mode </a:t>
            </a:r>
            <a:r>
              <a:rPr lang="fr-FR" err="1">
                <a:cs typeface="Calibri"/>
              </a:rPr>
              <a:t>rescue</a:t>
            </a:r>
            <a:r>
              <a:rPr lang="fr-FR">
                <a:cs typeface="Calibri"/>
              </a:rPr>
              <a:t> / sans </a:t>
            </a:r>
            <a:r>
              <a:rPr lang="fr-FR" err="1">
                <a:cs typeface="Calibri"/>
              </a:rPr>
              <a:t>echec</a:t>
            </a:r>
            <a:r>
              <a:rPr lang="fr-FR">
                <a:cs typeface="Calibri"/>
              </a:rPr>
              <a:t>.</a:t>
            </a:r>
          </a:p>
          <a:p>
            <a:endParaRPr lang="fr-FR">
              <a:cs typeface="Calibri"/>
            </a:endParaRPr>
          </a:p>
          <a:p>
            <a:r>
              <a:rPr lang="fr-FR">
                <a:cs typeface="Calibri"/>
              </a:rPr>
              <a:t>Sinon ctrl + alt + t est le raccourci pour lancer une invite de commande, ou depuis l'onglet "Activités" ou la touche os (en bas à gauche de votre clavier) puis rechercher "Terminal"</a:t>
            </a:r>
          </a:p>
          <a:p>
            <a:endParaRPr lang="fr-FR">
              <a:cs typeface="Calibri"/>
            </a:endParaRPr>
          </a:p>
          <a:p>
            <a:endParaRPr lang="fr-FR">
              <a:cs typeface="Calibri"/>
            </a:endParaRPr>
          </a:p>
        </p:txBody>
      </p:sp>
      <p:pic>
        <p:nvPicPr>
          <p:cNvPr id="9" name="Image 9">
            <a:extLst>
              <a:ext uri="{FF2B5EF4-FFF2-40B4-BE49-F238E27FC236}">
                <a16:creationId xmlns:a16="http://schemas.microsoft.com/office/drawing/2014/main" id="{AD961C7B-9819-05C2-BC00-94542D7EB3C3}"/>
              </a:ext>
            </a:extLst>
          </p:cNvPr>
          <p:cNvPicPr>
            <a:picLocks noChangeAspect="1"/>
          </p:cNvPicPr>
          <p:nvPr/>
        </p:nvPicPr>
        <p:blipFill>
          <a:blip r:embed="rId3"/>
          <a:stretch>
            <a:fillRect/>
          </a:stretch>
        </p:blipFill>
        <p:spPr>
          <a:xfrm>
            <a:off x="821043" y="3012664"/>
            <a:ext cx="2743200" cy="1352638"/>
          </a:xfrm>
          <a:prstGeom prst="rect">
            <a:avLst/>
          </a:prstGeom>
        </p:spPr>
      </p:pic>
    </p:spTree>
    <p:extLst>
      <p:ext uri="{BB962C8B-B14F-4D97-AF65-F5344CB8AC3E}">
        <p14:creationId xmlns:p14="http://schemas.microsoft.com/office/powerpoint/2010/main" val="1934697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Premiers pas</a:t>
            </a:r>
            <a:endParaRPr lang="fr-F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2</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pic>
        <p:nvPicPr>
          <p:cNvPr id="6" name="Image 5" descr="Une image contenant texte&#10;&#10;Description générée automatiquement">
            <a:extLst>
              <a:ext uri="{FF2B5EF4-FFF2-40B4-BE49-F238E27FC236}">
                <a16:creationId xmlns:a16="http://schemas.microsoft.com/office/drawing/2014/main" id="{D4401872-783C-BD22-B55E-67F7550AD5E1}"/>
              </a:ext>
            </a:extLst>
          </p:cNvPr>
          <p:cNvPicPr/>
          <p:nvPr/>
        </p:nvPicPr>
        <p:blipFill>
          <a:blip r:embed="rId3"/>
          <a:stretch/>
        </p:blipFill>
        <p:spPr>
          <a:xfrm>
            <a:off x="1413000" y="3915000"/>
            <a:ext cx="2772630" cy="694170"/>
          </a:xfrm>
          <a:prstGeom prst="rect">
            <a:avLst/>
          </a:prstGeom>
          <a:ln w="0">
            <a:noFill/>
          </a:ln>
        </p:spPr>
      </p:pic>
      <p:pic>
        <p:nvPicPr>
          <p:cNvPr id="8" name="Image 7" descr="Une image contenant texte&#10;&#10;Description générée automatiquement">
            <a:extLst>
              <a:ext uri="{FF2B5EF4-FFF2-40B4-BE49-F238E27FC236}">
                <a16:creationId xmlns:a16="http://schemas.microsoft.com/office/drawing/2014/main" id="{BF35E54E-9C5D-0A69-6063-EBB1972E4806}"/>
              </a:ext>
            </a:extLst>
          </p:cNvPr>
          <p:cNvPicPr/>
          <p:nvPr/>
        </p:nvPicPr>
        <p:blipFill>
          <a:blip r:embed="rId4"/>
          <a:stretch/>
        </p:blipFill>
        <p:spPr>
          <a:xfrm>
            <a:off x="4347630" y="3915000"/>
            <a:ext cx="3138210" cy="693900"/>
          </a:xfrm>
          <a:prstGeom prst="rect">
            <a:avLst/>
          </a:prstGeom>
          <a:ln w="0">
            <a:noFill/>
          </a:ln>
        </p:spPr>
      </p:pic>
      <p:sp>
        <p:nvSpPr>
          <p:cNvPr id="9" name="ZoneTexte 8">
            <a:extLst>
              <a:ext uri="{FF2B5EF4-FFF2-40B4-BE49-F238E27FC236}">
                <a16:creationId xmlns:a16="http://schemas.microsoft.com/office/drawing/2014/main" id="{3EE66F77-495E-8D6B-5B71-0C2357DA1426}"/>
              </a:ext>
            </a:extLst>
          </p:cNvPr>
          <p:cNvSpPr txBox="1"/>
          <p:nvPr/>
        </p:nvSpPr>
        <p:spPr>
          <a:xfrm>
            <a:off x="313723" y="1172389"/>
            <a:ext cx="615165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a:solidFill>
                  <a:schemeClr val="accent1">
                    <a:lumMod val="75000"/>
                  </a:schemeClr>
                </a:solidFill>
                <a:latin typeface="Segoe UI Semilight"/>
                <a:cs typeface="Arial"/>
              </a:rPr>
              <a:t>Nous avons deux types d’utilisateurs :</a:t>
            </a:r>
            <a:endParaRPr lang="fr-FR" sz="1200">
              <a:solidFill>
                <a:schemeClr val="accent1">
                  <a:lumMod val="75000"/>
                </a:schemeClr>
              </a:solidFill>
              <a:latin typeface="Segoe UI Semilight"/>
              <a:ea typeface="+mn-lt"/>
              <a:cs typeface="+mn-lt"/>
            </a:endParaRPr>
          </a:p>
          <a:p>
            <a:endParaRPr lang="fr-FR" sz="1200">
              <a:solidFill>
                <a:schemeClr val="accent1">
                  <a:lumMod val="75000"/>
                </a:schemeClr>
              </a:solidFill>
              <a:latin typeface="Segoe UI Semilight"/>
              <a:ea typeface="+mn-lt"/>
              <a:cs typeface="+mn-lt"/>
            </a:endParaRPr>
          </a:p>
          <a:p>
            <a:pPr marL="161925" indent="-159385">
              <a:buFont typeface="Wingdings,Sans-Serif"/>
              <a:buChar char=""/>
            </a:pPr>
            <a:r>
              <a:rPr lang="fr-FR" sz="1200">
                <a:solidFill>
                  <a:schemeClr val="accent1">
                    <a:lumMod val="75000"/>
                  </a:schemeClr>
                </a:solidFill>
                <a:latin typeface="Segoe UI Semilight"/>
                <a:cs typeface="Arial"/>
              </a:rPr>
              <a:t>root : c’est l’administrateur du système . Il possède tous les droits, peut se déplacer où il veut, modifier les fichiers qu’il souhaite… (Attention ! Quand on travaille en root, il n’y a pas de message d’avertissement avant d’exécuter une commande dangereuse).</a:t>
            </a:r>
            <a:endParaRPr lang="fr-FR" sz="1200">
              <a:solidFill>
                <a:schemeClr val="accent1">
                  <a:lumMod val="75000"/>
                </a:schemeClr>
              </a:solidFill>
              <a:latin typeface="Segoe UI Semilight"/>
              <a:ea typeface="+mn-lt"/>
              <a:cs typeface="+mn-lt"/>
            </a:endParaRPr>
          </a:p>
          <a:p>
            <a:endParaRPr lang="fr-FR" sz="1200">
              <a:solidFill>
                <a:schemeClr val="accent1">
                  <a:lumMod val="75000"/>
                </a:schemeClr>
              </a:solidFill>
              <a:latin typeface="Segoe UI Semilight"/>
              <a:ea typeface="+mn-lt"/>
              <a:cs typeface="+mn-lt"/>
            </a:endParaRPr>
          </a:p>
          <a:p>
            <a:pPr marL="161925" indent="-159385">
              <a:buFont typeface="Wingdings,Sans-Serif"/>
              <a:buChar char=""/>
            </a:pPr>
            <a:r>
              <a:rPr lang="fr-FR" sz="1200">
                <a:solidFill>
                  <a:schemeClr val="accent1">
                    <a:lumMod val="75000"/>
                  </a:schemeClr>
                </a:solidFill>
                <a:latin typeface="Segoe UI Semilight"/>
                <a:cs typeface="Arial"/>
              </a:rPr>
              <a:t>user : c’est un utilisateur distinct de root. Il peut appartenir à différents groupes qui lui permettent d’avoir ou non certains droits. Le groupe « </a:t>
            </a:r>
            <a:r>
              <a:rPr lang="fr-FR" sz="1200" err="1">
                <a:solidFill>
                  <a:schemeClr val="accent1">
                    <a:lumMod val="75000"/>
                  </a:schemeClr>
                </a:solidFill>
                <a:latin typeface="Segoe UI Semilight"/>
                <a:cs typeface="Arial"/>
              </a:rPr>
              <a:t>sudo</a:t>
            </a:r>
            <a:r>
              <a:rPr lang="fr-FR" sz="1200">
                <a:solidFill>
                  <a:schemeClr val="accent1">
                    <a:lumMod val="75000"/>
                  </a:schemeClr>
                </a:solidFill>
                <a:latin typeface="Segoe UI Semilight"/>
                <a:cs typeface="Arial"/>
              </a:rPr>
              <a:t> » lui permet d’exécuter des commandes avec les droits administrateurs (contrairement à root, exécuter des commandes avec « </a:t>
            </a:r>
            <a:r>
              <a:rPr lang="fr-FR" sz="1200" err="1">
                <a:solidFill>
                  <a:schemeClr val="accent1">
                    <a:lumMod val="75000"/>
                  </a:schemeClr>
                </a:solidFill>
                <a:latin typeface="Segoe UI Semilight"/>
                <a:cs typeface="Arial"/>
              </a:rPr>
              <a:t>sudo</a:t>
            </a:r>
            <a:r>
              <a:rPr lang="fr-FR" sz="1200">
                <a:solidFill>
                  <a:schemeClr val="accent1">
                    <a:lumMod val="75000"/>
                  </a:schemeClr>
                </a:solidFill>
                <a:latin typeface="Segoe UI Semilight"/>
                <a:cs typeface="Arial"/>
              </a:rPr>
              <a:t> » nécessite le mot de passe de l’utilisateur et affiche des avertissements demandant confirmation avant l’exécution de la commande.</a:t>
            </a:r>
            <a:endParaRPr lang="fr-FR" sz="1200">
              <a:solidFill>
                <a:schemeClr val="accent1">
                  <a:lumMod val="75000"/>
                </a:schemeClr>
              </a:solidFill>
              <a:latin typeface="Segoe UI Semilight"/>
              <a:ea typeface="+mn-lt"/>
              <a:cs typeface="+mn-lt"/>
            </a:endParaRPr>
          </a:p>
          <a:p>
            <a:endParaRPr lang="fr-FR" sz="1200">
              <a:solidFill>
                <a:schemeClr val="accent1">
                  <a:lumMod val="75000"/>
                </a:schemeClr>
              </a:solidFill>
              <a:latin typeface="Segoe UI Semilight"/>
              <a:ea typeface="+mn-lt"/>
              <a:cs typeface="+mn-lt"/>
            </a:endParaRPr>
          </a:p>
          <a:p>
            <a:pPr marL="161925" indent="-159385">
              <a:buFont typeface="Wingdings,Sans-Serif"/>
              <a:buChar char=""/>
            </a:pPr>
            <a:r>
              <a:rPr lang="fr-FR" sz="1200">
                <a:solidFill>
                  <a:schemeClr val="accent1">
                    <a:lumMod val="75000"/>
                  </a:schemeClr>
                </a:solidFill>
                <a:latin typeface="Segoe UI Semilight"/>
                <a:cs typeface="Arial"/>
              </a:rPr>
              <a:t>La commande « su &lt;USER&gt;» permet de changer d’utilisateur. Par défaut, « su - » tout seul permet passer en root.</a:t>
            </a:r>
            <a:endParaRPr lang="fr-FR" sz="1200">
              <a:solidFill>
                <a:schemeClr val="accent1">
                  <a:lumMod val="75000"/>
                </a:schemeClr>
              </a:solidFill>
              <a:latin typeface="Segoe UI Semilight"/>
              <a:ea typeface="+mn-lt"/>
              <a:cs typeface="+mn-lt"/>
            </a:endParaRPr>
          </a:p>
          <a:p>
            <a:pPr algn="l"/>
            <a:endParaRPr lang="fr-FR" sz="1200">
              <a:solidFill>
                <a:schemeClr val="accent1">
                  <a:lumMod val="75000"/>
                </a:schemeClr>
              </a:solidFill>
              <a:latin typeface="Segoe UI Semilight"/>
              <a:cs typeface="Calibri"/>
            </a:endParaRPr>
          </a:p>
        </p:txBody>
      </p:sp>
      <p:sp>
        <p:nvSpPr>
          <p:cNvPr id="5" name="ZoneTexte 4">
            <a:extLst>
              <a:ext uri="{FF2B5EF4-FFF2-40B4-BE49-F238E27FC236}">
                <a16:creationId xmlns:a16="http://schemas.microsoft.com/office/drawing/2014/main" id="{7CB8E41D-4C82-4F2B-EFB8-C4E1E1A591B1}"/>
              </a:ext>
            </a:extLst>
          </p:cNvPr>
          <p:cNvSpPr txBox="1"/>
          <p:nvPr/>
        </p:nvSpPr>
        <p:spPr>
          <a:xfrm>
            <a:off x="344994" y="80449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fr-FR">
                <a:solidFill>
                  <a:schemeClr val="accent1">
                    <a:lumMod val="75000"/>
                  </a:schemeClr>
                </a:solidFill>
                <a:latin typeface="Segoe UI Semilight"/>
                <a:cs typeface="Arial"/>
              </a:rPr>
              <a:t> Utilisateurs :​</a:t>
            </a:r>
          </a:p>
        </p:txBody>
      </p:sp>
    </p:spTree>
    <p:extLst>
      <p:ext uri="{BB962C8B-B14F-4D97-AF65-F5344CB8AC3E}">
        <p14:creationId xmlns:p14="http://schemas.microsoft.com/office/powerpoint/2010/main" val="32233286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Premiers pas</a:t>
            </a: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2</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pic>
        <p:nvPicPr>
          <p:cNvPr id="6" name="Image 6" descr="Une image contenant texte, périphérique, mètre&#10;&#10;Description générée automatiquement">
            <a:extLst>
              <a:ext uri="{FF2B5EF4-FFF2-40B4-BE49-F238E27FC236}">
                <a16:creationId xmlns:a16="http://schemas.microsoft.com/office/drawing/2014/main" id="{D07FB805-6AFA-6AE8-9FB9-8EDD889C5D33}"/>
              </a:ext>
            </a:extLst>
          </p:cNvPr>
          <p:cNvPicPr>
            <a:picLocks noChangeAspect="1"/>
          </p:cNvPicPr>
          <p:nvPr/>
        </p:nvPicPr>
        <p:blipFill>
          <a:blip r:embed="rId3"/>
          <a:stretch>
            <a:fillRect/>
          </a:stretch>
        </p:blipFill>
        <p:spPr>
          <a:xfrm>
            <a:off x="-888" y="745807"/>
            <a:ext cx="3952142" cy="735193"/>
          </a:xfrm>
          <a:prstGeom prst="rect">
            <a:avLst/>
          </a:prstGeom>
        </p:spPr>
      </p:pic>
      <p:pic>
        <p:nvPicPr>
          <p:cNvPr id="7" name="Image 7" descr="Une image contenant texte&#10;&#10;Description générée automatiquement">
            <a:extLst>
              <a:ext uri="{FF2B5EF4-FFF2-40B4-BE49-F238E27FC236}">
                <a16:creationId xmlns:a16="http://schemas.microsoft.com/office/drawing/2014/main" id="{F03B159C-593A-DFCF-6746-72F8008D7B26}"/>
              </a:ext>
            </a:extLst>
          </p:cNvPr>
          <p:cNvPicPr>
            <a:picLocks noChangeAspect="1"/>
          </p:cNvPicPr>
          <p:nvPr/>
        </p:nvPicPr>
        <p:blipFill>
          <a:blip r:embed="rId4"/>
          <a:stretch>
            <a:fillRect/>
          </a:stretch>
        </p:blipFill>
        <p:spPr>
          <a:xfrm>
            <a:off x="-890" y="1511756"/>
            <a:ext cx="3952142" cy="765907"/>
          </a:xfrm>
          <a:prstGeom prst="rect">
            <a:avLst/>
          </a:prstGeom>
        </p:spPr>
      </p:pic>
      <p:pic>
        <p:nvPicPr>
          <p:cNvPr id="8" name="Image 8" descr="Une image contenant texte&#10;&#10;Description générée automatiquement">
            <a:extLst>
              <a:ext uri="{FF2B5EF4-FFF2-40B4-BE49-F238E27FC236}">
                <a16:creationId xmlns:a16="http://schemas.microsoft.com/office/drawing/2014/main" id="{A0E2A5E9-CB2B-960A-27DD-E11E687BFF85}"/>
              </a:ext>
            </a:extLst>
          </p:cNvPr>
          <p:cNvPicPr>
            <a:picLocks noChangeAspect="1"/>
          </p:cNvPicPr>
          <p:nvPr/>
        </p:nvPicPr>
        <p:blipFill>
          <a:blip r:embed="rId5"/>
          <a:stretch>
            <a:fillRect/>
          </a:stretch>
        </p:blipFill>
        <p:spPr>
          <a:xfrm>
            <a:off x="84199" y="2940752"/>
            <a:ext cx="2714625" cy="714375"/>
          </a:xfrm>
          <a:prstGeom prst="rect">
            <a:avLst/>
          </a:prstGeom>
        </p:spPr>
      </p:pic>
      <p:sp>
        <p:nvSpPr>
          <p:cNvPr id="10" name="Rectangle 9">
            <a:extLst>
              <a:ext uri="{FF2B5EF4-FFF2-40B4-BE49-F238E27FC236}">
                <a16:creationId xmlns:a16="http://schemas.microsoft.com/office/drawing/2014/main" id="{D75B8EB6-3DA9-CB00-0C27-BB1363AA16A8}"/>
              </a:ext>
            </a:extLst>
          </p:cNvPr>
          <p:cNvSpPr/>
          <p:nvPr/>
        </p:nvSpPr>
        <p:spPr>
          <a:xfrm>
            <a:off x="4191059" y="692654"/>
            <a:ext cx="3881889" cy="4694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pc="-1">
                <a:solidFill>
                  <a:schemeClr val="accent1">
                    <a:lumMod val="75000"/>
                  </a:schemeClr>
                </a:solidFill>
                <a:latin typeface="Segoe UI Semilight"/>
                <a:ea typeface="DejaVu Sans"/>
                <a:cs typeface="Segoe UI Semilight"/>
              </a:rPr>
              <a:t>ex</a:t>
            </a:r>
            <a:r>
              <a:rPr lang="fr-FR" sz="1800" b="0" strike="noStrike" spc="-1">
                <a:solidFill>
                  <a:schemeClr val="accent1">
                    <a:lumMod val="75000"/>
                  </a:schemeClr>
                </a:solidFill>
                <a:latin typeface="Segoe UI Semilight"/>
                <a:ea typeface="DejaVu Sans"/>
                <a:cs typeface="Segoe UI Semilight"/>
              </a:rPr>
              <a:t> : jeanne et root.</a:t>
            </a:r>
            <a:endParaRPr lang="fr-FR" spc="-1">
              <a:solidFill>
                <a:schemeClr val="accent1">
                  <a:lumMod val="75000"/>
                </a:schemeClr>
              </a:solidFill>
              <a:latin typeface="Segoe UI Semilight"/>
              <a:ea typeface="DejaVu Sans"/>
              <a:cs typeface="Segoe UI Semilight"/>
            </a:endParaRPr>
          </a:p>
          <a:p>
            <a:endParaRPr lang="fr-FR" spc="-1">
              <a:solidFill>
                <a:schemeClr val="accent1">
                  <a:lumMod val="75000"/>
                </a:schemeClr>
              </a:solidFill>
              <a:latin typeface="Segoe UI Semilight"/>
              <a:ea typeface="DejaVu Sans"/>
              <a:cs typeface="Segoe UI Semilight"/>
            </a:endParaRPr>
          </a:p>
          <a:p>
            <a:r>
              <a:rPr lang="fr-FR" spc="-1">
                <a:solidFill>
                  <a:schemeClr val="accent1">
                    <a:lumMod val="75000"/>
                  </a:schemeClr>
                </a:solidFill>
                <a:latin typeface="Segoe UI Semilight"/>
                <a:ea typeface="DejaVu Sans"/>
                <a:cs typeface="Segoe UI Semilight"/>
              </a:rPr>
              <a:t>root</a:t>
            </a:r>
            <a:r>
              <a:rPr lang="fr-FR" sz="1800" b="0" strike="noStrike" spc="-1">
                <a:solidFill>
                  <a:schemeClr val="accent1">
                    <a:lumMod val="75000"/>
                  </a:schemeClr>
                </a:solidFill>
                <a:latin typeface="Segoe UI Semilight"/>
                <a:ea typeface="DejaVu Sans"/>
                <a:cs typeface="Segoe UI Semilight"/>
              </a:rPr>
              <a:t> a tous les droits, c’est l’administrateur.</a:t>
            </a:r>
            <a:endParaRPr lang="fr-FR" sz="1800" b="0" strike="noStrike" spc="-1">
              <a:solidFill>
                <a:schemeClr val="accent1">
                  <a:lumMod val="75000"/>
                </a:schemeClr>
              </a:solidFill>
              <a:latin typeface="Segoe UI Semilight"/>
              <a:cs typeface="Segoe UI Semilight"/>
            </a:endParaRPr>
          </a:p>
          <a:p>
            <a:endParaRPr lang="fr-FR" spc="-1">
              <a:solidFill>
                <a:schemeClr val="accent1">
                  <a:lumMod val="75000"/>
                </a:schemeClr>
              </a:solidFill>
              <a:latin typeface="Segoe UI Semilight"/>
              <a:ea typeface="DejaVu Sans"/>
              <a:cs typeface="Segoe UI Semilight"/>
            </a:endParaRPr>
          </a:p>
          <a:p>
            <a:pPr>
              <a:lnSpc>
                <a:spcPct val="100000"/>
              </a:lnSpc>
            </a:pPr>
            <a:r>
              <a:rPr lang="fr-FR" sz="1800" b="0" strike="noStrike" spc="-1">
                <a:solidFill>
                  <a:schemeClr val="accent1">
                    <a:lumMod val="75000"/>
                  </a:schemeClr>
                </a:solidFill>
                <a:latin typeface="Segoe UI Semilight"/>
                <a:ea typeface="DejaVu Sans"/>
                <a:cs typeface="Segoe UI Semilight"/>
              </a:rPr>
              <a:t>Le répertoire courant sur les deux premiers exemples est « ~ ». Ce qui signifie qu’on se trouve dans le « home directory » de l’utilisateur (son répertoire personnel).</a:t>
            </a:r>
            <a:br>
              <a:rPr>
                <a:solidFill>
                  <a:schemeClr val="accent1">
                    <a:lumMod val="75000"/>
                  </a:schemeClr>
                </a:solidFill>
                <a:latin typeface="Segoe UI Semilight"/>
              </a:rPr>
            </a:br>
            <a:br>
              <a:rPr>
                <a:solidFill>
                  <a:schemeClr val="accent1">
                    <a:lumMod val="75000"/>
                  </a:schemeClr>
                </a:solidFill>
                <a:latin typeface="Segoe UI Semilight"/>
              </a:rPr>
            </a:br>
            <a:r>
              <a:rPr lang="fr-FR" sz="1800" b="0" strike="noStrike" spc="-1">
                <a:solidFill>
                  <a:schemeClr val="accent1">
                    <a:lumMod val="75000"/>
                  </a:schemeClr>
                </a:solidFill>
                <a:latin typeface="Segoe UI Semilight"/>
                <a:ea typeface="DejaVu Sans"/>
                <a:cs typeface="Segoe UI Semilight"/>
              </a:rPr>
              <a:t>On remarque en dernier qu’on a soit « $ », ou « # ». On peut différencier ainsi une commande qui sera exécuté par un simple utilisateur ($) ou par root « # ».</a:t>
            </a:r>
            <a:endParaRPr lang="fr-FR" sz="1800" b="0" strike="noStrike" spc="-1">
              <a:solidFill>
                <a:schemeClr val="accent1">
                  <a:lumMod val="75000"/>
                </a:schemeClr>
              </a:solidFill>
              <a:latin typeface="Segoe UI Semilight"/>
              <a:cs typeface="Segoe UI Semilight"/>
            </a:endParaRPr>
          </a:p>
        </p:txBody>
      </p:sp>
      <p:sp>
        <p:nvSpPr>
          <p:cNvPr id="11" name="Rectangle 10">
            <a:extLst>
              <a:ext uri="{FF2B5EF4-FFF2-40B4-BE49-F238E27FC236}">
                <a16:creationId xmlns:a16="http://schemas.microsoft.com/office/drawing/2014/main" id="{AB51BDDA-165C-686A-A187-B880FCED0533}"/>
              </a:ext>
            </a:extLst>
          </p:cNvPr>
          <p:cNvSpPr/>
          <p:nvPr/>
        </p:nvSpPr>
        <p:spPr>
          <a:xfrm>
            <a:off x="47587" y="2632787"/>
            <a:ext cx="2646360" cy="357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fr-FR" sz="1600" b="0" u="sng" strike="noStrike" spc="-1">
                <a:solidFill>
                  <a:schemeClr val="accent1">
                    <a:lumMod val="75000"/>
                  </a:schemeClr>
                </a:solidFill>
                <a:uFillTx/>
                <a:latin typeface="Arial"/>
                <a:ea typeface="DejaVu Sans"/>
              </a:rPr>
              <a:t>Autres exemples :</a:t>
            </a:r>
            <a:endParaRPr lang="fr-FR" sz="1600" b="0" strike="noStrike" spc="-1">
              <a:solidFill>
                <a:schemeClr val="accent1">
                  <a:lumMod val="75000"/>
                </a:schemeClr>
              </a:solidFill>
              <a:latin typeface="Arial"/>
              <a:cs typeface="Arial"/>
            </a:endParaRPr>
          </a:p>
        </p:txBody>
      </p:sp>
      <p:sp>
        <p:nvSpPr>
          <p:cNvPr id="12" name="Rectangle 11">
            <a:extLst>
              <a:ext uri="{FF2B5EF4-FFF2-40B4-BE49-F238E27FC236}">
                <a16:creationId xmlns:a16="http://schemas.microsoft.com/office/drawing/2014/main" id="{0E4CAC3D-1871-F5F5-3D5E-C83669287EF5}"/>
              </a:ext>
            </a:extLst>
          </p:cNvPr>
          <p:cNvSpPr/>
          <p:nvPr/>
        </p:nvSpPr>
        <p:spPr>
          <a:xfrm>
            <a:off x="30289" y="3649746"/>
            <a:ext cx="4137120" cy="1377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fr-FR" sz="1800" b="0" strike="noStrike" spc="-1">
                <a:solidFill>
                  <a:schemeClr val="accent1">
                    <a:lumMod val="75000"/>
                  </a:schemeClr>
                </a:solidFill>
                <a:latin typeface="Segoe UI Semilight"/>
                <a:ea typeface="DejaVu Sans"/>
                <a:cs typeface="Segoe UI Semilight"/>
              </a:rPr>
              <a:t>Ici on a l’utilisateur root sur la machine « PC-M2i » avec pour la première ligne en répertoire courant « </a:t>
            </a:r>
            <a:r>
              <a:rPr lang="fr-FR" sz="1800" b="0" strike="noStrike" spc="-1" err="1">
                <a:solidFill>
                  <a:schemeClr val="accent1">
                    <a:lumMod val="75000"/>
                  </a:schemeClr>
                </a:solidFill>
                <a:latin typeface="Segoe UI Semilight"/>
                <a:ea typeface="DejaVu Sans"/>
                <a:cs typeface="Segoe UI Semilight"/>
              </a:rPr>
              <a:t>etc</a:t>
            </a:r>
            <a:r>
              <a:rPr lang="fr-FR" sz="1800" b="0" strike="noStrike" spc="-1">
                <a:solidFill>
                  <a:schemeClr val="accent1">
                    <a:lumMod val="75000"/>
                  </a:schemeClr>
                </a:solidFill>
                <a:latin typeface="Segoe UI Semilight"/>
                <a:ea typeface="DejaVu Sans"/>
                <a:cs typeface="Segoe UI Semilight"/>
              </a:rPr>
              <a:t> » et pour la deuxième ligne, la racine du système de fichier.</a:t>
            </a:r>
            <a:endParaRPr lang="fr-FR" sz="1800" b="0" strike="noStrike" spc="-1">
              <a:solidFill>
                <a:schemeClr val="accent1">
                  <a:lumMod val="75000"/>
                </a:schemeClr>
              </a:solidFill>
              <a:latin typeface="Segoe UI Semilight"/>
              <a:cs typeface="Segoe UI Semilight"/>
            </a:endParaRPr>
          </a:p>
        </p:txBody>
      </p:sp>
      <p:sp>
        <p:nvSpPr>
          <p:cNvPr id="13" name="Rectangle 12">
            <a:extLst>
              <a:ext uri="{FF2B5EF4-FFF2-40B4-BE49-F238E27FC236}">
                <a16:creationId xmlns:a16="http://schemas.microsoft.com/office/drawing/2014/main" id="{BB73E3BC-9451-9EA8-7C55-098B92E1A218}"/>
              </a:ext>
            </a:extLst>
          </p:cNvPr>
          <p:cNvSpPr/>
          <p:nvPr/>
        </p:nvSpPr>
        <p:spPr>
          <a:xfrm>
            <a:off x="41031" y="2634760"/>
            <a:ext cx="4123590" cy="2482359"/>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D3230B89-CA1B-D96C-F88F-B8F850CAC322}"/>
              </a:ext>
            </a:extLst>
          </p:cNvPr>
          <p:cNvSpPr/>
          <p:nvPr/>
        </p:nvSpPr>
        <p:spPr>
          <a:xfrm>
            <a:off x="4188069" y="744414"/>
            <a:ext cx="4123590" cy="4343397"/>
          </a:xfrm>
          <a:prstGeom prst="rect">
            <a:avLst/>
          </a:prstGeom>
          <a:no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67637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33906C44-E2EA-7BB3-89EB-F97B2452F5AF}"/>
              </a:ext>
            </a:extLst>
          </p:cNvPr>
          <p:cNvSpPr>
            <a:spLocks noGrp="1"/>
          </p:cNvSpPr>
          <p:nvPr>
            <p:ph type="body" sz="quarter" idx="13"/>
          </p:nvPr>
        </p:nvSpPr>
        <p:spPr/>
        <p:txBody>
          <a:bodyPr lIns="0" tIns="0" rIns="0" bIns="0" anchor="t">
            <a:normAutofit/>
          </a:bodyPr>
          <a:lstStyle/>
          <a:p>
            <a:r>
              <a:rPr lang="fr-FR" u="sng">
                <a:latin typeface="Segoe UI Black"/>
                <a:ea typeface="Segoe UI Black"/>
              </a:rPr>
              <a:t>Premiers pas</a:t>
            </a:r>
            <a:endParaRPr lang="fr-FR">
              <a:latin typeface="Segoe UI Black"/>
              <a:ea typeface="Segoe UI Black"/>
            </a:endParaRPr>
          </a:p>
          <a:p>
            <a:endParaRPr lang="fr-FR" u="sng"/>
          </a:p>
        </p:txBody>
      </p:sp>
      <p:sp>
        <p:nvSpPr>
          <p:cNvPr id="3" name="Espace réservé du texte 2">
            <a:extLst>
              <a:ext uri="{FF2B5EF4-FFF2-40B4-BE49-F238E27FC236}">
                <a16:creationId xmlns:a16="http://schemas.microsoft.com/office/drawing/2014/main" id="{AA784BBA-67BC-CBBB-C191-4CCB2E4CB5B2}"/>
              </a:ext>
            </a:extLst>
          </p:cNvPr>
          <p:cNvSpPr>
            <a:spLocks noGrp="1"/>
          </p:cNvSpPr>
          <p:nvPr>
            <p:ph type="body" sz="quarter" idx="14"/>
          </p:nvPr>
        </p:nvSpPr>
        <p:spPr/>
        <p:txBody>
          <a:bodyPr/>
          <a:lstStyle/>
          <a:p>
            <a:r>
              <a:rPr lang="fr-FR">
                <a:latin typeface="Segoe UI Semilight"/>
                <a:cs typeface="Segoe UI Semilight"/>
              </a:rPr>
              <a:t>Chapitre 2</a:t>
            </a:r>
            <a:endParaRPr lang="fr-FR"/>
          </a:p>
        </p:txBody>
      </p:sp>
      <p:sp>
        <p:nvSpPr>
          <p:cNvPr id="4" name="ZoneTexte 3">
            <a:extLst>
              <a:ext uri="{FF2B5EF4-FFF2-40B4-BE49-F238E27FC236}">
                <a16:creationId xmlns:a16="http://schemas.microsoft.com/office/drawing/2014/main" id="{CBDC3A29-C505-366F-1552-D13B25FE301A}"/>
              </a:ext>
            </a:extLst>
          </p:cNvPr>
          <p:cNvSpPr txBox="1"/>
          <p:nvPr/>
        </p:nvSpPr>
        <p:spPr>
          <a:xfrm>
            <a:off x="218326" y="918252"/>
            <a:ext cx="877915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 Les aides intégrés aux systèmes</a:t>
            </a:r>
          </a:p>
          <a:p>
            <a:r>
              <a:rPr lang="fr-FR">
                <a:solidFill>
                  <a:schemeClr val="accent1">
                    <a:lumMod val="75000"/>
                  </a:schemeClr>
                </a:solidFill>
                <a:latin typeface="Segoe UI Semilight"/>
                <a:cs typeface="Calibri"/>
              </a:rPr>
              <a:t>man –a &lt;commande&gt;: voir toutes les pages de manuels pour une commande</a:t>
            </a: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&lt;commande&gt; -h [--help (version longue)] : affiche comment utiliser une commande</a:t>
            </a:r>
          </a:p>
          <a:p>
            <a:r>
              <a:rPr lang="fr-FR">
                <a:solidFill>
                  <a:schemeClr val="accent1">
                    <a:lumMod val="75000"/>
                  </a:schemeClr>
                </a:solidFill>
                <a:latin typeface="Segoe UI Semilight"/>
                <a:cs typeface="Calibri"/>
              </a:rPr>
              <a:t>Info –a [--all] : n'est pas man mais fournit de la documentation</a:t>
            </a:r>
          </a:p>
          <a:p>
            <a:r>
              <a:rPr lang="fr-FR">
                <a:solidFill>
                  <a:schemeClr val="accent1">
                    <a:lumMod val="75000"/>
                  </a:schemeClr>
                </a:solidFill>
                <a:latin typeface="Segoe UI Semilight"/>
                <a:cs typeface="Calibri"/>
              </a:rPr>
              <a:t>help : commande native au système indique comment utiliser une commande</a:t>
            </a:r>
          </a:p>
          <a:p>
            <a:r>
              <a:rPr lang="fr-FR" err="1">
                <a:solidFill>
                  <a:schemeClr val="accent1">
                    <a:lumMod val="75000"/>
                  </a:schemeClr>
                </a:solidFill>
                <a:latin typeface="Segoe UI Semilight"/>
                <a:cs typeface="Calibri"/>
              </a:rPr>
              <a:t>whatis</a:t>
            </a:r>
            <a:r>
              <a:rPr lang="fr-FR">
                <a:solidFill>
                  <a:schemeClr val="accent1">
                    <a:lumMod val="75000"/>
                  </a:schemeClr>
                </a:solidFill>
                <a:latin typeface="Segoe UI Semilight"/>
                <a:cs typeface="Calibri"/>
              </a:rPr>
              <a:t> : courte indicatif</a:t>
            </a:r>
          </a:p>
          <a:p>
            <a:r>
              <a:rPr lang="fr-FR" err="1">
                <a:solidFill>
                  <a:schemeClr val="accent1">
                    <a:lumMod val="75000"/>
                  </a:schemeClr>
                </a:solidFill>
                <a:latin typeface="Segoe UI Semilight"/>
                <a:cs typeface="Calibri"/>
              </a:rPr>
              <a:t>apropos</a:t>
            </a:r>
            <a:r>
              <a:rPr lang="fr-FR">
                <a:solidFill>
                  <a:schemeClr val="accent1">
                    <a:lumMod val="75000"/>
                  </a:schemeClr>
                </a:solidFill>
                <a:latin typeface="Segoe UI Semilight"/>
                <a:cs typeface="Calibri"/>
              </a:rPr>
              <a:t> : sujet lié</a:t>
            </a:r>
          </a:p>
          <a:p>
            <a:r>
              <a:rPr lang="fr-FR" b="1">
                <a:solidFill>
                  <a:schemeClr val="accent1">
                    <a:lumMod val="75000"/>
                  </a:schemeClr>
                </a:solidFill>
                <a:latin typeface="Segoe UI Semilight"/>
                <a:cs typeface="Calibri"/>
              </a:rPr>
              <a:t>Sinon google</a:t>
            </a:r>
            <a:r>
              <a:rPr lang="fr-FR">
                <a:solidFill>
                  <a:schemeClr val="accent1">
                    <a:lumMod val="75000"/>
                  </a:schemeClr>
                </a:solidFill>
                <a:latin typeface="Segoe UI Semilight"/>
                <a:cs typeface="Calibri"/>
              </a:rPr>
              <a:t> </a:t>
            </a:r>
            <a:endParaRPr lang="fr-FR" b="1">
              <a:solidFill>
                <a:schemeClr val="accent1">
                  <a:lumMod val="75000"/>
                </a:schemeClr>
              </a:solidFill>
              <a:latin typeface="Segoe UI Semilight"/>
              <a:cs typeface="Calibri"/>
            </a:endParaRPr>
          </a:p>
        </p:txBody>
      </p:sp>
      <p:pic>
        <p:nvPicPr>
          <p:cNvPr id="5" name="Image 5" descr="Une image contenant texte&#10;&#10;Description générée automatiquement">
            <a:extLst>
              <a:ext uri="{FF2B5EF4-FFF2-40B4-BE49-F238E27FC236}">
                <a16:creationId xmlns:a16="http://schemas.microsoft.com/office/drawing/2014/main" id="{BCFD2F67-FA07-1436-7487-C713DB8B1DA2}"/>
              </a:ext>
            </a:extLst>
          </p:cNvPr>
          <p:cNvPicPr>
            <a:picLocks noChangeAspect="1"/>
          </p:cNvPicPr>
          <p:nvPr/>
        </p:nvPicPr>
        <p:blipFill>
          <a:blip r:embed="rId2"/>
          <a:stretch>
            <a:fillRect/>
          </a:stretch>
        </p:blipFill>
        <p:spPr>
          <a:xfrm>
            <a:off x="220894" y="1771436"/>
            <a:ext cx="8092183" cy="1292402"/>
          </a:xfrm>
          <a:prstGeom prst="rect">
            <a:avLst/>
          </a:prstGeom>
        </p:spPr>
      </p:pic>
    </p:spTree>
    <p:extLst>
      <p:ext uri="{BB962C8B-B14F-4D97-AF65-F5344CB8AC3E}">
        <p14:creationId xmlns:p14="http://schemas.microsoft.com/office/powerpoint/2010/main" val="25020806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4F5AC7D-0B95-3125-6F01-0876167612D5}"/>
              </a:ext>
            </a:extLst>
          </p:cNvPr>
          <p:cNvSpPr>
            <a:spLocks noGrp="1"/>
          </p:cNvSpPr>
          <p:nvPr>
            <p:ph type="body" sz="quarter" idx="13"/>
          </p:nvPr>
        </p:nvSpPr>
        <p:spPr/>
        <p:txBody>
          <a:bodyPr lIns="0" tIns="0" rIns="0" bIns="0" anchor="t">
            <a:normAutofit/>
          </a:bodyPr>
          <a:lstStyle/>
          <a:p>
            <a:r>
              <a:rPr lang="fr-FR" u="sng">
                <a:latin typeface="Segoe UI Black"/>
                <a:ea typeface="Segoe UI Black"/>
              </a:rPr>
              <a:t>Premiers pas</a:t>
            </a:r>
            <a:endParaRPr lang="fr-FR">
              <a:latin typeface="Segoe UI Black"/>
              <a:ea typeface="Segoe UI Black"/>
            </a:endParaRPr>
          </a:p>
          <a:p>
            <a:endParaRPr lang="fr-FR" u="sng">
              <a:latin typeface="Segoe UI Black"/>
              <a:ea typeface="Segoe UI Black"/>
            </a:endParaRPr>
          </a:p>
          <a:p>
            <a:endParaRPr lang="fr-FR" u="sng"/>
          </a:p>
        </p:txBody>
      </p:sp>
      <p:sp>
        <p:nvSpPr>
          <p:cNvPr id="3" name="Espace réservé du texte 2">
            <a:extLst>
              <a:ext uri="{FF2B5EF4-FFF2-40B4-BE49-F238E27FC236}">
                <a16:creationId xmlns:a16="http://schemas.microsoft.com/office/drawing/2014/main" id="{7006456D-486B-A94F-F18B-1DF8FE19E85E}"/>
              </a:ext>
            </a:extLst>
          </p:cNvPr>
          <p:cNvSpPr>
            <a:spLocks noGrp="1"/>
          </p:cNvSpPr>
          <p:nvPr>
            <p:ph type="body" sz="quarter" idx="14"/>
          </p:nvPr>
        </p:nvSpPr>
        <p:spPr/>
        <p:txBody>
          <a:bodyPr/>
          <a:lstStyle/>
          <a:p>
            <a:r>
              <a:rPr lang="fr-FR">
                <a:latin typeface="Segoe UI Semilight"/>
                <a:cs typeface="Segoe UI Semilight"/>
              </a:rPr>
              <a:t>Chapitre 2</a:t>
            </a:r>
            <a:endParaRPr lang="fr-FR"/>
          </a:p>
        </p:txBody>
      </p:sp>
      <p:pic>
        <p:nvPicPr>
          <p:cNvPr id="4" name="Image 4" descr="Une image contenant table&#10;&#10;Description générée automatiquement">
            <a:extLst>
              <a:ext uri="{FF2B5EF4-FFF2-40B4-BE49-F238E27FC236}">
                <a16:creationId xmlns:a16="http://schemas.microsoft.com/office/drawing/2014/main" id="{41FF310F-19F0-D2CC-FA24-DF7D4338AB18}"/>
              </a:ext>
            </a:extLst>
          </p:cNvPr>
          <p:cNvPicPr>
            <a:picLocks noChangeAspect="1"/>
          </p:cNvPicPr>
          <p:nvPr/>
        </p:nvPicPr>
        <p:blipFill>
          <a:blip r:embed="rId2"/>
          <a:stretch>
            <a:fillRect/>
          </a:stretch>
        </p:blipFill>
        <p:spPr>
          <a:xfrm>
            <a:off x="394271" y="1286880"/>
            <a:ext cx="4464121" cy="2678902"/>
          </a:xfrm>
          <a:prstGeom prst="rect">
            <a:avLst/>
          </a:prstGeom>
        </p:spPr>
      </p:pic>
      <p:sp>
        <p:nvSpPr>
          <p:cNvPr id="5" name="ZoneTexte 4">
            <a:extLst>
              <a:ext uri="{FF2B5EF4-FFF2-40B4-BE49-F238E27FC236}">
                <a16:creationId xmlns:a16="http://schemas.microsoft.com/office/drawing/2014/main" id="{80E9D879-FED6-B22D-103E-B2016AB17DDC}"/>
              </a:ext>
            </a:extLst>
          </p:cNvPr>
          <p:cNvSpPr txBox="1"/>
          <p:nvPr/>
        </p:nvSpPr>
        <p:spPr>
          <a:xfrm>
            <a:off x="366017" y="911831"/>
            <a:ext cx="45282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 Commande de base</a:t>
            </a:r>
            <a:endParaRPr lang="fr-FR"/>
          </a:p>
        </p:txBody>
      </p:sp>
      <p:sp>
        <p:nvSpPr>
          <p:cNvPr id="7" name="ZoneTexte 6">
            <a:extLst>
              <a:ext uri="{FF2B5EF4-FFF2-40B4-BE49-F238E27FC236}">
                <a16:creationId xmlns:a16="http://schemas.microsoft.com/office/drawing/2014/main" id="{C94FCE10-6DFE-A2BE-2F0A-A97EA19F673C}"/>
              </a:ext>
            </a:extLst>
          </p:cNvPr>
          <p:cNvSpPr txBox="1"/>
          <p:nvPr/>
        </p:nvSpPr>
        <p:spPr>
          <a:xfrm>
            <a:off x="4989387" y="1284270"/>
            <a:ext cx="415461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cs typeface="Calibri"/>
              </a:rPr>
              <a:t>which</a:t>
            </a:r>
            <a:r>
              <a:rPr lang="fr-FR">
                <a:cs typeface="Calibri"/>
              </a:rPr>
              <a:t> : affiche le répertoire du programme</a:t>
            </a:r>
          </a:p>
          <a:p>
            <a:r>
              <a:rPr lang="fr-FR" err="1">
                <a:cs typeface="Calibri"/>
              </a:rPr>
              <a:t>clear</a:t>
            </a:r>
            <a:r>
              <a:rPr lang="fr-FR">
                <a:cs typeface="Calibri"/>
              </a:rPr>
              <a:t> : </a:t>
            </a:r>
            <a:r>
              <a:rPr lang="fr-FR" err="1">
                <a:cs typeface="Calibri"/>
              </a:rPr>
              <a:t>enleve</a:t>
            </a:r>
            <a:r>
              <a:rPr lang="fr-FR">
                <a:cs typeface="Calibri"/>
              </a:rPr>
              <a:t> ce qui est affiché dans le terminal </a:t>
            </a:r>
          </a:p>
        </p:txBody>
      </p:sp>
    </p:spTree>
    <p:extLst>
      <p:ext uri="{BB962C8B-B14F-4D97-AF65-F5344CB8AC3E}">
        <p14:creationId xmlns:p14="http://schemas.microsoft.com/office/powerpoint/2010/main" val="1827408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2EE7D78-04BD-F5ED-016F-0CD4FCE3069D}"/>
              </a:ext>
            </a:extLst>
          </p:cNvPr>
          <p:cNvSpPr>
            <a:spLocks noGrp="1"/>
          </p:cNvSpPr>
          <p:nvPr>
            <p:ph type="title"/>
          </p:nvPr>
        </p:nvSpPr>
        <p:spPr/>
        <p:txBody>
          <a:bodyPr/>
          <a:lstStyle/>
          <a:p>
            <a:endParaRPr lang="fr-FR"/>
          </a:p>
        </p:txBody>
      </p:sp>
      <p:sp>
        <p:nvSpPr>
          <p:cNvPr id="3" name="Espace réservé du texte 2"/>
          <p:cNvSpPr>
            <a:spLocks noGrp="1"/>
          </p:cNvSpPr>
          <p:nvPr>
            <p:ph idx="1"/>
          </p:nvPr>
        </p:nvSpPr>
        <p:spPr/>
        <p:txBody>
          <a:bodyPr lIns="91440" tIns="45720" rIns="91440" bIns="45720" anchor="t"/>
          <a:lstStyle/>
          <a:p>
            <a:pPr>
              <a:buNone/>
            </a:pPr>
            <a:endParaRPr lang="fr-FR" sz="2000">
              <a:latin typeface="Segoe UI Semilight"/>
              <a:ea typeface="Segoe UI Black"/>
            </a:endParaRPr>
          </a:p>
          <a:p>
            <a:pPr>
              <a:buNone/>
            </a:pPr>
            <a:r>
              <a:rPr lang="fr-FR" sz="2000">
                <a:latin typeface="Segoe UI Semilight"/>
                <a:ea typeface="Segoe UI Black"/>
              </a:rPr>
              <a:t>En termes de parts de marché des OS, Linux peine à s’imposer. Si Linux (en tant que noyau) a connu un certain succès sur du matériel informatique allant des téléphones portables aux superordinateurs, l’OS libre lui n’arrive pas à séduire le grand public sur le bureau, une situation qui a interpellé Linus </a:t>
            </a:r>
            <a:r>
              <a:rPr lang="fr-FR" sz="2000" err="1">
                <a:latin typeface="Segoe UI Semilight"/>
                <a:ea typeface="Segoe UI Black"/>
              </a:rPr>
              <a:t>Torvalds</a:t>
            </a:r>
            <a:r>
              <a:rPr lang="fr-FR" sz="2000">
                <a:latin typeface="Segoe UI Semilight"/>
                <a:ea typeface="Segoe UI Black"/>
              </a:rPr>
              <a:t> lui-même. En effet, il a remis en cause la fragmentation de l’écosystème comme la principale raison de cet échec. </a:t>
            </a:r>
            <a:endParaRPr lang="fr-FR" sz="2000">
              <a:latin typeface="Segoe UI Semilight"/>
            </a:endParaRPr>
          </a:p>
        </p:txBody>
      </p:sp>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Introduction – Histoire </a:t>
            </a:r>
            <a:endParaRPr lang="fr-FR" u="sng"/>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106382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AEE5C712-1B9D-83AE-7236-C29E1D81A1B3}"/>
              </a:ext>
            </a:extLst>
          </p:cNvPr>
          <p:cNvSpPr>
            <a:spLocks noGrp="1"/>
          </p:cNvSpPr>
          <p:nvPr>
            <p:ph type="body" sz="quarter" idx="13"/>
          </p:nvPr>
        </p:nvSpPr>
        <p:spPr>
          <a:xfrm>
            <a:off x="253208" y="332626"/>
            <a:ext cx="3557405" cy="272821"/>
          </a:xfrm>
        </p:spPr>
        <p:txBody>
          <a:bodyPr lIns="0" tIns="0" rIns="0" bIns="0" anchor="t">
            <a:normAutofit/>
          </a:bodyPr>
          <a:lstStyle/>
          <a:p>
            <a:r>
              <a:rPr lang="fr-FR" u="sng">
                <a:latin typeface="Segoe UI Black"/>
                <a:ea typeface="Segoe UI Black"/>
              </a:rPr>
              <a:t>Premiers pas</a:t>
            </a:r>
            <a:endParaRPr lang="fr-FR">
              <a:latin typeface="Segoe UI Black"/>
              <a:ea typeface="Segoe UI Black"/>
            </a:endParaRPr>
          </a:p>
          <a:p>
            <a:endParaRPr lang="fr-FR">
              <a:latin typeface="Segoe UI Black"/>
              <a:ea typeface="Segoe UI Black"/>
            </a:endParaRPr>
          </a:p>
          <a:p>
            <a:endParaRPr lang="fr-FR"/>
          </a:p>
        </p:txBody>
      </p:sp>
      <p:sp>
        <p:nvSpPr>
          <p:cNvPr id="3" name="Espace réservé du texte 2">
            <a:extLst>
              <a:ext uri="{FF2B5EF4-FFF2-40B4-BE49-F238E27FC236}">
                <a16:creationId xmlns:a16="http://schemas.microsoft.com/office/drawing/2014/main" id="{FAF0D6FD-04E7-84CF-A1C4-F912E7BA497B}"/>
              </a:ext>
            </a:extLst>
          </p:cNvPr>
          <p:cNvSpPr>
            <a:spLocks noGrp="1"/>
          </p:cNvSpPr>
          <p:nvPr>
            <p:ph type="body" sz="quarter" idx="14"/>
          </p:nvPr>
        </p:nvSpPr>
        <p:spPr/>
        <p:txBody>
          <a:bodyPr/>
          <a:lstStyle/>
          <a:p>
            <a:r>
              <a:rPr lang="fr-FR">
                <a:latin typeface="Segoe UI Semilight"/>
                <a:cs typeface="Segoe UI Semilight"/>
              </a:rPr>
              <a:t>Chapitre 2</a:t>
            </a:r>
          </a:p>
          <a:p>
            <a:endParaRPr lang="fr-FR"/>
          </a:p>
        </p:txBody>
      </p:sp>
      <p:sp>
        <p:nvSpPr>
          <p:cNvPr id="5" name="ZoneTexte 4">
            <a:extLst>
              <a:ext uri="{FF2B5EF4-FFF2-40B4-BE49-F238E27FC236}">
                <a16:creationId xmlns:a16="http://schemas.microsoft.com/office/drawing/2014/main" id="{AB47C258-78D3-78D8-6C95-1C5540755BB9}"/>
              </a:ext>
            </a:extLst>
          </p:cNvPr>
          <p:cNvSpPr txBox="1"/>
          <p:nvPr/>
        </p:nvSpPr>
        <p:spPr>
          <a:xfrm>
            <a:off x="366017" y="911831"/>
            <a:ext cx="45282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 Raccourcis clavier dans le terminal</a:t>
            </a:r>
            <a:endParaRPr lang="fr-FR"/>
          </a:p>
        </p:txBody>
      </p:sp>
      <p:pic>
        <p:nvPicPr>
          <p:cNvPr id="6" name="Image 6" descr="Une image contenant table&#10;&#10;Description générée automatiquement">
            <a:extLst>
              <a:ext uri="{FF2B5EF4-FFF2-40B4-BE49-F238E27FC236}">
                <a16:creationId xmlns:a16="http://schemas.microsoft.com/office/drawing/2014/main" id="{68BAD95F-9E68-4798-44DD-9C4DDB83D213}"/>
              </a:ext>
            </a:extLst>
          </p:cNvPr>
          <p:cNvPicPr>
            <a:picLocks noChangeAspect="1"/>
          </p:cNvPicPr>
          <p:nvPr/>
        </p:nvPicPr>
        <p:blipFill>
          <a:blip r:embed="rId2"/>
          <a:stretch>
            <a:fillRect/>
          </a:stretch>
        </p:blipFill>
        <p:spPr>
          <a:xfrm>
            <a:off x="368586" y="1288877"/>
            <a:ext cx="5741969" cy="3535368"/>
          </a:xfrm>
          <a:prstGeom prst="rect">
            <a:avLst/>
          </a:prstGeom>
        </p:spPr>
      </p:pic>
    </p:spTree>
    <p:extLst>
      <p:ext uri="{BB962C8B-B14F-4D97-AF65-F5344CB8AC3E}">
        <p14:creationId xmlns:p14="http://schemas.microsoft.com/office/powerpoint/2010/main" val="41574318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977732" y="145774"/>
            <a:ext cx="4064340" cy="2320635"/>
          </a:xfrm>
        </p:spPr>
        <p:txBody>
          <a:bodyPr wrap="square" lIns="0" tIns="0" rIns="91440" bIns="0" anchor="t">
            <a:spAutoFit/>
          </a:bodyPr>
          <a:lstStyle/>
          <a:p>
            <a:r>
              <a:rPr lang="fr-FR">
                <a:latin typeface="Segoe UI Semilight"/>
                <a:cs typeface="Segoe UI Semilight"/>
              </a:rPr>
              <a:t>Chapitre 3 </a:t>
            </a:r>
          </a:p>
          <a:p>
            <a:pPr>
              <a:buNone/>
            </a:pPr>
            <a:r>
              <a:rPr lang="fr-FR" u="sng">
                <a:latin typeface="Segoe UI Semilight"/>
                <a:cs typeface="Segoe UI Semilight"/>
              </a:rPr>
              <a:t>Manipuler l'arborescence</a:t>
            </a:r>
          </a:p>
          <a:p>
            <a:pPr>
              <a:buNone/>
            </a:pPr>
            <a:endParaRPr lang="fr-FR" u="sng">
              <a:latin typeface="Segoe UI Semilight"/>
              <a:cs typeface="Segoe UI Semilight"/>
            </a:endParaRPr>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2947399" y="1765870"/>
            <a:ext cx="38014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Se déplacer sur le système</a:t>
            </a:r>
            <a:endParaRPr lang="fr-FR"/>
          </a:p>
        </p:txBody>
      </p:sp>
    </p:spTree>
    <p:extLst>
      <p:ext uri="{BB962C8B-B14F-4D97-AF65-F5344CB8AC3E}">
        <p14:creationId xmlns:p14="http://schemas.microsoft.com/office/powerpoint/2010/main" val="38049625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Manipuler l'arborescence</a:t>
            </a:r>
            <a:endParaRPr lang="fr-FR">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9" name="ZoneTexte 8">
            <a:extLst>
              <a:ext uri="{FF2B5EF4-FFF2-40B4-BE49-F238E27FC236}">
                <a16:creationId xmlns:a16="http://schemas.microsoft.com/office/drawing/2014/main" id="{3EE66F77-495E-8D6B-5B71-0C2357DA1426}"/>
              </a:ext>
            </a:extLst>
          </p:cNvPr>
          <p:cNvSpPr txBox="1"/>
          <p:nvPr/>
        </p:nvSpPr>
        <p:spPr>
          <a:xfrm>
            <a:off x="916726" y="1343839"/>
            <a:ext cx="6151651" cy="33137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a:solidFill>
                  <a:schemeClr val="accent1">
                    <a:lumMod val="75000"/>
                  </a:schemeClr>
                </a:solidFill>
                <a:latin typeface="Segoe UI Semilight"/>
                <a:cs typeface="Arial"/>
              </a:rPr>
              <a:t>On peut connaître le répertoire dans lequel on se situe actuellement (répertoire courant) dans le </a:t>
            </a:r>
            <a:r>
              <a:rPr lang="fr-FR" sz="1200" b="1" err="1">
                <a:solidFill>
                  <a:schemeClr val="accent1">
                    <a:lumMod val="75000"/>
                  </a:schemeClr>
                </a:solidFill>
                <a:latin typeface="Segoe UI Semilight"/>
                <a:cs typeface="Arial"/>
              </a:rPr>
              <a:t>shell</a:t>
            </a:r>
            <a:r>
              <a:rPr lang="fr-FR" sz="1200" b="1">
                <a:solidFill>
                  <a:schemeClr val="accent1">
                    <a:lumMod val="75000"/>
                  </a:schemeClr>
                </a:solidFill>
                <a:latin typeface="Segoe UI Semilight"/>
                <a:cs typeface="Arial"/>
              </a:rPr>
              <a:t> </a:t>
            </a:r>
            <a:r>
              <a:rPr lang="fr-FR" sz="1200">
                <a:solidFill>
                  <a:schemeClr val="accent1">
                    <a:lumMod val="75000"/>
                  </a:schemeClr>
                </a:solidFill>
                <a:latin typeface="Segoe UI Semilight"/>
                <a:cs typeface="Arial"/>
              </a:rPr>
              <a:t>ou bien avec la commande </a:t>
            </a:r>
            <a:r>
              <a:rPr lang="fr-FR" sz="1200" b="1" err="1">
                <a:solidFill>
                  <a:schemeClr val="accent1">
                    <a:lumMod val="75000"/>
                  </a:schemeClr>
                </a:solidFill>
                <a:latin typeface="Segoe UI Semilight"/>
                <a:cs typeface="Arial"/>
              </a:rPr>
              <a:t>pwd</a:t>
            </a:r>
            <a:r>
              <a:rPr lang="fr-FR" sz="1200" i="1">
                <a:solidFill>
                  <a:schemeClr val="accent1">
                    <a:lumMod val="75000"/>
                  </a:schemeClr>
                </a:solidFill>
                <a:latin typeface="Segoe UI Semilight"/>
                <a:cs typeface="Arial"/>
              </a:rPr>
              <a:t>:</a:t>
            </a:r>
            <a:endParaRPr lang="fr-FR" sz="1200">
              <a:solidFill>
                <a:schemeClr val="accent1">
                  <a:lumMod val="75000"/>
                </a:schemeClr>
              </a:solidFill>
              <a:latin typeface="Segoe UI Semilight"/>
              <a:cs typeface="Calibri"/>
            </a:endParaRPr>
          </a:p>
          <a:p>
            <a:endParaRPr lang="fr-FR" sz="1200" i="1">
              <a:solidFill>
                <a:schemeClr val="accent1">
                  <a:lumMod val="75000"/>
                </a:schemeClr>
              </a:solidFill>
              <a:latin typeface="Segoe UI Semilight"/>
              <a:cs typeface="Arial"/>
            </a:endParaRPr>
          </a:p>
          <a:p>
            <a:pPr marL="215900" indent="-212725">
              <a:spcBef>
                <a:spcPts val="1701"/>
              </a:spcBef>
              <a:spcAft>
                <a:spcPts val="1701"/>
              </a:spcAft>
              <a:buFont typeface="Wingdings,Sans-Serif"/>
              <a:buChar char=""/>
            </a:pPr>
            <a:r>
              <a:rPr lang="fr-FR" sz="1200">
                <a:solidFill>
                  <a:schemeClr val="accent1">
                    <a:lumMod val="75000"/>
                  </a:schemeClr>
                </a:solidFill>
                <a:latin typeface="Segoe UI Semilight"/>
                <a:cs typeface="Arial"/>
              </a:rPr>
              <a:t>Se déplacer dans un répertoire précis </a:t>
            </a:r>
            <a:endParaRPr lang="fr-FR" sz="1200">
              <a:solidFill>
                <a:schemeClr val="accent1">
                  <a:lumMod val="75000"/>
                </a:schemeClr>
              </a:solidFill>
              <a:latin typeface="Segoe UI Semilight"/>
              <a:cs typeface="Calibri"/>
            </a:endParaRPr>
          </a:p>
          <a:p>
            <a:pPr marL="215900" indent="-212725">
              <a:spcBef>
                <a:spcPts val="1701"/>
              </a:spcBef>
              <a:spcAft>
                <a:spcPts val="1701"/>
              </a:spcAft>
              <a:buFont typeface="Wingdings,Sans-Serif"/>
              <a:buChar char=""/>
            </a:pPr>
            <a:r>
              <a:rPr lang="fr-FR" sz="1200">
                <a:solidFill>
                  <a:schemeClr val="accent1">
                    <a:lumMod val="75000"/>
                  </a:schemeClr>
                </a:solidFill>
                <a:latin typeface="Segoe UI Semilight"/>
                <a:cs typeface="Arial"/>
              </a:rPr>
              <a:t>Se déplacer dans le répertoire précédent </a:t>
            </a:r>
            <a:endParaRPr lang="fr-FR" sz="1200">
              <a:solidFill>
                <a:schemeClr val="accent1">
                  <a:lumMod val="75000"/>
                </a:schemeClr>
              </a:solidFill>
              <a:latin typeface="Segoe UI Semilight"/>
              <a:ea typeface="+mn-lt"/>
              <a:cs typeface="+mn-lt"/>
            </a:endParaRPr>
          </a:p>
          <a:p>
            <a:pPr marL="215900" indent="-212725">
              <a:spcBef>
                <a:spcPts val="1701"/>
              </a:spcBef>
              <a:spcAft>
                <a:spcPts val="1701"/>
              </a:spcAft>
              <a:buFont typeface="Wingdings,Sans-Serif"/>
              <a:buChar char=""/>
            </a:pPr>
            <a:r>
              <a:rPr lang="fr-FR" sz="1200">
                <a:solidFill>
                  <a:schemeClr val="accent1">
                    <a:lumMod val="75000"/>
                  </a:schemeClr>
                </a:solidFill>
                <a:latin typeface="Segoe UI Semilight"/>
                <a:cs typeface="Arial"/>
              </a:rPr>
              <a:t>Se déplacer à la racine </a:t>
            </a:r>
            <a:endParaRPr lang="fr-FR" sz="1200">
              <a:solidFill>
                <a:schemeClr val="accent1">
                  <a:lumMod val="75000"/>
                </a:schemeClr>
              </a:solidFill>
              <a:latin typeface="Segoe UI Semilight"/>
              <a:ea typeface="+mn-lt"/>
              <a:cs typeface="+mn-lt"/>
            </a:endParaRPr>
          </a:p>
          <a:p>
            <a:pPr marL="215900" indent="-212725">
              <a:spcBef>
                <a:spcPts val="1701"/>
              </a:spcBef>
              <a:spcAft>
                <a:spcPts val="1701"/>
              </a:spcAft>
              <a:buFont typeface="Wingdings,Sans-Serif"/>
              <a:buChar char=""/>
            </a:pPr>
            <a:r>
              <a:rPr lang="fr-FR" sz="1200">
                <a:solidFill>
                  <a:schemeClr val="accent1">
                    <a:lumMod val="75000"/>
                  </a:schemeClr>
                </a:solidFill>
                <a:latin typeface="Segoe UI Semilight"/>
                <a:cs typeface="Arial"/>
              </a:rPr>
              <a:t>Se déplacer dans son home directory </a:t>
            </a:r>
            <a:endParaRPr lang="fr-FR" sz="1200">
              <a:solidFill>
                <a:schemeClr val="accent1">
                  <a:lumMod val="75000"/>
                </a:schemeClr>
              </a:solidFill>
              <a:latin typeface="Segoe UI Semilight"/>
              <a:ea typeface="+mn-lt"/>
              <a:cs typeface="+mn-lt"/>
            </a:endParaRPr>
          </a:p>
          <a:p>
            <a:pPr algn="l"/>
            <a:endParaRPr lang="fr-FR" sz="1200">
              <a:solidFill>
                <a:schemeClr val="accent1">
                  <a:lumMod val="75000"/>
                </a:schemeClr>
              </a:solidFill>
              <a:latin typeface="Segoe UI Semilight"/>
              <a:cs typeface="Arial"/>
            </a:endParaRPr>
          </a:p>
        </p:txBody>
      </p:sp>
      <p:sp>
        <p:nvSpPr>
          <p:cNvPr id="5" name="ZoneTexte 4">
            <a:extLst>
              <a:ext uri="{FF2B5EF4-FFF2-40B4-BE49-F238E27FC236}">
                <a16:creationId xmlns:a16="http://schemas.microsoft.com/office/drawing/2014/main" id="{7CB8E41D-4C82-4F2B-EFB8-C4E1E1A591B1}"/>
              </a:ext>
            </a:extLst>
          </p:cNvPr>
          <p:cNvSpPr txBox="1"/>
          <p:nvPr/>
        </p:nvSpPr>
        <p:spPr>
          <a:xfrm>
            <a:off x="1324708" y="804496"/>
            <a:ext cx="6115050" cy="7873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39090">
              <a:spcBef>
                <a:spcPts val="1613"/>
              </a:spcBef>
              <a:spcAft>
                <a:spcPts val="1134"/>
              </a:spcAft>
              <a:buFont typeface="Arial,Sans-Serif"/>
              <a:buChar char="•"/>
            </a:pPr>
            <a:r>
              <a:rPr lang="fr-FR">
                <a:solidFill>
                  <a:schemeClr val="accent1">
                    <a:lumMod val="75000"/>
                  </a:schemeClr>
                </a:solidFill>
                <a:latin typeface="Segoe UI Semilight"/>
                <a:cs typeface="Arial"/>
              </a:rPr>
              <a:t>Se déplacer dans l’arborescence commande </a:t>
            </a:r>
            <a:r>
              <a:rPr lang="fr-FR" b="1">
                <a:solidFill>
                  <a:schemeClr val="accent1">
                    <a:lumMod val="75000"/>
                  </a:schemeClr>
                </a:solidFill>
                <a:latin typeface="Segoe UI Semilight"/>
                <a:cs typeface="Arial"/>
              </a:rPr>
              <a:t>cd </a:t>
            </a:r>
            <a:r>
              <a:rPr lang="fr-FR">
                <a:solidFill>
                  <a:schemeClr val="accent1">
                    <a:lumMod val="75000"/>
                  </a:schemeClr>
                </a:solidFill>
                <a:latin typeface="Segoe UI Semilight"/>
                <a:cs typeface="Arial"/>
              </a:rPr>
              <a:t>:</a:t>
            </a:r>
            <a:endParaRPr lang="fr-FR">
              <a:solidFill>
                <a:schemeClr val="accent1">
                  <a:lumMod val="75000"/>
                </a:schemeClr>
              </a:solidFill>
              <a:latin typeface="Segoe UI Semilight"/>
              <a:ea typeface="+mn-lt"/>
              <a:cs typeface="+mn-lt"/>
            </a:endParaRPr>
          </a:p>
          <a:p>
            <a:pPr>
              <a:buChar char="•"/>
            </a:pPr>
            <a:endParaRPr lang="fr-FR">
              <a:solidFill>
                <a:schemeClr val="accent1">
                  <a:lumMod val="75000"/>
                </a:schemeClr>
              </a:solidFill>
              <a:latin typeface="Segoe UI Semilight"/>
              <a:cs typeface="Arial"/>
            </a:endParaRPr>
          </a:p>
        </p:txBody>
      </p:sp>
      <p:pic>
        <p:nvPicPr>
          <p:cNvPr id="19" name="Image 19">
            <a:extLst>
              <a:ext uri="{FF2B5EF4-FFF2-40B4-BE49-F238E27FC236}">
                <a16:creationId xmlns:a16="http://schemas.microsoft.com/office/drawing/2014/main" id="{B3ECB9F7-D595-5441-229D-E3E77BD10F6E}"/>
              </a:ext>
            </a:extLst>
          </p:cNvPr>
          <p:cNvPicPr>
            <a:picLocks noChangeAspect="1"/>
          </p:cNvPicPr>
          <p:nvPr/>
        </p:nvPicPr>
        <p:blipFill>
          <a:blip r:embed="rId3"/>
          <a:stretch>
            <a:fillRect/>
          </a:stretch>
        </p:blipFill>
        <p:spPr>
          <a:xfrm>
            <a:off x="4654550" y="2151903"/>
            <a:ext cx="2743200" cy="484094"/>
          </a:xfrm>
          <a:prstGeom prst="rect">
            <a:avLst/>
          </a:prstGeom>
        </p:spPr>
      </p:pic>
      <p:pic>
        <p:nvPicPr>
          <p:cNvPr id="20" name="Image 20" descr="Une image contenant texte&#10;&#10;Description générée automatiquement">
            <a:extLst>
              <a:ext uri="{FF2B5EF4-FFF2-40B4-BE49-F238E27FC236}">
                <a16:creationId xmlns:a16="http://schemas.microsoft.com/office/drawing/2014/main" id="{6FBE2E62-23DA-FD68-786B-799418C8620B}"/>
              </a:ext>
            </a:extLst>
          </p:cNvPr>
          <p:cNvPicPr>
            <a:picLocks noChangeAspect="1"/>
          </p:cNvPicPr>
          <p:nvPr/>
        </p:nvPicPr>
        <p:blipFill>
          <a:blip r:embed="rId4"/>
          <a:stretch>
            <a:fillRect/>
          </a:stretch>
        </p:blipFill>
        <p:spPr>
          <a:xfrm>
            <a:off x="4654550" y="2724689"/>
            <a:ext cx="2743200" cy="443421"/>
          </a:xfrm>
          <a:prstGeom prst="rect">
            <a:avLst/>
          </a:prstGeom>
        </p:spPr>
      </p:pic>
      <p:pic>
        <p:nvPicPr>
          <p:cNvPr id="21" name="Image 21">
            <a:extLst>
              <a:ext uri="{FF2B5EF4-FFF2-40B4-BE49-F238E27FC236}">
                <a16:creationId xmlns:a16="http://schemas.microsoft.com/office/drawing/2014/main" id="{7A82CC40-9CF0-B676-50C9-533B192252BE}"/>
              </a:ext>
            </a:extLst>
          </p:cNvPr>
          <p:cNvPicPr>
            <a:picLocks noChangeAspect="1"/>
          </p:cNvPicPr>
          <p:nvPr/>
        </p:nvPicPr>
        <p:blipFill>
          <a:blip r:embed="rId5"/>
          <a:stretch>
            <a:fillRect/>
          </a:stretch>
        </p:blipFill>
        <p:spPr>
          <a:xfrm>
            <a:off x="4654550" y="3226789"/>
            <a:ext cx="2743200" cy="569522"/>
          </a:xfrm>
          <a:prstGeom prst="rect">
            <a:avLst/>
          </a:prstGeom>
        </p:spPr>
      </p:pic>
      <p:pic>
        <p:nvPicPr>
          <p:cNvPr id="22" name="Image 22" descr="Une image contenant texte, horloge, jauge&#10;&#10;Description générée automatiquement">
            <a:extLst>
              <a:ext uri="{FF2B5EF4-FFF2-40B4-BE49-F238E27FC236}">
                <a16:creationId xmlns:a16="http://schemas.microsoft.com/office/drawing/2014/main" id="{309F079F-3806-4FB4-4431-8603CBB499E9}"/>
              </a:ext>
            </a:extLst>
          </p:cNvPr>
          <p:cNvPicPr>
            <a:picLocks noChangeAspect="1"/>
          </p:cNvPicPr>
          <p:nvPr/>
        </p:nvPicPr>
        <p:blipFill>
          <a:blip r:embed="rId6"/>
          <a:stretch>
            <a:fillRect/>
          </a:stretch>
        </p:blipFill>
        <p:spPr>
          <a:xfrm>
            <a:off x="4629150" y="3899969"/>
            <a:ext cx="2743200" cy="404261"/>
          </a:xfrm>
          <a:prstGeom prst="rect">
            <a:avLst/>
          </a:prstGeom>
        </p:spPr>
      </p:pic>
      <p:pic>
        <p:nvPicPr>
          <p:cNvPr id="23" name="Image 23">
            <a:extLst>
              <a:ext uri="{FF2B5EF4-FFF2-40B4-BE49-F238E27FC236}">
                <a16:creationId xmlns:a16="http://schemas.microsoft.com/office/drawing/2014/main" id="{6AA52101-A321-450C-D626-EB9B38076F2C}"/>
              </a:ext>
            </a:extLst>
          </p:cNvPr>
          <p:cNvPicPr>
            <a:picLocks noChangeAspect="1"/>
          </p:cNvPicPr>
          <p:nvPr/>
        </p:nvPicPr>
        <p:blipFill>
          <a:blip r:embed="rId7"/>
          <a:stretch>
            <a:fillRect/>
          </a:stretch>
        </p:blipFill>
        <p:spPr>
          <a:xfrm>
            <a:off x="4654550" y="1590261"/>
            <a:ext cx="2743200" cy="477078"/>
          </a:xfrm>
          <a:prstGeom prst="rect">
            <a:avLst/>
          </a:prstGeom>
        </p:spPr>
      </p:pic>
      <p:cxnSp>
        <p:nvCxnSpPr>
          <p:cNvPr id="24" name="Connecteur droit avec flèche 23">
            <a:extLst>
              <a:ext uri="{FF2B5EF4-FFF2-40B4-BE49-F238E27FC236}">
                <a16:creationId xmlns:a16="http://schemas.microsoft.com/office/drawing/2014/main" id="{926B25A4-4F79-017B-F3B4-498FE412B3B9}"/>
              </a:ext>
            </a:extLst>
          </p:cNvPr>
          <p:cNvCxnSpPr/>
          <p:nvPr/>
        </p:nvCxnSpPr>
        <p:spPr>
          <a:xfrm>
            <a:off x="4019550" y="1720850"/>
            <a:ext cx="603250" cy="762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necteur droit avec flèche 24">
            <a:extLst>
              <a:ext uri="{FF2B5EF4-FFF2-40B4-BE49-F238E27FC236}">
                <a16:creationId xmlns:a16="http://schemas.microsoft.com/office/drawing/2014/main" id="{1E6B1BEA-600C-C728-E5F7-9611BCC194ED}"/>
              </a:ext>
            </a:extLst>
          </p:cNvPr>
          <p:cNvCxnSpPr>
            <a:cxnSpLocks/>
          </p:cNvCxnSpPr>
          <p:nvPr/>
        </p:nvCxnSpPr>
        <p:spPr>
          <a:xfrm>
            <a:off x="3765550" y="2266950"/>
            <a:ext cx="850900" cy="1397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6" name="Connecteur droit avec flèche 25">
            <a:extLst>
              <a:ext uri="{FF2B5EF4-FFF2-40B4-BE49-F238E27FC236}">
                <a16:creationId xmlns:a16="http://schemas.microsoft.com/office/drawing/2014/main" id="{395410BE-2A28-F32B-68F6-4E329952428E}"/>
              </a:ext>
            </a:extLst>
          </p:cNvPr>
          <p:cNvCxnSpPr>
            <a:cxnSpLocks/>
          </p:cNvCxnSpPr>
          <p:nvPr/>
        </p:nvCxnSpPr>
        <p:spPr>
          <a:xfrm>
            <a:off x="3956050" y="2895599"/>
            <a:ext cx="673100" cy="190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eur droit avec flèche 26">
            <a:extLst>
              <a:ext uri="{FF2B5EF4-FFF2-40B4-BE49-F238E27FC236}">
                <a16:creationId xmlns:a16="http://schemas.microsoft.com/office/drawing/2014/main" id="{BEE483E5-B365-351A-6189-214E83823E2B}"/>
              </a:ext>
            </a:extLst>
          </p:cNvPr>
          <p:cNvCxnSpPr>
            <a:cxnSpLocks/>
          </p:cNvCxnSpPr>
          <p:nvPr/>
        </p:nvCxnSpPr>
        <p:spPr>
          <a:xfrm flipV="1">
            <a:off x="2813050" y="3435348"/>
            <a:ext cx="1809750" cy="762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Connecteur droit avec flèche 27">
            <a:extLst>
              <a:ext uri="{FF2B5EF4-FFF2-40B4-BE49-F238E27FC236}">
                <a16:creationId xmlns:a16="http://schemas.microsoft.com/office/drawing/2014/main" id="{D3291B40-282A-3A0D-ADD1-D3D7BC9B1C80}"/>
              </a:ext>
            </a:extLst>
          </p:cNvPr>
          <p:cNvCxnSpPr>
            <a:cxnSpLocks/>
          </p:cNvCxnSpPr>
          <p:nvPr/>
        </p:nvCxnSpPr>
        <p:spPr>
          <a:xfrm flipV="1">
            <a:off x="3759200" y="4095748"/>
            <a:ext cx="812800" cy="635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45929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Manipuler l'arborescence</a:t>
            </a:r>
            <a:endParaRPr lang="fr-FR">
              <a:latin typeface="Segoe UI Black"/>
              <a:ea typeface="Segoe UI Black"/>
            </a:endParaRPr>
          </a:p>
          <a:p>
            <a:endParaRPr lang="fr-FR" u="sng">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p>
          <a:p>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245223" y="1114888"/>
            <a:ext cx="277627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Voici une illustration d'une arborescence d'un système de fichier.</a:t>
            </a:r>
            <a:endParaRPr lang="fr-FR">
              <a:solidFill>
                <a:schemeClr val="accent1">
                  <a:lumMod val="75000"/>
                </a:schemeClr>
              </a:solidFill>
              <a:latin typeface="Segoe UI Semilight"/>
              <a:cs typeface="Segoe UI Semilight"/>
            </a:endParaRP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2 Notions sont importantes pour bien manipuler l'arborescence.</a:t>
            </a:r>
          </a:p>
          <a:p>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Chemins Relatif </a:t>
            </a:r>
          </a:p>
          <a:p>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Chemin </a:t>
            </a:r>
            <a:r>
              <a:rPr lang="fr-FR" err="1">
                <a:solidFill>
                  <a:schemeClr val="accent1">
                    <a:lumMod val="75000"/>
                  </a:schemeClr>
                </a:solidFill>
                <a:latin typeface="Segoe UI Semilight"/>
                <a:cs typeface="Calibri"/>
              </a:rPr>
              <a:t>Abosolu</a:t>
            </a:r>
            <a:endParaRPr lang="fr-FR">
              <a:solidFill>
                <a:schemeClr val="accent1">
                  <a:lumMod val="75000"/>
                </a:schemeClr>
              </a:solidFill>
              <a:latin typeface="Segoe UI Semilight"/>
              <a:cs typeface="Calibri"/>
            </a:endParaRPr>
          </a:p>
        </p:txBody>
      </p:sp>
      <p:pic>
        <p:nvPicPr>
          <p:cNvPr id="7" name="Image 7">
            <a:extLst>
              <a:ext uri="{FF2B5EF4-FFF2-40B4-BE49-F238E27FC236}">
                <a16:creationId xmlns:a16="http://schemas.microsoft.com/office/drawing/2014/main" id="{275D4127-4C32-3285-63B1-B575726D895B}"/>
              </a:ext>
            </a:extLst>
          </p:cNvPr>
          <p:cNvPicPr>
            <a:picLocks noChangeAspect="1"/>
          </p:cNvPicPr>
          <p:nvPr/>
        </p:nvPicPr>
        <p:blipFill>
          <a:blip r:embed="rId3"/>
          <a:stretch>
            <a:fillRect/>
          </a:stretch>
        </p:blipFill>
        <p:spPr>
          <a:xfrm>
            <a:off x="3230089" y="1170433"/>
            <a:ext cx="5941031" cy="3548427"/>
          </a:xfrm>
          <a:prstGeom prst="rect">
            <a:avLst/>
          </a:prstGeom>
        </p:spPr>
      </p:pic>
    </p:spTree>
    <p:extLst>
      <p:ext uri="{BB962C8B-B14F-4D97-AF65-F5344CB8AC3E}">
        <p14:creationId xmlns:p14="http://schemas.microsoft.com/office/powerpoint/2010/main" val="26439674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Manipuler l'arborescence</a:t>
            </a:r>
            <a:endParaRPr lang="fr-FR">
              <a:latin typeface="Segoe UI Black"/>
              <a:ea typeface="Segoe UI Black"/>
            </a:endParaRPr>
          </a:p>
          <a:p>
            <a:endParaRPr lang="fr-FR" u="sng">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p>
          <a:p>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226998" y="898988"/>
            <a:ext cx="290244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Pour naviguer du dossier </a:t>
            </a:r>
            <a:r>
              <a:rPr lang="fr-FR" err="1">
                <a:solidFill>
                  <a:schemeClr val="accent1">
                    <a:lumMod val="75000"/>
                  </a:schemeClr>
                </a:solidFill>
                <a:latin typeface="Segoe UI Semilight"/>
                <a:cs typeface="Calibri"/>
              </a:rPr>
              <a:t>kde</a:t>
            </a:r>
            <a:r>
              <a:rPr lang="fr-FR">
                <a:solidFill>
                  <a:schemeClr val="accent1">
                    <a:lumMod val="75000"/>
                  </a:schemeClr>
                </a:solidFill>
                <a:latin typeface="Segoe UI Semilight"/>
                <a:cs typeface="Calibri"/>
              </a:rPr>
              <a:t> vers gnome</a:t>
            </a:r>
          </a:p>
          <a:p>
            <a:endParaRPr lang="fr-FR">
              <a:solidFill>
                <a:schemeClr val="accent1">
                  <a:lumMod val="75000"/>
                </a:schemeClr>
              </a:solidFill>
              <a:latin typeface="Segoe UI Semilight"/>
              <a:cs typeface="Calibri"/>
            </a:endParaRPr>
          </a:p>
        </p:txBody>
      </p:sp>
      <p:pic>
        <p:nvPicPr>
          <p:cNvPr id="7" name="Image 7">
            <a:extLst>
              <a:ext uri="{FF2B5EF4-FFF2-40B4-BE49-F238E27FC236}">
                <a16:creationId xmlns:a16="http://schemas.microsoft.com/office/drawing/2014/main" id="{275D4127-4C32-3285-63B1-B575726D895B}"/>
              </a:ext>
            </a:extLst>
          </p:cNvPr>
          <p:cNvPicPr>
            <a:picLocks noChangeAspect="1"/>
          </p:cNvPicPr>
          <p:nvPr/>
        </p:nvPicPr>
        <p:blipFill>
          <a:blip r:embed="rId3"/>
          <a:stretch>
            <a:fillRect/>
          </a:stretch>
        </p:blipFill>
        <p:spPr>
          <a:xfrm>
            <a:off x="3230089" y="1164083"/>
            <a:ext cx="5941031" cy="3548427"/>
          </a:xfrm>
          <a:prstGeom prst="rect">
            <a:avLst/>
          </a:prstGeom>
        </p:spPr>
      </p:pic>
      <p:sp>
        <p:nvSpPr>
          <p:cNvPr id="8" name="ZoneTexte 7">
            <a:extLst>
              <a:ext uri="{FF2B5EF4-FFF2-40B4-BE49-F238E27FC236}">
                <a16:creationId xmlns:a16="http://schemas.microsoft.com/office/drawing/2014/main" id="{B32D51A9-F5BD-30C2-3BD9-71C30A7789EF}"/>
              </a:ext>
            </a:extLst>
          </p:cNvPr>
          <p:cNvSpPr txBox="1"/>
          <p:nvPr/>
        </p:nvSpPr>
        <p:spPr>
          <a:xfrm>
            <a:off x="708766" y="4242343"/>
            <a:ext cx="29281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 Dossier courant</a:t>
            </a:r>
          </a:p>
          <a:p>
            <a:r>
              <a:rPr lang="fr-FR">
                <a:cs typeface="Calibri"/>
              </a:rPr>
              <a:t>: Dossier cible</a:t>
            </a:r>
          </a:p>
        </p:txBody>
      </p:sp>
      <p:sp>
        <p:nvSpPr>
          <p:cNvPr id="9" name="Rectangle 8">
            <a:extLst>
              <a:ext uri="{FF2B5EF4-FFF2-40B4-BE49-F238E27FC236}">
                <a16:creationId xmlns:a16="http://schemas.microsoft.com/office/drawing/2014/main" id="{A459C5D0-0FFD-3AF8-EE3F-C7494BCAFF63}"/>
              </a:ext>
            </a:extLst>
          </p:cNvPr>
          <p:cNvSpPr/>
          <p:nvPr/>
        </p:nvSpPr>
        <p:spPr>
          <a:xfrm>
            <a:off x="5748179" y="2272831"/>
            <a:ext cx="368978" cy="24983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4" name="Rectangle 13">
            <a:extLst>
              <a:ext uri="{FF2B5EF4-FFF2-40B4-BE49-F238E27FC236}">
                <a16:creationId xmlns:a16="http://schemas.microsoft.com/office/drawing/2014/main" id="{B85E2A5D-1816-89A9-077E-0F8D742E2106}"/>
              </a:ext>
            </a:extLst>
          </p:cNvPr>
          <p:cNvSpPr/>
          <p:nvPr/>
        </p:nvSpPr>
        <p:spPr>
          <a:xfrm>
            <a:off x="6203071" y="2272831"/>
            <a:ext cx="455817" cy="249834"/>
          </a:xfrm>
          <a:prstGeom prst="rect">
            <a:avLst/>
          </a:prstGeom>
          <a:noFill/>
          <a:ln w="285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5" name="Rectangle 14">
            <a:extLst>
              <a:ext uri="{FF2B5EF4-FFF2-40B4-BE49-F238E27FC236}">
                <a16:creationId xmlns:a16="http://schemas.microsoft.com/office/drawing/2014/main" id="{524313EE-7247-8510-4075-70AA22CD7C94}"/>
              </a:ext>
            </a:extLst>
          </p:cNvPr>
          <p:cNvSpPr/>
          <p:nvPr/>
        </p:nvSpPr>
        <p:spPr>
          <a:xfrm>
            <a:off x="228297" y="4291636"/>
            <a:ext cx="455816" cy="23499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6" name="Rectangle 15">
            <a:extLst>
              <a:ext uri="{FF2B5EF4-FFF2-40B4-BE49-F238E27FC236}">
                <a16:creationId xmlns:a16="http://schemas.microsoft.com/office/drawing/2014/main" id="{DCBA34EA-1D64-FDD1-A797-A0BAA533B3FF}"/>
              </a:ext>
            </a:extLst>
          </p:cNvPr>
          <p:cNvSpPr/>
          <p:nvPr/>
        </p:nvSpPr>
        <p:spPr>
          <a:xfrm>
            <a:off x="228298" y="4610785"/>
            <a:ext cx="455817" cy="249834"/>
          </a:xfrm>
          <a:prstGeom prst="rect">
            <a:avLst/>
          </a:prstGeom>
          <a:noFill/>
          <a:ln w="127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23857292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Manipuler l'arborescence</a:t>
            </a:r>
            <a:endParaRPr lang="fr-FR">
              <a:latin typeface="Segoe UI Black"/>
              <a:ea typeface="Segoe UI Black"/>
            </a:endParaRPr>
          </a:p>
          <a:p>
            <a:endParaRPr lang="fr-FR" u="sng">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p>
          <a:p>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226998" y="898988"/>
            <a:ext cx="2902449"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Pour naviguer du dossier </a:t>
            </a:r>
            <a:r>
              <a:rPr lang="fr-FR" err="1">
                <a:solidFill>
                  <a:schemeClr val="accent1">
                    <a:lumMod val="75000"/>
                  </a:schemeClr>
                </a:solidFill>
                <a:latin typeface="Segoe UI Semilight"/>
                <a:cs typeface="Calibri"/>
              </a:rPr>
              <a:t>kde</a:t>
            </a:r>
            <a:r>
              <a:rPr lang="fr-FR">
                <a:solidFill>
                  <a:schemeClr val="accent1">
                    <a:lumMod val="75000"/>
                  </a:schemeClr>
                </a:solidFill>
                <a:latin typeface="Segoe UI Semilight"/>
                <a:cs typeface="Calibri"/>
              </a:rPr>
              <a:t> vers gnome</a:t>
            </a:r>
          </a:p>
          <a:p>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Relatif: cd ../gnome</a:t>
            </a:r>
          </a:p>
          <a:p>
            <a:r>
              <a:rPr lang="fr-FR">
                <a:solidFill>
                  <a:schemeClr val="accent1">
                    <a:lumMod val="75000"/>
                  </a:schemeClr>
                </a:solidFill>
                <a:latin typeface="Segoe UI Semilight"/>
                <a:cs typeface="Calibri"/>
              </a:rPr>
              <a:t>En relatif vous partez du dossier courant</a:t>
            </a:r>
          </a:p>
          <a:p>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Absolu: cd /</a:t>
            </a:r>
            <a:r>
              <a:rPr lang="fr-FR" err="1">
                <a:solidFill>
                  <a:schemeClr val="accent1">
                    <a:lumMod val="75000"/>
                  </a:schemeClr>
                </a:solidFill>
                <a:latin typeface="Segoe UI Semilight"/>
                <a:cs typeface="Calibri"/>
              </a:rPr>
              <a:t>opt</a:t>
            </a:r>
            <a:r>
              <a:rPr lang="fr-FR">
                <a:solidFill>
                  <a:schemeClr val="accent1">
                    <a:lumMod val="75000"/>
                  </a:schemeClr>
                </a:solidFill>
                <a:latin typeface="Segoe UI Semilight"/>
                <a:cs typeface="Calibri"/>
              </a:rPr>
              <a:t>/gnome</a:t>
            </a:r>
          </a:p>
          <a:p>
            <a:r>
              <a:rPr lang="fr-FR">
                <a:solidFill>
                  <a:schemeClr val="accent1">
                    <a:lumMod val="75000"/>
                  </a:schemeClr>
                </a:solidFill>
                <a:latin typeface="Segoe UI Semilight"/>
                <a:cs typeface="Calibri"/>
              </a:rPr>
              <a:t>En absolu vous partez de la racine</a:t>
            </a:r>
          </a:p>
        </p:txBody>
      </p:sp>
      <p:pic>
        <p:nvPicPr>
          <p:cNvPr id="7" name="Image 7">
            <a:extLst>
              <a:ext uri="{FF2B5EF4-FFF2-40B4-BE49-F238E27FC236}">
                <a16:creationId xmlns:a16="http://schemas.microsoft.com/office/drawing/2014/main" id="{275D4127-4C32-3285-63B1-B575726D895B}"/>
              </a:ext>
            </a:extLst>
          </p:cNvPr>
          <p:cNvPicPr>
            <a:picLocks noChangeAspect="1"/>
          </p:cNvPicPr>
          <p:nvPr/>
        </p:nvPicPr>
        <p:blipFill>
          <a:blip r:embed="rId3"/>
          <a:stretch>
            <a:fillRect/>
          </a:stretch>
        </p:blipFill>
        <p:spPr>
          <a:xfrm>
            <a:off x="3230089" y="1164083"/>
            <a:ext cx="5941031" cy="3548427"/>
          </a:xfrm>
          <a:prstGeom prst="rect">
            <a:avLst/>
          </a:prstGeom>
        </p:spPr>
      </p:pic>
      <p:sp>
        <p:nvSpPr>
          <p:cNvPr id="8" name="ZoneTexte 7">
            <a:extLst>
              <a:ext uri="{FF2B5EF4-FFF2-40B4-BE49-F238E27FC236}">
                <a16:creationId xmlns:a16="http://schemas.microsoft.com/office/drawing/2014/main" id="{B32D51A9-F5BD-30C2-3BD9-71C30A7789EF}"/>
              </a:ext>
            </a:extLst>
          </p:cNvPr>
          <p:cNvSpPr txBox="1"/>
          <p:nvPr/>
        </p:nvSpPr>
        <p:spPr>
          <a:xfrm>
            <a:off x="708766" y="4242343"/>
            <a:ext cx="29281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 Dossier courant</a:t>
            </a:r>
          </a:p>
          <a:p>
            <a:r>
              <a:rPr lang="fr-FR">
                <a:cs typeface="Calibri"/>
              </a:rPr>
              <a:t>: Dossier cible</a:t>
            </a:r>
          </a:p>
        </p:txBody>
      </p:sp>
      <p:sp>
        <p:nvSpPr>
          <p:cNvPr id="9" name="Rectangle 8">
            <a:extLst>
              <a:ext uri="{FF2B5EF4-FFF2-40B4-BE49-F238E27FC236}">
                <a16:creationId xmlns:a16="http://schemas.microsoft.com/office/drawing/2014/main" id="{A459C5D0-0FFD-3AF8-EE3F-C7494BCAFF63}"/>
              </a:ext>
            </a:extLst>
          </p:cNvPr>
          <p:cNvSpPr/>
          <p:nvPr/>
        </p:nvSpPr>
        <p:spPr>
          <a:xfrm>
            <a:off x="5748179" y="2272831"/>
            <a:ext cx="368978" cy="24983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4" name="Rectangle 13">
            <a:extLst>
              <a:ext uri="{FF2B5EF4-FFF2-40B4-BE49-F238E27FC236}">
                <a16:creationId xmlns:a16="http://schemas.microsoft.com/office/drawing/2014/main" id="{B85E2A5D-1816-89A9-077E-0F8D742E2106}"/>
              </a:ext>
            </a:extLst>
          </p:cNvPr>
          <p:cNvSpPr/>
          <p:nvPr/>
        </p:nvSpPr>
        <p:spPr>
          <a:xfrm>
            <a:off x="6203071" y="2272831"/>
            <a:ext cx="455817" cy="249834"/>
          </a:xfrm>
          <a:prstGeom prst="rect">
            <a:avLst/>
          </a:prstGeom>
          <a:noFill/>
          <a:ln w="285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5" name="Rectangle 14">
            <a:extLst>
              <a:ext uri="{FF2B5EF4-FFF2-40B4-BE49-F238E27FC236}">
                <a16:creationId xmlns:a16="http://schemas.microsoft.com/office/drawing/2014/main" id="{524313EE-7247-8510-4075-70AA22CD7C94}"/>
              </a:ext>
            </a:extLst>
          </p:cNvPr>
          <p:cNvSpPr/>
          <p:nvPr/>
        </p:nvSpPr>
        <p:spPr>
          <a:xfrm>
            <a:off x="228297" y="4291636"/>
            <a:ext cx="455816" cy="23499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6" name="Rectangle 15">
            <a:extLst>
              <a:ext uri="{FF2B5EF4-FFF2-40B4-BE49-F238E27FC236}">
                <a16:creationId xmlns:a16="http://schemas.microsoft.com/office/drawing/2014/main" id="{DCBA34EA-1D64-FDD1-A797-A0BAA533B3FF}"/>
              </a:ext>
            </a:extLst>
          </p:cNvPr>
          <p:cNvSpPr/>
          <p:nvPr/>
        </p:nvSpPr>
        <p:spPr>
          <a:xfrm>
            <a:off x="228298" y="4610785"/>
            <a:ext cx="455817" cy="249834"/>
          </a:xfrm>
          <a:prstGeom prst="rect">
            <a:avLst/>
          </a:prstGeom>
          <a:noFill/>
          <a:ln w="127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3311193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Manipuler l'arborescence</a:t>
            </a:r>
            <a:endParaRPr lang="fr-FR">
              <a:latin typeface="Segoe UI Black"/>
              <a:ea typeface="Segoe UI Black"/>
            </a:endParaRPr>
          </a:p>
          <a:p>
            <a:endParaRPr lang="fr-FR" u="sng">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p>
          <a:p>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353173" y="898988"/>
            <a:ext cx="277627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De man vers www</a:t>
            </a:r>
            <a:endParaRPr lang="fr-FR">
              <a:solidFill>
                <a:schemeClr val="accent1">
                  <a:lumMod val="75000"/>
                </a:schemeClr>
              </a:solidFill>
            </a:endParaRP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p:txBody>
      </p:sp>
      <p:pic>
        <p:nvPicPr>
          <p:cNvPr id="7" name="Image 7">
            <a:extLst>
              <a:ext uri="{FF2B5EF4-FFF2-40B4-BE49-F238E27FC236}">
                <a16:creationId xmlns:a16="http://schemas.microsoft.com/office/drawing/2014/main" id="{275D4127-4C32-3285-63B1-B575726D895B}"/>
              </a:ext>
            </a:extLst>
          </p:cNvPr>
          <p:cNvPicPr>
            <a:picLocks noChangeAspect="1"/>
          </p:cNvPicPr>
          <p:nvPr/>
        </p:nvPicPr>
        <p:blipFill>
          <a:blip r:embed="rId3"/>
          <a:stretch>
            <a:fillRect/>
          </a:stretch>
        </p:blipFill>
        <p:spPr>
          <a:xfrm>
            <a:off x="3230089" y="1170433"/>
            <a:ext cx="5941031" cy="3548427"/>
          </a:xfrm>
          <a:prstGeom prst="rect">
            <a:avLst/>
          </a:prstGeom>
        </p:spPr>
      </p:pic>
      <p:sp>
        <p:nvSpPr>
          <p:cNvPr id="8" name="ZoneTexte 7">
            <a:extLst>
              <a:ext uri="{FF2B5EF4-FFF2-40B4-BE49-F238E27FC236}">
                <a16:creationId xmlns:a16="http://schemas.microsoft.com/office/drawing/2014/main" id="{B32D51A9-F5BD-30C2-3BD9-71C30A7789EF}"/>
              </a:ext>
            </a:extLst>
          </p:cNvPr>
          <p:cNvSpPr txBox="1"/>
          <p:nvPr/>
        </p:nvSpPr>
        <p:spPr>
          <a:xfrm>
            <a:off x="708766" y="4242343"/>
            <a:ext cx="29281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 Dossier </a:t>
            </a:r>
            <a:r>
              <a:rPr lang="fr-FR" err="1">
                <a:cs typeface="Calibri"/>
              </a:rPr>
              <a:t>courrant</a:t>
            </a:r>
            <a:endParaRPr lang="fr-FR">
              <a:cs typeface="Calibri"/>
            </a:endParaRPr>
          </a:p>
          <a:p>
            <a:r>
              <a:rPr lang="fr-FR">
                <a:cs typeface="Calibri"/>
              </a:rPr>
              <a:t>: Dossier cible</a:t>
            </a:r>
          </a:p>
        </p:txBody>
      </p:sp>
      <p:sp>
        <p:nvSpPr>
          <p:cNvPr id="9" name="Rectangle 8">
            <a:extLst>
              <a:ext uri="{FF2B5EF4-FFF2-40B4-BE49-F238E27FC236}">
                <a16:creationId xmlns:a16="http://schemas.microsoft.com/office/drawing/2014/main" id="{A459C5D0-0FFD-3AF8-EE3F-C7494BCAFF63}"/>
              </a:ext>
            </a:extLst>
          </p:cNvPr>
          <p:cNvSpPr/>
          <p:nvPr/>
        </p:nvSpPr>
        <p:spPr>
          <a:xfrm>
            <a:off x="5631570" y="3920532"/>
            <a:ext cx="426128" cy="24983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4" name="Rectangle 13">
            <a:extLst>
              <a:ext uri="{FF2B5EF4-FFF2-40B4-BE49-F238E27FC236}">
                <a16:creationId xmlns:a16="http://schemas.microsoft.com/office/drawing/2014/main" id="{B85E2A5D-1816-89A9-077E-0F8D742E2106}"/>
              </a:ext>
            </a:extLst>
          </p:cNvPr>
          <p:cNvSpPr/>
          <p:nvPr/>
        </p:nvSpPr>
        <p:spPr>
          <a:xfrm>
            <a:off x="8719155" y="2265409"/>
            <a:ext cx="455817" cy="249834"/>
          </a:xfrm>
          <a:prstGeom prst="rect">
            <a:avLst/>
          </a:prstGeom>
          <a:noFill/>
          <a:ln w="285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5" name="Rectangle 14">
            <a:extLst>
              <a:ext uri="{FF2B5EF4-FFF2-40B4-BE49-F238E27FC236}">
                <a16:creationId xmlns:a16="http://schemas.microsoft.com/office/drawing/2014/main" id="{524313EE-7247-8510-4075-70AA22CD7C94}"/>
              </a:ext>
            </a:extLst>
          </p:cNvPr>
          <p:cNvSpPr/>
          <p:nvPr/>
        </p:nvSpPr>
        <p:spPr>
          <a:xfrm>
            <a:off x="228297" y="4291636"/>
            <a:ext cx="455816" cy="23499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6" name="Rectangle 15">
            <a:extLst>
              <a:ext uri="{FF2B5EF4-FFF2-40B4-BE49-F238E27FC236}">
                <a16:creationId xmlns:a16="http://schemas.microsoft.com/office/drawing/2014/main" id="{DCBA34EA-1D64-FDD1-A797-A0BAA533B3FF}"/>
              </a:ext>
            </a:extLst>
          </p:cNvPr>
          <p:cNvSpPr/>
          <p:nvPr/>
        </p:nvSpPr>
        <p:spPr>
          <a:xfrm>
            <a:off x="228298" y="4610785"/>
            <a:ext cx="455817" cy="249834"/>
          </a:xfrm>
          <a:prstGeom prst="rect">
            <a:avLst/>
          </a:prstGeom>
          <a:noFill/>
          <a:ln w="127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42757890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Manipuler l'arborescence</a:t>
            </a:r>
            <a:endParaRPr lang="fr-FR">
              <a:latin typeface="Segoe UI Black"/>
              <a:ea typeface="Segoe UI Black"/>
            </a:endParaRPr>
          </a:p>
          <a:p>
            <a:endParaRPr lang="fr-FR" u="sng">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p>
          <a:p>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353173" y="898988"/>
            <a:ext cx="277627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Relatif:</a:t>
            </a:r>
          </a:p>
          <a:p>
            <a:r>
              <a:rPr lang="fr-FR">
                <a:solidFill>
                  <a:schemeClr val="accent1">
                    <a:lumMod val="75000"/>
                  </a:schemeClr>
                </a:solidFill>
                <a:latin typeface="Segoe UI Semilight"/>
                <a:cs typeface="Calibri"/>
              </a:rPr>
              <a:t>../../../</a:t>
            </a:r>
            <a:r>
              <a:rPr lang="fr-FR" err="1">
                <a:solidFill>
                  <a:schemeClr val="accent1">
                    <a:lumMod val="75000"/>
                  </a:schemeClr>
                </a:solidFill>
                <a:latin typeface="Segoe UI Semilight"/>
                <a:cs typeface="Calibri"/>
              </a:rPr>
              <a:t>srv</a:t>
            </a:r>
            <a:r>
              <a:rPr lang="fr-FR">
                <a:solidFill>
                  <a:schemeClr val="accent1">
                    <a:lumMod val="75000"/>
                  </a:schemeClr>
                </a:solidFill>
                <a:latin typeface="Segoe UI Semilight"/>
                <a:cs typeface="Calibri"/>
              </a:rPr>
              <a:t>/www</a:t>
            </a:r>
          </a:p>
          <a:p>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Absolu:</a:t>
            </a:r>
          </a:p>
          <a:p>
            <a:r>
              <a:rPr lang="fr-FR">
                <a:solidFill>
                  <a:schemeClr val="accent1">
                    <a:lumMod val="75000"/>
                  </a:schemeClr>
                </a:solidFill>
                <a:latin typeface="Segoe UI Semilight"/>
                <a:cs typeface="Calibri"/>
              </a:rPr>
              <a:t>/</a:t>
            </a:r>
            <a:r>
              <a:rPr lang="fr-FR" err="1">
                <a:solidFill>
                  <a:schemeClr val="accent1">
                    <a:lumMod val="75000"/>
                  </a:schemeClr>
                </a:solidFill>
                <a:latin typeface="Segoe UI Semilight"/>
                <a:cs typeface="Calibri"/>
              </a:rPr>
              <a:t>srv</a:t>
            </a:r>
            <a:r>
              <a:rPr lang="fr-FR">
                <a:solidFill>
                  <a:schemeClr val="accent1">
                    <a:lumMod val="75000"/>
                  </a:schemeClr>
                </a:solidFill>
                <a:latin typeface="Segoe UI Semilight"/>
                <a:cs typeface="Calibri"/>
              </a:rPr>
              <a:t>/www</a:t>
            </a: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p:txBody>
      </p:sp>
      <p:pic>
        <p:nvPicPr>
          <p:cNvPr id="7" name="Image 7">
            <a:extLst>
              <a:ext uri="{FF2B5EF4-FFF2-40B4-BE49-F238E27FC236}">
                <a16:creationId xmlns:a16="http://schemas.microsoft.com/office/drawing/2014/main" id="{275D4127-4C32-3285-63B1-B575726D895B}"/>
              </a:ext>
            </a:extLst>
          </p:cNvPr>
          <p:cNvPicPr>
            <a:picLocks noChangeAspect="1"/>
          </p:cNvPicPr>
          <p:nvPr/>
        </p:nvPicPr>
        <p:blipFill>
          <a:blip r:embed="rId3"/>
          <a:stretch>
            <a:fillRect/>
          </a:stretch>
        </p:blipFill>
        <p:spPr>
          <a:xfrm>
            <a:off x="3230089" y="1170433"/>
            <a:ext cx="5941031" cy="3548427"/>
          </a:xfrm>
          <a:prstGeom prst="rect">
            <a:avLst/>
          </a:prstGeom>
        </p:spPr>
      </p:pic>
      <p:sp>
        <p:nvSpPr>
          <p:cNvPr id="8" name="ZoneTexte 7">
            <a:extLst>
              <a:ext uri="{FF2B5EF4-FFF2-40B4-BE49-F238E27FC236}">
                <a16:creationId xmlns:a16="http://schemas.microsoft.com/office/drawing/2014/main" id="{B32D51A9-F5BD-30C2-3BD9-71C30A7789EF}"/>
              </a:ext>
            </a:extLst>
          </p:cNvPr>
          <p:cNvSpPr txBox="1"/>
          <p:nvPr/>
        </p:nvSpPr>
        <p:spPr>
          <a:xfrm>
            <a:off x="708766" y="4242343"/>
            <a:ext cx="29281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 Dossier </a:t>
            </a:r>
            <a:r>
              <a:rPr lang="fr-FR" err="1">
                <a:cs typeface="Calibri"/>
              </a:rPr>
              <a:t>courrant</a:t>
            </a:r>
            <a:endParaRPr lang="fr-FR">
              <a:cs typeface="Calibri"/>
            </a:endParaRPr>
          </a:p>
          <a:p>
            <a:r>
              <a:rPr lang="fr-FR">
                <a:cs typeface="Calibri"/>
              </a:rPr>
              <a:t>: Dossier cible</a:t>
            </a:r>
          </a:p>
        </p:txBody>
      </p:sp>
      <p:sp>
        <p:nvSpPr>
          <p:cNvPr id="9" name="Rectangle 8">
            <a:extLst>
              <a:ext uri="{FF2B5EF4-FFF2-40B4-BE49-F238E27FC236}">
                <a16:creationId xmlns:a16="http://schemas.microsoft.com/office/drawing/2014/main" id="{A459C5D0-0FFD-3AF8-EE3F-C7494BCAFF63}"/>
              </a:ext>
            </a:extLst>
          </p:cNvPr>
          <p:cNvSpPr/>
          <p:nvPr/>
        </p:nvSpPr>
        <p:spPr>
          <a:xfrm>
            <a:off x="5631570" y="3920532"/>
            <a:ext cx="426128" cy="24983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4" name="Rectangle 13">
            <a:extLst>
              <a:ext uri="{FF2B5EF4-FFF2-40B4-BE49-F238E27FC236}">
                <a16:creationId xmlns:a16="http://schemas.microsoft.com/office/drawing/2014/main" id="{B85E2A5D-1816-89A9-077E-0F8D742E2106}"/>
              </a:ext>
            </a:extLst>
          </p:cNvPr>
          <p:cNvSpPr/>
          <p:nvPr/>
        </p:nvSpPr>
        <p:spPr>
          <a:xfrm>
            <a:off x="8719155" y="2265409"/>
            <a:ext cx="455817" cy="249834"/>
          </a:xfrm>
          <a:prstGeom prst="rect">
            <a:avLst/>
          </a:prstGeom>
          <a:noFill/>
          <a:ln w="285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5" name="Rectangle 14">
            <a:extLst>
              <a:ext uri="{FF2B5EF4-FFF2-40B4-BE49-F238E27FC236}">
                <a16:creationId xmlns:a16="http://schemas.microsoft.com/office/drawing/2014/main" id="{524313EE-7247-8510-4075-70AA22CD7C94}"/>
              </a:ext>
            </a:extLst>
          </p:cNvPr>
          <p:cNvSpPr/>
          <p:nvPr/>
        </p:nvSpPr>
        <p:spPr>
          <a:xfrm>
            <a:off x="228297" y="4291636"/>
            <a:ext cx="455816" cy="23499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6" name="Rectangle 15">
            <a:extLst>
              <a:ext uri="{FF2B5EF4-FFF2-40B4-BE49-F238E27FC236}">
                <a16:creationId xmlns:a16="http://schemas.microsoft.com/office/drawing/2014/main" id="{DCBA34EA-1D64-FDD1-A797-A0BAA533B3FF}"/>
              </a:ext>
            </a:extLst>
          </p:cNvPr>
          <p:cNvSpPr/>
          <p:nvPr/>
        </p:nvSpPr>
        <p:spPr>
          <a:xfrm>
            <a:off x="228298" y="4610785"/>
            <a:ext cx="455817" cy="249834"/>
          </a:xfrm>
          <a:prstGeom prst="rect">
            <a:avLst/>
          </a:prstGeom>
          <a:noFill/>
          <a:ln w="127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2078767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Manipuler l'arborescence</a:t>
            </a:r>
            <a:endParaRPr lang="fr-FR">
              <a:latin typeface="Segoe UI Black"/>
              <a:ea typeface="Segoe UI Black"/>
            </a:endParaRPr>
          </a:p>
          <a:p>
            <a:endParaRPr lang="fr-FR" u="sng">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p>
          <a:p>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160199" y="965787"/>
            <a:ext cx="27762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De Mail à </a:t>
            </a:r>
            <a:r>
              <a:rPr lang="fr-FR" err="1">
                <a:solidFill>
                  <a:schemeClr val="accent1">
                    <a:lumMod val="75000"/>
                  </a:schemeClr>
                </a:solidFill>
                <a:latin typeface="Segoe UI Semilight"/>
                <a:cs typeface="Calibri"/>
              </a:rPr>
              <a:t>tux</a:t>
            </a:r>
            <a:endParaRPr lang="fr-FR" err="1">
              <a:solidFill>
                <a:schemeClr val="accent1">
                  <a:lumMod val="75000"/>
                </a:schemeClr>
              </a:solidFill>
            </a:endParaRPr>
          </a:p>
        </p:txBody>
      </p:sp>
      <p:pic>
        <p:nvPicPr>
          <p:cNvPr id="7" name="Image 7">
            <a:extLst>
              <a:ext uri="{FF2B5EF4-FFF2-40B4-BE49-F238E27FC236}">
                <a16:creationId xmlns:a16="http://schemas.microsoft.com/office/drawing/2014/main" id="{275D4127-4C32-3285-63B1-B575726D895B}"/>
              </a:ext>
            </a:extLst>
          </p:cNvPr>
          <p:cNvPicPr>
            <a:picLocks noChangeAspect="1"/>
          </p:cNvPicPr>
          <p:nvPr/>
        </p:nvPicPr>
        <p:blipFill>
          <a:blip r:embed="rId3"/>
          <a:stretch>
            <a:fillRect/>
          </a:stretch>
        </p:blipFill>
        <p:spPr>
          <a:xfrm>
            <a:off x="3230089" y="1170433"/>
            <a:ext cx="5941031" cy="3548427"/>
          </a:xfrm>
          <a:prstGeom prst="rect">
            <a:avLst/>
          </a:prstGeom>
        </p:spPr>
      </p:pic>
      <p:sp>
        <p:nvSpPr>
          <p:cNvPr id="8" name="ZoneTexte 7">
            <a:extLst>
              <a:ext uri="{FF2B5EF4-FFF2-40B4-BE49-F238E27FC236}">
                <a16:creationId xmlns:a16="http://schemas.microsoft.com/office/drawing/2014/main" id="{B32D51A9-F5BD-30C2-3BD9-71C30A7789EF}"/>
              </a:ext>
            </a:extLst>
          </p:cNvPr>
          <p:cNvSpPr txBox="1"/>
          <p:nvPr/>
        </p:nvSpPr>
        <p:spPr>
          <a:xfrm>
            <a:off x="708766" y="4242343"/>
            <a:ext cx="29281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 Dossier </a:t>
            </a:r>
            <a:r>
              <a:rPr lang="fr-FR" err="1">
                <a:cs typeface="Calibri"/>
              </a:rPr>
              <a:t>courrant</a:t>
            </a:r>
            <a:endParaRPr lang="fr-FR">
              <a:cs typeface="Calibri"/>
            </a:endParaRPr>
          </a:p>
          <a:p>
            <a:r>
              <a:rPr lang="fr-FR">
                <a:cs typeface="Calibri"/>
              </a:rPr>
              <a:t>: Dossier cible</a:t>
            </a:r>
          </a:p>
        </p:txBody>
      </p:sp>
      <p:sp>
        <p:nvSpPr>
          <p:cNvPr id="9" name="Rectangle 8">
            <a:extLst>
              <a:ext uri="{FF2B5EF4-FFF2-40B4-BE49-F238E27FC236}">
                <a16:creationId xmlns:a16="http://schemas.microsoft.com/office/drawing/2014/main" id="{A459C5D0-0FFD-3AF8-EE3F-C7494BCAFF63}"/>
              </a:ext>
            </a:extLst>
          </p:cNvPr>
          <p:cNvSpPr/>
          <p:nvPr/>
        </p:nvSpPr>
        <p:spPr>
          <a:xfrm>
            <a:off x="3909648" y="3579117"/>
            <a:ext cx="426128" cy="24983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4" name="Rectangle 13">
            <a:extLst>
              <a:ext uri="{FF2B5EF4-FFF2-40B4-BE49-F238E27FC236}">
                <a16:creationId xmlns:a16="http://schemas.microsoft.com/office/drawing/2014/main" id="{B85E2A5D-1816-89A9-077E-0F8D742E2106}"/>
              </a:ext>
            </a:extLst>
          </p:cNvPr>
          <p:cNvSpPr/>
          <p:nvPr/>
        </p:nvSpPr>
        <p:spPr>
          <a:xfrm>
            <a:off x="5089759" y="3015039"/>
            <a:ext cx="455817" cy="249834"/>
          </a:xfrm>
          <a:prstGeom prst="rect">
            <a:avLst/>
          </a:prstGeom>
          <a:noFill/>
          <a:ln w="285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5" name="Rectangle 14">
            <a:extLst>
              <a:ext uri="{FF2B5EF4-FFF2-40B4-BE49-F238E27FC236}">
                <a16:creationId xmlns:a16="http://schemas.microsoft.com/office/drawing/2014/main" id="{524313EE-7247-8510-4075-70AA22CD7C94}"/>
              </a:ext>
            </a:extLst>
          </p:cNvPr>
          <p:cNvSpPr/>
          <p:nvPr/>
        </p:nvSpPr>
        <p:spPr>
          <a:xfrm>
            <a:off x="228297" y="4291636"/>
            <a:ext cx="455816" cy="23499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6" name="Rectangle 15">
            <a:extLst>
              <a:ext uri="{FF2B5EF4-FFF2-40B4-BE49-F238E27FC236}">
                <a16:creationId xmlns:a16="http://schemas.microsoft.com/office/drawing/2014/main" id="{DCBA34EA-1D64-FDD1-A797-A0BAA533B3FF}"/>
              </a:ext>
            </a:extLst>
          </p:cNvPr>
          <p:cNvSpPr/>
          <p:nvPr/>
        </p:nvSpPr>
        <p:spPr>
          <a:xfrm>
            <a:off x="228298" y="4610785"/>
            <a:ext cx="455817" cy="249834"/>
          </a:xfrm>
          <a:prstGeom prst="rect">
            <a:avLst/>
          </a:prstGeom>
          <a:noFill/>
          <a:ln w="127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16981328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Manipuler l'arborescence</a:t>
            </a:r>
            <a:endParaRPr lang="fr-FR">
              <a:latin typeface="Segoe UI Black"/>
              <a:ea typeface="Segoe UI Black"/>
            </a:endParaRPr>
          </a:p>
          <a:p>
            <a:endParaRPr lang="fr-FR" u="sng">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p>
          <a:p>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160199" y="965787"/>
            <a:ext cx="277627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a:solidFill>
                  <a:schemeClr val="accent1">
                    <a:lumMod val="75000"/>
                  </a:schemeClr>
                </a:solidFill>
                <a:latin typeface="Segoe UI Semilight"/>
                <a:cs typeface="Calibri"/>
              </a:rPr>
              <a:t>Relatif:</a:t>
            </a:r>
          </a:p>
          <a:p>
            <a:r>
              <a:rPr lang="fr-FR">
                <a:solidFill>
                  <a:schemeClr val="accent1">
                    <a:lumMod val="75000"/>
                  </a:schemeClr>
                </a:solidFill>
                <a:latin typeface="Segoe UI Semilight"/>
                <a:cs typeface="Calibri"/>
              </a:rPr>
              <a:t>cd ../../</a:t>
            </a:r>
            <a:r>
              <a:rPr lang="fr-FR" err="1">
                <a:solidFill>
                  <a:schemeClr val="accent1">
                    <a:lumMod val="75000"/>
                  </a:schemeClr>
                </a:solidFill>
                <a:latin typeface="Segoe UI Semilight"/>
                <a:cs typeface="Calibri"/>
              </a:rPr>
              <a:t>tux</a:t>
            </a:r>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Absolu:</a:t>
            </a:r>
          </a:p>
          <a:p>
            <a:r>
              <a:rPr lang="fr-FR">
                <a:solidFill>
                  <a:schemeClr val="accent1">
                    <a:lumMod val="75000"/>
                  </a:schemeClr>
                </a:solidFill>
                <a:latin typeface="Segoe UI Semilight"/>
                <a:cs typeface="Calibri"/>
              </a:rPr>
              <a:t>cd /home/</a:t>
            </a:r>
            <a:r>
              <a:rPr lang="fr-FR" err="1">
                <a:solidFill>
                  <a:schemeClr val="accent1">
                    <a:lumMod val="75000"/>
                  </a:schemeClr>
                </a:solidFill>
                <a:latin typeface="Segoe UI Semilight"/>
                <a:cs typeface="Calibri"/>
              </a:rPr>
              <a:t>tux</a:t>
            </a:r>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À noter que :</a:t>
            </a:r>
          </a:p>
          <a:p>
            <a:r>
              <a:rPr lang="fr-FR">
                <a:solidFill>
                  <a:schemeClr val="accent1">
                    <a:lumMod val="75000"/>
                  </a:schemeClr>
                </a:solidFill>
                <a:latin typeface="Segoe UI Semilight"/>
                <a:cs typeface="Calibri"/>
              </a:rPr>
              <a:t>(ok) /home/tux/ </a:t>
            </a:r>
          </a:p>
          <a:p>
            <a:r>
              <a:rPr lang="fr-FR">
                <a:solidFill>
                  <a:schemeClr val="accent1">
                    <a:lumMod val="75000"/>
                  </a:schemeClr>
                </a:solidFill>
                <a:latin typeface="Segoe UI Semilight"/>
                <a:cs typeface="Calibri"/>
              </a:rPr>
              <a:t>(ok) </a:t>
            </a:r>
            <a:r>
              <a:rPr lang="fr-FR">
                <a:solidFill>
                  <a:schemeClr val="accent1">
                    <a:lumMod val="75000"/>
                  </a:schemeClr>
                </a:solidFill>
                <a:latin typeface="Segoe UI Semilight"/>
                <a:ea typeface="+mn-lt"/>
                <a:cs typeface="+mn-lt"/>
              </a:rPr>
              <a:t> ../../</a:t>
            </a:r>
            <a:r>
              <a:rPr lang="fr-FR" err="1">
                <a:solidFill>
                  <a:schemeClr val="accent1">
                    <a:lumMod val="75000"/>
                  </a:schemeClr>
                </a:solidFill>
                <a:latin typeface="Segoe UI Semilight"/>
                <a:ea typeface="+mn-lt"/>
                <a:cs typeface="+mn-lt"/>
              </a:rPr>
              <a:t>tux</a:t>
            </a:r>
            <a:r>
              <a:rPr lang="fr-FR">
                <a:solidFill>
                  <a:schemeClr val="accent1">
                    <a:lumMod val="75000"/>
                  </a:schemeClr>
                </a:solidFill>
                <a:latin typeface="Segoe UI Semilight"/>
                <a:ea typeface="+mn-lt"/>
                <a:cs typeface="+mn-lt"/>
              </a:rPr>
              <a:t>/</a:t>
            </a:r>
            <a:endParaRPr lang="fr-FR">
              <a:solidFill>
                <a:schemeClr val="accent1">
                  <a:lumMod val="75000"/>
                </a:schemeClr>
              </a:solidFill>
            </a:endParaRPr>
          </a:p>
          <a:p>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le dernier "/" est optionnel</a:t>
            </a:r>
            <a:endParaRPr lang="fr-FR">
              <a:solidFill>
                <a:schemeClr val="accent1">
                  <a:lumMod val="75000"/>
                </a:schemeClr>
              </a:solidFill>
            </a:endParaRPr>
          </a:p>
          <a:p>
            <a:endParaRPr lang="fr-FR">
              <a:solidFill>
                <a:schemeClr val="accent1">
                  <a:lumMod val="75000"/>
                </a:schemeClr>
              </a:solidFill>
              <a:latin typeface="Segoe UI Semilight"/>
              <a:cs typeface="Calibri"/>
            </a:endParaRPr>
          </a:p>
        </p:txBody>
      </p:sp>
      <p:pic>
        <p:nvPicPr>
          <p:cNvPr id="7" name="Image 7">
            <a:extLst>
              <a:ext uri="{FF2B5EF4-FFF2-40B4-BE49-F238E27FC236}">
                <a16:creationId xmlns:a16="http://schemas.microsoft.com/office/drawing/2014/main" id="{275D4127-4C32-3285-63B1-B575726D895B}"/>
              </a:ext>
            </a:extLst>
          </p:cNvPr>
          <p:cNvPicPr>
            <a:picLocks noChangeAspect="1"/>
          </p:cNvPicPr>
          <p:nvPr/>
        </p:nvPicPr>
        <p:blipFill>
          <a:blip r:embed="rId3"/>
          <a:stretch>
            <a:fillRect/>
          </a:stretch>
        </p:blipFill>
        <p:spPr>
          <a:xfrm>
            <a:off x="3230089" y="1170433"/>
            <a:ext cx="5941031" cy="3548427"/>
          </a:xfrm>
          <a:prstGeom prst="rect">
            <a:avLst/>
          </a:prstGeom>
        </p:spPr>
      </p:pic>
      <p:sp>
        <p:nvSpPr>
          <p:cNvPr id="8" name="ZoneTexte 7">
            <a:extLst>
              <a:ext uri="{FF2B5EF4-FFF2-40B4-BE49-F238E27FC236}">
                <a16:creationId xmlns:a16="http://schemas.microsoft.com/office/drawing/2014/main" id="{B32D51A9-F5BD-30C2-3BD9-71C30A7789EF}"/>
              </a:ext>
            </a:extLst>
          </p:cNvPr>
          <p:cNvSpPr txBox="1"/>
          <p:nvPr/>
        </p:nvSpPr>
        <p:spPr>
          <a:xfrm>
            <a:off x="708766" y="4242343"/>
            <a:ext cx="29281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 Dossier </a:t>
            </a:r>
            <a:r>
              <a:rPr lang="fr-FR" err="1">
                <a:cs typeface="Calibri"/>
              </a:rPr>
              <a:t>courrant</a:t>
            </a:r>
            <a:endParaRPr lang="fr-FR">
              <a:cs typeface="Calibri"/>
            </a:endParaRPr>
          </a:p>
          <a:p>
            <a:r>
              <a:rPr lang="fr-FR">
                <a:cs typeface="Calibri"/>
              </a:rPr>
              <a:t>: Dossier cible</a:t>
            </a:r>
          </a:p>
        </p:txBody>
      </p:sp>
      <p:sp>
        <p:nvSpPr>
          <p:cNvPr id="9" name="Rectangle 8">
            <a:extLst>
              <a:ext uri="{FF2B5EF4-FFF2-40B4-BE49-F238E27FC236}">
                <a16:creationId xmlns:a16="http://schemas.microsoft.com/office/drawing/2014/main" id="{A459C5D0-0FFD-3AF8-EE3F-C7494BCAFF63}"/>
              </a:ext>
            </a:extLst>
          </p:cNvPr>
          <p:cNvSpPr/>
          <p:nvPr/>
        </p:nvSpPr>
        <p:spPr>
          <a:xfrm>
            <a:off x="3909648" y="3579117"/>
            <a:ext cx="426128" cy="24983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4" name="Rectangle 13">
            <a:extLst>
              <a:ext uri="{FF2B5EF4-FFF2-40B4-BE49-F238E27FC236}">
                <a16:creationId xmlns:a16="http://schemas.microsoft.com/office/drawing/2014/main" id="{B85E2A5D-1816-89A9-077E-0F8D742E2106}"/>
              </a:ext>
            </a:extLst>
          </p:cNvPr>
          <p:cNvSpPr/>
          <p:nvPr/>
        </p:nvSpPr>
        <p:spPr>
          <a:xfrm>
            <a:off x="5089759" y="3015039"/>
            <a:ext cx="455817" cy="249834"/>
          </a:xfrm>
          <a:prstGeom prst="rect">
            <a:avLst/>
          </a:prstGeom>
          <a:noFill/>
          <a:ln w="285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5" name="Rectangle 14">
            <a:extLst>
              <a:ext uri="{FF2B5EF4-FFF2-40B4-BE49-F238E27FC236}">
                <a16:creationId xmlns:a16="http://schemas.microsoft.com/office/drawing/2014/main" id="{524313EE-7247-8510-4075-70AA22CD7C94}"/>
              </a:ext>
            </a:extLst>
          </p:cNvPr>
          <p:cNvSpPr/>
          <p:nvPr/>
        </p:nvSpPr>
        <p:spPr>
          <a:xfrm>
            <a:off x="228297" y="4291636"/>
            <a:ext cx="455816" cy="23499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6" name="Rectangle 15">
            <a:extLst>
              <a:ext uri="{FF2B5EF4-FFF2-40B4-BE49-F238E27FC236}">
                <a16:creationId xmlns:a16="http://schemas.microsoft.com/office/drawing/2014/main" id="{DCBA34EA-1D64-FDD1-A797-A0BAA533B3FF}"/>
              </a:ext>
            </a:extLst>
          </p:cNvPr>
          <p:cNvSpPr/>
          <p:nvPr/>
        </p:nvSpPr>
        <p:spPr>
          <a:xfrm>
            <a:off x="228298" y="4610785"/>
            <a:ext cx="455817" cy="249834"/>
          </a:xfrm>
          <a:prstGeom prst="rect">
            <a:avLst/>
          </a:prstGeom>
          <a:noFill/>
          <a:ln w="127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315111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2EE7D78-04BD-F5ED-016F-0CD4FCE3069D}"/>
              </a:ext>
            </a:extLst>
          </p:cNvPr>
          <p:cNvSpPr>
            <a:spLocks noGrp="1"/>
          </p:cNvSpPr>
          <p:nvPr>
            <p:ph type="title"/>
          </p:nvPr>
        </p:nvSpPr>
        <p:spPr/>
        <p:txBody>
          <a:bodyPr/>
          <a:lstStyle/>
          <a:p>
            <a:endParaRPr lang="fr-FR"/>
          </a:p>
        </p:txBody>
      </p:sp>
      <p:sp>
        <p:nvSpPr>
          <p:cNvPr id="3" name="Espace réservé du texte 2"/>
          <p:cNvSpPr>
            <a:spLocks noGrp="1"/>
          </p:cNvSpPr>
          <p:nvPr>
            <p:ph idx="1"/>
          </p:nvPr>
        </p:nvSpPr>
        <p:spPr/>
        <p:txBody>
          <a:bodyPr lIns="91440" tIns="45720" rIns="91440" bIns="45720" anchor="t"/>
          <a:lstStyle/>
          <a:p>
            <a:pPr>
              <a:buNone/>
            </a:pPr>
            <a:endParaRPr lang="fr-FR" sz="2000">
              <a:latin typeface="Segoe UI Semilight"/>
              <a:ea typeface="Segoe UI Black"/>
            </a:endParaRPr>
          </a:p>
          <a:p>
            <a:pPr>
              <a:buNone/>
            </a:pPr>
            <a:r>
              <a:rPr lang="fr-FR" sz="2000">
                <a:latin typeface="Segoe UI Semilight"/>
                <a:ea typeface="Segoe UI Black"/>
              </a:rPr>
              <a:t>Maintenant après plus de deux décennies d'existence, le développement de Linux est toujours maintenu activement. Le noyau jouit d’une communauté active.</a:t>
            </a:r>
            <a:endParaRPr lang="fr-FR" sz="2000">
              <a:latin typeface="Segoe UI Semilight"/>
            </a:endParaRPr>
          </a:p>
          <a:p>
            <a:pPr>
              <a:buNone/>
            </a:pPr>
            <a:endParaRPr lang="fr-FR" sz="2000">
              <a:latin typeface="Segoe UI Semilight"/>
              <a:ea typeface="Segoe UI Black"/>
            </a:endParaRPr>
          </a:p>
          <a:p>
            <a:pPr>
              <a:buNone/>
            </a:pPr>
            <a:r>
              <a:rPr lang="fr-FR" sz="2000">
                <a:latin typeface="Segoe UI Semilight"/>
                <a:ea typeface="Segoe UI Black"/>
              </a:rPr>
              <a:t>Constituée d’informaticiens, de geek et de passionné. Ces individus affichent une plus forte adoption de Linux et croient toujours au potentiel que l’OS libre finisse par dominer. </a:t>
            </a:r>
            <a:endParaRPr lang="fr-FR" sz="2000">
              <a:latin typeface="Segoe UI Semilight"/>
            </a:endParaRPr>
          </a:p>
          <a:p>
            <a:pPr>
              <a:buNone/>
            </a:pPr>
            <a:endParaRPr lang="fr-FR" sz="4000">
              <a:latin typeface="Segoe UI Semilight"/>
            </a:endParaRPr>
          </a:p>
          <a:p>
            <a:pPr>
              <a:buNone/>
            </a:pPr>
            <a:endParaRPr lang="fr-FR" sz="2000">
              <a:latin typeface="Segoe UI Semilight"/>
            </a:endParaRPr>
          </a:p>
        </p:txBody>
      </p:sp>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Introduction – Histoire </a:t>
            </a:r>
            <a:endParaRPr lang="fr-FR" u="sng"/>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155605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Manipuler l'arborescence</a:t>
            </a:r>
            <a:endParaRPr lang="fr-FR">
              <a:latin typeface="Segoe UI Black"/>
              <a:ea typeface="Segoe UI Black"/>
            </a:endParaRPr>
          </a:p>
          <a:p>
            <a:endParaRPr lang="fr-FR" u="sng">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p>
          <a:p>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100822" y="869300"/>
            <a:ext cx="2776274"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600">
                <a:solidFill>
                  <a:schemeClr val="accent1">
                    <a:lumMod val="75000"/>
                  </a:schemeClr>
                </a:solidFill>
                <a:latin typeface="Segoe UI Semilight"/>
                <a:cs typeface="Calibri"/>
              </a:rPr>
              <a:t>De bin à man</a:t>
            </a:r>
            <a:endParaRPr lang="fr-FR">
              <a:solidFill>
                <a:schemeClr val="accent1">
                  <a:lumMod val="75000"/>
                </a:schemeClr>
              </a:solidFill>
            </a:endParaRPr>
          </a:p>
          <a:p>
            <a:endParaRPr lang="fr-FR" sz="1600">
              <a:solidFill>
                <a:schemeClr val="accent1">
                  <a:lumMod val="75000"/>
                </a:schemeClr>
              </a:solidFill>
              <a:latin typeface="Segoe UI Semilight"/>
              <a:cs typeface="Calibri"/>
            </a:endParaRPr>
          </a:p>
        </p:txBody>
      </p:sp>
      <p:pic>
        <p:nvPicPr>
          <p:cNvPr id="7" name="Image 7">
            <a:extLst>
              <a:ext uri="{FF2B5EF4-FFF2-40B4-BE49-F238E27FC236}">
                <a16:creationId xmlns:a16="http://schemas.microsoft.com/office/drawing/2014/main" id="{275D4127-4C32-3285-63B1-B575726D895B}"/>
              </a:ext>
            </a:extLst>
          </p:cNvPr>
          <p:cNvPicPr>
            <a:picLocks noChangeAspect="1"/>
          </p:cNvPicPr>
          <p:nvPr/>
        </p:nvPicPr>
        <p:blipFill>
          <a:blip r:embed="rId3"/>
          <a:stretch>
            <a:fillRect/>
          </a:stretch>
        </p:blipFill>
        <p:spPr>
          <a:xfrm>
            <a:off x="3230089" y="1170433"/>
            <a:ext cx="5941031" cy="3548427"/>
          </a:xfrm>
          <a:prstGeom prst="rect">
            <a:avLst/>
          </a:prstGeom>
        </p:spPr>
      </p:pic>
      <p:sp>
        <p:nvSpPr>
          <p:cNvPr id="8" name="ZoneTexte 7">
            <a:extLst>
              <a:ext uri="{FF2B5EF4-FFF2-40B4-BE49-F238E27FC236}">
                <a16:creationId xmlns:a16="http://schemas.microsoft.com/office/drawing/2014/main" id="{B32D51A9-F5BD-30C2-3BD9-71C30A7789EF}"/>
              </a:ext>
            </a:extLst>
          </p:cNvPr>
          <p:cNvSpPr txBox="1"/>
          <p:nvPr/>
        </p:nvSpPr>
        <p:spPr>
          <a:xfrm>
            <a:off x="708766" y="4242343"/>
            <a:ext cx="29281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 Dossier </a:t>
            </a:r>
            <a:r>
              <a:rPr lang="fr-FR" err="1">
                <a:cs typeface="Calibri"/>
              </a:rPr>
              <a:t>courrant</a:t>
            </a:r>
            <a:endParaRPr lang="fr-FR">
              <a:cs typeface="Calibri"/>
            </a:endParaRPr>
          </a:p>
          <a:p>
            <a:r>
              <a:rPr lang="fr-FR">
                <a:cs typeface="Calibri"/>
              </a:rPr>
              <a:t>: Dossier cible</a:t>
            </a:r>
          </a:p>
        </p:txBody>
      </p:sp>
      <p:sp>
        <p:nvSpPr>
          <p:cNvPr id="9" name="Rectangle 8">
            <a:extLst>
              <a:ext uri="{FF2B5EF4-FFF2-40B4-BE49-F238E27FC236}">
                <a16:creationId xmlns:a16="http://schemas.microsoft.com/office/drawing/2014/main" id="{A459C5D0-0FFD-3AF8-EE3F-C7494BCAFF63}"/>
              </a:ext>
            </a:extLst>
          </p:cNvPr>
          <p:cNvSpPr/>
          <p:nvPr/>
        </p:nvSpPr>
        <p:spPr>
          <a:xfrm>
            <a:off x="4852252" y="3913111"/>
            <a:ext cx="426128" cy="24983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4" name="Rectangle 13">
            <a:extLst>
              <a:ext uri="{FF2B5EF4-FFF2-40B4-BE49-F238E27FC236}">
                <a16:creationId xmlns:a16="http://schemas.microsoft.com/office/drawing/2014/main" id="{B85E2A5D-1816-89A9-077E-0F8D742E2106}"/>
              </a:ext>
            </a:extLst>
          </p:cNvPr>
          <p:cNvSpPr/>
          <p:nvPr/>
        </p:nvSpPr>
        <p:spPr>
          <a:xfrm>
            <a:off x="5609304" y="3942799"/>
            <a:ext cx="455817" cy="249834"/>
          </a:xfrm>
          <a:prstGeom prst="rect">
            <a:avLst/>
          </a:prstGeom>
          <a:noFill/>
          <a:ln w="285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5" name="Rectangle 14">
            <a:extLst>
              <a:ext uri="{FF2B5EF4-FFF2-40B4-BE49-F238E27FC236}">
                <a16:creationId xmlns:a16="http://schemas.microsoft.com/office/drawing/2014/main" id="{524313EE-7247-8510-4075-70AA22CD7C94}"/>
              </a:ext>
            </a:extLst>
          </p:cNvPr>
          <p:cNvSpPr/>
          <p:nvPr/>
        </p:nvSpPr>
        <p:spPr>
          <a:xfrm>
            <a:off x="228297" y="4291636"/>
            <a:ext cx="455816" cy="23499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6" name="Rectangle 15">
            <a:extLst>
              <a:ext uri="{FF2B5EF4-FFF2-40B4-BE49-F238E27FC236}">
                <a16:creationId xmlns:a16="http://schemas.microsoft.com/office/drawing/2014/main" id="{DCBA34EA-1D64-FDD1-A797-A0BAA533B3FF}"/>
              </a:ext>
            </a:extLst>
          </p:cNvPr>
          <p:cNvSpPr/>
          <p:nvPr/>
        </p:nvSpPr>
        <p:spPr>
          <a:xfrm>
            <a:off x="228298" y="4610785"/>
            <a:ext cx="455817" cy="249834"/>
          </a:xfrm>
          <a:prstGeom prst="rect">
            <a:avLst/>
          </a:prstGeom>
          <a:noFill/>
          <a:ln w="127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14891794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Manipuler l'arborescence</a:t>
            </a:r>
            <a:endParaRPr lang="fr-FR">
              <a:latin typeface="Segoe UI Black"/>
              <a:ea typeface="Segoe UI Black"/>
            </a:endParaRPr>
          </a:p>
          <a:p>
            <a:endParaRPr lang="fr-FR" u="sng">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p>
          <a:p>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100822" y="869300"/>
            <a:ext cx="2776274"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600">
                <a:solidFill>
                  <a:schemeClr val="accent1">
                    <a:lumMod val="75000"/>
                  </a:schemeClr>
                </a:solidFill>
                <a:latin typeface="Segoe UI Semilight"/>
                <a:cs typeface="Calibri"/>
              </a:rPr>
              <a:t>Relatif:</a:t>
            </a:r>
          </a:p>
          <a:p>
            <a:r>
              <a:rPr lang="fr-FR" sz="1600">
                <a:solidFill>
                  <a:schemeClr val="accent1">
                    <a:lumMod val="75000"/>
                  </a:schemeClr>
                </a:solidFill>
                <a:latin typeface="Segoe UI Semilight"/>
                <a:cs typeface="Calibri"/>
              </a:rPr>
              <a:t>cd ../man</a:t>
            </a:r>
          </a:p>
          <a:p>
            <a:r>
              <a:rPr lang="fr-FR" sz="1600">
                <a:solidFill>
                  <a:schemeClr val="accent1">
                    <a:lumMod val="75000"/>
                  </a:schemeClr>
                </a:solidFill>
                <a:latin typeface="Segoe UI Semilight"/>
                <a:cs typeface="Calibri"/>
              </a:rPr>
              <a:t>Absolu:</a:t>
            </a:r>
          </a:p>
          <a:p>
            <a:r>
              <a:rPr lang="fr-FR" sz="1600">
                <a:solidFill>
                  <a:schemeClr val="accent1">
                    <a:lumMod val="75000"/>
                  </a:schemeClr>
                </a:solidFill>
                <a:latin typeface="Segoe UI Semilight"/>
                <a:cs typeface="Calibri"/>
              </a:rPr>
              <a:t>cd /</a:t>
            </a:r>
            <a:r>
              <a:rPr lang="fr-FR" sz="1600" err="1">
                <a:solidFill>
                  <a:schemeClr val="accent1">
                    <a:lumMod val="75000"/>
                  </a:schemeClr>
                </a:solidFill>
                <a:latin typeface="Segoe UI Semilight"/>
                <a:cs typeface="Calibri"/>
              </a:rPr>
              <a:t>usr</a:t>
            </a:r>
            <a:r>
              <a:rPr lang="fr-FR" sz="1600">
                <a:solidFill>
                  <a:schemeClr val="accent1">
                    <a:lumMod val="75000"/>
                  </a:schemeClr>
                </a:solidFill>
                <a:latin typeface="Segoe UI Semilight"/>
                <a:cs typeface="Calibri"/>
              </a:rPr>
              <a:t>/X11R6</a:t>
            </a:r>
          </a:p>
          <a:p>
            <a:endParaRPr lang="fr-FR" sz="1600">
              <a:solidFill>
                <a:schemeClr val="accent1">
                  <a:lumMod val="75000"/>
                </a:schemeClr>
              </a:solidFill>
              <a:latin typeface="Segoe UI Semilight"/>
              <a:cs typeface="Calibri"/>
            </a:endParaRPr>
          </a:p>
          <a:p>
            <a:r>
              <a:rPr lang="fr-FR" sz="1600">
                <a:solidFill>
                  <a:schemeClr val="accent1">
                    <a:lumMod val="75000"/>
                  </a:schemeClr>
                </a:solidFill>
                <a:latin typeface="Segoe UI Semilight"/>
                <a:cs typeface="Calibri"/>
              </a:rPr>
              <a:t>À noter que de manière générale :</a:t>
            </a:r>
          </a:p>
          <a:p>
            <a:r>
              <a:rPr lang="fr-FR" sz="1600">
                <a:solidFill>
                  <a:schemeClr val="accent1">
                    <a:lumMod val="75000"/>
                  </a:schemeClr>
                </a:solidFill>
                <a:latin typeface="Segoe UI Semilight"/>
                <a:cs typeface="Calibri"/>
              </a:rPr>
              <a:t>Le chemin est </a:t>
            </a:r>
            <a:r>
              <a:rPr lang="fr-FR" sz="1600" b="1">
                <a:solidFill>
                  <a:schemeClr val="accent1">
                    <a:lumMod val="75000"/>
                  </a:schemeClr>
                </a:solidFill>
                <a:latin typeface="Segoe UI Semilight"/>
                <a:cs typeface="Calibri"/>
              </a:rPr>
              <a:t>sensible à la casse.</a:t>
            </a:r>
          </a:p>
          <a:p>
            <a:r>
              <a:rPr lang="fr-FR" sz="1600">
                <a:solidFill>
                  <a:schemeClr val="accent1">
                    <a:lumMod val="75000"/>
                  </a:schemeClr>
                </a:solidFill>
                <a:latin typeface="Segoe UI Semilight"/>
                <a:cs typeface="Calibri"/>
              </a:rPr>
              <a:t>(ok) </a:t>
            </a:r>
            <a:r>
              <a:rPr lang="fr-FR" sz="1600">
                <a:solidFill>
                  <a:schemeClr val="accent1">
                    <a:lumMod val="75000"/>
                  </a:schemeClr>
                </a:solidFill>
                <a:latin typeface="Segoe UI Semilight"/>
                <a:ea typeface="+mn-lt"/>
                <a:cs typeface="+mn-lt"/>
              </a:rPr>
              <a:t>/</a:t>
            </a:r>
            <a:r>
              <a:rPr lang="fr-FR" sz="1600" err="1">
                <a:solidFill>
                  <a:schemeClr val="accent1">
                    <a:lumMod val="75000"/>
                  </a:schemeClr>
                </a:solidFill>
                <a:latin typeface="Segoe UI Semilight"/>
                <a:ea typeface="+mn-lt"/>
                <a:cs typeface="+mn-lt"/>
              </a:rPr>
              <a:t>usr</a:t>
            </a:r>
            <a:r>
              <a:rPr lang="fr-FR" sz="1600">
                <a:solidFill>
                  <a:schemeClr val="accent1">
                    <a:lumMod val="75000"/>
                  </a:schemeClr>
                </a:solidFill>
                <a:latin typeface="Segoe UI Semilight"/>
                <a:ea typeface="+mn-lt"/>
                <a:cs typeface="+mn-lt"/>
              </a:rPr>
              <a:t>/X11R6 </a:t>
            </a:r>
          </a:p>
          <a:p>
            <a:r>
              <a:rPr lang="fr-FR" sz="1600">
                <a:solidFill>
                  <a:schemeClr val="accent1">
                    <a:lumMod val="75000"/>
                  </a:schemeClr>
                </a:solidFill>
                <a:latin typeface="Segoe UI Semilight"/>
                <a:ea typeface="+mn-lt"/>
                <a:cs typeface="+mn-lt"/>
              </a:rPr>
              <a:t>(nok) /</a:t>
            </a:r>
            <a:r>
              <a:rPr lang="fr-FR" sz="1600" err="1">
                <a:solidFill>
                  <a:schemeClr val="accent1">
                    <a:lumMod val="75000"/>
                  </a:schemeClr>
                </a:solidFill>
                <a:latin typeface="Segoe UI Semilight"/>
                <a:ea typeface="+mn-lt"/>
                <a:cs typeface="+mn-lt"/>
              </a:rPr>
              <a:t>usr</a:t>
            </a:r>
            <a:r>
              <a:rPr lang="fr-FR" sz="1600">
                <a:solidFill>
                  <a:schemeClr val="accent1">
                    <a:lumMod val="75000"/>
                  </a:schemeClr>
                </a:solidFill>
                <a:latin typeface="Segoe UI Semilight"/>
                <a:ea typeface="+mn-lt"/>
                <a:cs typeface="+mn-lt"/>
              </a:rPr>
              <a:t>/x11R6</a:t>
            </a:r>
            <a:endParaRPr lang="fr-FR" sz="2000">
              <a:solidFill>
                <a:schemeClr val="accent1">
                  <a:lumMod val="75000"/>
                </a:schemeClr>
              </a:solidFill>
              <a:latin typeface="Segoe UI Semilight"/>
              <a:cs typeface="Segoe UI Semilight"/>
            </a:endParaRPr>
          </a:p>
          <a:p>
            <a:r>
              <a:rPr lang="fr-FR" sz="1600">
                <a:solidFill>
                  <a:schemeClr val="accent1">
                    <a:lumMod val="75000"/>
                  </a:schemeClr>
                </a:solidFill>
                <a:latin typeface="Segoe UI Semilight"/>
                <a:ea typeface="+mn-lt"/>
                <a:cs typeface="+mn-lt"/>
              </a:rPr>
              <a:t>(ok) /./</a:t>
            </a:r>
            <a:r>
              <a:rPr lang="fr-FR" sz="1600" err="1">
                <a:solidFill>
                  <a:schemeClr val="accent1">
                    <a:lumMod val="75000"/>
                  </a:schemeClr>
                </a:solidFill>
                <a:latin typeface="Segoe UI Semilight"/>
                <a:ea typeface="+mn-lt"/>
                <a:cs typeface="+mn-lt"/>
              </a:rPr>
              <a:t>usr</a:t>
            </a:r>
            <a:r>
              <a:rPr lang="fr-FR" sz="1600">
                <a:solidFill>
                  <a:schemeClr val="accent1">
                    <a:lumMod val="75000"/>
                  </a:schemeClr>
                </a:solidFill>
                <a:latin typeface="Segoe UI Semilight"/>
                <a:ea typeface="+mn-lt"/>
                <a:cs typeface="+mn-lt"/>
              </a:rPr>
              <a:t>/X11R6 </a:t>
            </a:r>
            <a:r>
              <a:rPr lang="fr-FR" sz="1600">
                <a:solidFill>
                  <a:schemeClr val="accent1">
                    <a:lumMod val="75000"/>
                  </a:schemeClr>
                </a:solidFill>
                <a:latin typeface="Segoe UI Semilight"/>
                <a:cs typeface="Calibri"/>
              </a:rPr>
              <a:t> </a:t>
            </a:r>
            <a:endParaRPr lang="fr-FR" sz="2000">
              <a:solidFill>
                <a:schemeClr val="accent1">
                  <a:lumMod val="75000"/>
                </a:schemeClr>
              </a:solidFill>
              <a:latin typeface="Segoe UI Semilight"/>
              <a:cs typeface="Segoe UI Semilight"/>
            </a:endParaRPr>
          </a:p>
          <a:p>
            <a:endParaRPr lang="fr-FR" sz="1600">
              <a:solidFill>
                <a:schemeClr val="accent1">
                  <a:lumMod val="75000"/>
                </a:schemeClr>
              </a:solidFill>
              <a:latin typeface="Segoe UI Semilight"/>
              <a:cs typeface="Calibri"/>
            </a:endParaRPr>
          </a:p>
        </p:txBody>
      </p:sp>
      <p:pic>
        <p:nvPicPr>
          <p:cNvPr id="7" name="Image 7">
            <a:extLst>
              <a:ext uri="{FF2B5EF4-FFF2-40B4-BE49-F238E27FC236}">
                <a16:creationId xmlns:a16="http://schemas.microsoft.com/office/drawing/2014/main" id="{275D4127-4C32-3285-63B1-B575726D895B}"/>
              </a:ext>
            </a:extLst>
          </p:cNvPr>
          <p:cNvPicPr>
            <a:picLocks noChangeAspect="1"/>
          </p:cNvPicPr>
          <p:nvPr/>
        </p:nvPicPr>
        <p:blipFill>
          <a:blip r:embed="rId3"/>
          <a:stretch>
            <a:fillRect/>
          </a:stretch>
        </p:blipFill>
        <p:spPr>
          <a:xfrm>
            <a:off x="3230089" y="1170433"/>
            <a:ext cx="5941031" cy="3548427"/>
          </a:xfrm>
          <a:prstGeom prst="rect">
            <a:avLst/>
          </a:prstGeom>
        </p:spPr>
      </p:pic>
      <p:sp>
        <p:nvSpPr>
          <p:cNvPr id="8" name="ZoneTexte 7">
            <a:extLst>
              <a:ext uri="{FF2B5EF4-FFF2-40B4-BE49-F238E27FC236}">
                <a16:creationId xmlns:a16="http://schemas.microsoft.com/office/drawing/2014/main" id="{B32D51A9-F5BD-30C2-3BD9-71C30A7789EF}"/>
              </a:ext>
            </a:extLst>
          </p:cNvPr>
          <p:cNvSpPr txBox="1"/>
          <p:nvPr/>
        </p:nvSpPr>
        <p:spPr>
          <a:xfrm>
            <a:off x="708766" y="4242343"/>
            <a:ext cx="29281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 Dossier </a:t>
            </a:r>
            <a:r>
              <a:rPr lang="fr-FR" err="1">
                <a:cs typeface="Calibri"/>
              </a:rPr>
              <a:t>courrant</a:t>
            </a:r>
            <a:endParaRPr lang="fr-FR">
              <a:cs typeface="Calibri"/>
            </a:endParaRPr>
          </a:p>
          <a:p>
            <a:r>
              <a:rPr lang="fr-FR">
                <a:cs typeface="Calibri"/>
              </a:rPr>
              <a:t>: Dossier cible</a:t>
            </a:r>
          </a:p>
        </p:txBody>
      </p:sp>
      <p:sp>
        <p:nvSpPr>
          <p:cNvPr id="9" name="Rectangle 8">
            <a:extLst>
              <a:ext uri="{FF2B5EF4-FFF2-40B4-BE49-F238E27FC236}">
                <a16:creationId xmlns:a16="http://schemas.microsoft.com/office/drawing/2014/main" id="{A459C5D0-0FFD-3AF8-EE3F-C7494BCAFF63}"/>
              </a:ext>
            </a:extLst>
          </p:cNvPr>
          <p:cNvSpPr/>
          <p:nvPr/>
        </p:nvSpPr>
        <p:spPr>
          <a:xfrm>
            <a:off x="4852252" y="3913111"/>
            <a:ext cx="426128" cy="24983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4" name="Rectangle 13">
            <a:extLst>
              <a:ext uri="{FF2B5EF4-FFF2-40B4-BE49-F238E27FC236}">
                <a16:creationId xmlns:a16="http://schemas.microsoft.com/office/drawing/2014/main" id="{B85E2A5D-1816-89A9-077E-0F8D742E2106}"/>
              </a:ext>
            </a:extLst>
          </p:cNvPr>
          <p:cNvSpPr/>
          <p:nvPr/>
        </p:nvSpPr>
        <p:spPr>
          <a:xfrm>
            <a:off x="5609304" y="3942799"/>
            <a:ext cx="455817" cy="249834"/>
          </a:xfrm>
          <a:prstGeom prst="rect">
            <a:avLst/>
          </a:prstGeom>
          <a:noFill/>
          <a:ln w="285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5" name="Rectangle 14">
            <a:extLst>
              <a:ext uri="{FF2B5EF4-FFF2-40B4-BE49-F238E27FC236}">
                <a16:creationId xmlns:a16="http://schemas.microsoft.com/office/drawing/2014/main" id="{524313EE-7247-8510-4075-70AA22CD7C94}"/>
              </a:ext>
            </a:extLst>
          </p:cNvPr>
          <p:cNvSpPr/>
          <p:nvPr/>
        </p:nvSpPr>
        <p:spPr>
          <a:xfrm>
            <a:off x="228297" y="4291636"/>
            <a:ext cx="455816" cy="23499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6" name="Rectangle 15">
            <a:extLst>
              <a:ext uri="{FF2B5EF4-FFF2-40B4-BE49-F238E27FC236}">
                <a16:creationId xmlns:a16="http://schemas.microsoft.com/office/drawing/2014/main" id="{DCBA34EA-1D64-FDD1-A797-A0BAA533B3FF}"/>
              </a:ext>
            </a:extLst>
          </p:cNvPr>
          <p:cNvSpPr/>
          <p:nvPr/>
        </p:nvSpPr>
        <p:spPr>
          <a:xfrm>
            <a:off x="228298" y="4610785"/>
            <a:ext cx="455817" cy="249834"/>
          </a:xfrm>
          <a:prstGeom prst="rect">
            <a:avLst/>
          </a:prstGeom>
          <a:noFill/>
          <a:ln w="127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3216171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Manipuler l'arborescence</a:t>
            </a:r>
            <a:endParaRPr lang="fr-FR">
              <a:latin typeface="Segoe UI Black"/>
              <a:ea typeface="Segoe UI Black"/>
            </a:endParaRPr>
          </a:p>
          <a:p>
            <a:endParaRPr lang="fr-FR" u="sng">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p>
          <a:p>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100822" y="869300"/>
            <a:ext cx="277627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600">
                <a:solidFill>
                  <a:schemeClr val="accent1">
                    <a:lumMod val="75000"/>
                  </a:schemeClr>
                </a:solidFill>
                <a:latin typeface="Segoe UI Semilight"/>
                <a:ea typeface="+mn-lt"/>
                <a:cs typeface="+mn-lt"/>
              </a:rPr>
              <a:t>De</a:t>
            </a:r>
            <a:r>
              <a:rPr lang="fr-FR" sz="1600">
                <a:solidFill>
                  <a:schemeClr val="accent1">
                    <a:lumMod val="75000"/>
                  </a:schemeClr>
                </a:solidFill>
                <a:latin typeface="Segoe UI Semilight"/>
                <a:cs typeface="Calibri"/>
              </a:rPr>
              <a:t> </a:t>
            </a:r>
            <a:r>
              <a:rPr lang="fr-FR" sz="1600" err="1">
                <a:solidFill>
                  <a:schemeClr val="accent1">
                    <a:lumMod val="75000"/>
                  </a:schemeClr>
                </a:solidFill>
                <a:latin typeface="Segoe UI Semilight"/>
                <a:cs typeface="Calibri"/>
              </a:rPr>
              <a:t>faq</a:t>
            </a:r>
            <a:r>
              <a:rPr lang="fr-FR" sz="1600">
                <a:solidFill>
                  <a:schemeClr val="accent1">
                    <a:lumMod val="75000"/>
                  </a:schemeClr>
                </a:solidFill>
                <a:latin typeface="Segoe UI Semilight"/>
                <a:cs typeface="Calibri"/>
              </a:rPr>
              <a:t> à </a:t>
            </a:r>
            <a:r>
              <a:rPr lang="fr-FR" sz="1600" err="1">
                <a:solidFill>
                  <a:schemeClr val="accent1">
                    <a:lumMod val="75000"/>
                  </a:schemeClr>
                </a:solidFill>
                <a:latin typeface="Segoe UI Semilight"/>
                <a:cs typeface="Calibri"/>
              </a:rPr>
              <a:t>tux</a:t>
            </a:r>
          </a:p>
        </p:txBody>
      </p:sp>
      <p:pic>
        <p:nvPicPr>
          <p:cNvPr id="7" name="Image 7">
            <a:extLst>
              <a:ext uri="{FF2B5EF4-FFF2-40B4-BE49-F238E27FC236}">
                <a16:creationId xmlns:a16="http://schemas.microsoft.com/office/drawing/2014/main" id="{275D4127-4C32-3285-63B1-B575726D895B}"/>
              </a:ext>
            </a:extLst>
          </p:cNvPr>
          <p:cNvPicPr>
            <a:picLocks noChangeAspect="1"/>
          </p:cNvPicPr>
          <p:nvPr/>
        </p:nvPicPr>
        <p:blipFill>
          <a:blip r:embed="rId3"/>
          <a:stretch>
            <a:fillRect/>
          </a:stretch>
        </p:blipFill>
        <p:spPr>
          <a:xfrm>
            <a:off x="3230089" y="1111056"/>
            <a:ext cx="5941031" cy="3548427"/>
          </a:xfrm>
          <a:prstGeom prst="rect">
            <a:avLst/>
          </a:prstGeom>
        </p:spPr>
      </p:pic>
      <p:sp>
        <p:nvSpPr>
          <p:cNvPr id="8" name="ZoneTexte 7">
            <a:extLst>
              <a:ext uri="{FF2B5EF4-FFF2-40B4-BE49-F238E27FC236}">
                <a16:creationId xmlns:a16="http://schemas.microsoft.com/office/drawing/2014/main" id="{B32D51A9-F5BD-30C2-3BD9-71C30A7789EF}"/>
              </a:ext>
            </a:extLst>
          </p:cNvPr>
          <p:cNvSpPr txBox="1"/>
          <p:nvPr/>
        </p:nvSpPr>
        <p:spPr>
          <a:xfrm>
            <a:off x="708766" y="4242343"/>
            <a:ext cx="29281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 Dossier </a:t>
            </a:r>
            <a:r>
              <a:rPr lang="fr-FR" err="1">
                <a:cs typeface="Calibri"/>
              </a:rPr>
              <a:t>courrant</a:t>
            </a:r>
            <a:endParaRPr lang="fr-FR">
              <a:cs typeface="Calibri"/>
            </a:endParaRPr>
          </a:p>
          <a:p>
            <a:r>
              <a:rPr lang="fr-FR">
                <a:cs typeface="Calibri"/>
              </a:rPr>
              <a:t>: Dossier cible</a:t>
            </a:r>
          </a:p>
        </p:txBody>
      </p:sp>
      <p:sp>
        <p:nvSpPr>
          <p:cNvPr id="9" name="Rectangle 8">
            <a:extLst>
              <a:ext uri="{FF2B5EF4-FFF2-40B4-BE49-F238E27FC236}">
                <a16:creationId xmlns:a16="http://schemas.microsoft.com/office/drawing/2014/main" id="{A459C5D0-0FFD-3AF8-EE3F-C7494BCAFF63}"/>
              </a:ext>
            </a:extLst>
          </p:cNvPr>
          <p:cNvSpPr/>
          <p:nvPr/>
        </p:nvSpPr>
        <p:spPr>
          <a:xfrm>
            <a:off x="6982388" y="4410390"/>
            <a:ext cx="426128" cy="24983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4" name="Rectangle 13">
            <a:extLst>
              <a:ext uri="{FF2B5EF4-FFF2-40B4-BE49-F238E27FC236}">
                <a16:creationId xmlns:a16="http://schemas.microsoft.com/office/drawing/2014/main" id="{B85E2A5D-1816-89A9-077E-0F8D742E2106}"/>
              </a:ext>
            </a:extLst>
          </p:cNvPr>
          <p:cNvSpPr/>
          <p:nvPr/>
        </p:nvSpPr>
        <p:spPr>
          <a:xfrm>
            <a:off x="5082336" y="2963085"/>
            <a:ext cx="455817" cy="249834"/>
          </a:xfrm>
          <a:prstGeom prst="rect">
            <a:avLst/>
          </a:prstGeom>
          <a:noFill/>
          <a:ln w="285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5" name="Rectangle 14">
            <a:extLst>
              <a:ext uri="{FF2B5EF4-FFF2-40B4-BE49-F238E27FC236}">
                <a16:creationId xmlns:a16="http://schemas.microsoft.com/office/drawing/2014/main" id="{524313EE-7247-8510-4075-70AA22CD7C94}"/>
              </a:ext>
            </a:extLst>
          </p:cNvPr>
          <p:cNvSpPr/>
          <p:nvPr/>
        </p:nvSpPr>
        <p:spPr>
          <a:xfrm>
            <a:off x="228297" y="4291636"/>
            <a:ext cx="455816" cy="23499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6" name="Rectangle 15">
            <a:extLst>
              <a:ext uri="{FF2B5EF4-FFF2-40B4-BE49-F238E27FC236}">
                <a16:creationId xmlns:a16="http://schemas.microsoft.com/office/drawing/2014/main" id="{DCBA34EA-1D64-FDD1-A797-A0BAA533B3FF}"/>
              </a:ext>
            </a:extLst>
          </p:cNvPr>
          <p:cNvSpPr/>
          <p:nvPr/>
        </p:nvSpPr>
        <p:spPr>
          <a:xfrm>
            <a:off x="228298" y="4610785"/>
            <a:ext cx="455817" cy="249834"/>
          </a:xfrm>
          <a:prstGeom prst="rect">
            <a:avLst/>
          </a:prstGeom>
          <a:noFill/>
          <a:ln w="127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8620533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Manipuler l'arborescence</a:t>
            </a:r>
            <a:endParaRPr lang="fr-FR">
              <a:latin typeface="Segoe UI Black"/>
              <a:ea typeface="Segoe UI Black"/>
            </a:endParaRPr>
          </a:p>
          <a:p>
            <a:endParaRPr lang="fr-FR" u="sng">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p>
          <a:p>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9654EC6-DE3B-9156-FD95-37401E2D7167}"/>
              </a:ext>
            </a:extLst>
          </p:cNvPr>
          <p:cNvSpPr txBox="1"/>
          <p:nvPr/>
        </p:nvSpPr>
        <p:spPr>
          <a:xfrm>
            <a:off x="100822" y="869300"/>
            <a:ext cx="2776274"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600">
                <a:solidFill>
                  <a:schemeClr val="accent1">
                    <a:lumMod val="75000"/>
                  </a:schemeClr>
                </a:solidFill>
                <a:latin typeface="Segoe UI Semilight"/>
                <a:cs typeface="Calibri"/>
              </a:rPr>
              <a:t>Relatif:</a:t>
            </a:r>
            <a:endParaRPr lang="fr-FR">
              <a:solidFill>
                <a:schemeClr val="accent1">
                  <a:lumMod val="75000"/>
                </a:schemeClr>
              </a:solidFill>
            </a:endParaRPr>
          </a:p>
          <a:p>
            <a:r>
              <a:rPr lang="fr-FR" sz="1600">
                <a:solidFill>
                  <a:schemeClr val="accent1">
                    <a:lumMod val="75000"/>
                  </a:schemeClr>
                </a:solidFill>
                <a:latin typeface="Segoe UI Semilight"/>
                <a:cs typeface="Calibri"/>
              </a:rPr>
              <a:t>cd ~</a:t>
            </a:r>
          </a:p>
          <a:p>
            <a:r>
              <a:rPr lang="fr-FR" sz="1600">
                <a:solidFill>
                  <a:schemeClr val="accent1">
                    <a:lumMod val="75000"/>
                  </a:schemeClr>
                </a:solidFill>
                <a:latin typeface="Segoe UI Semilight"/>
                <a:cs typeface="Calibri"/>
              </a:rPr>
              <a:t>Absolu:</a:t>
            </a:r>
          </a:p>
          <a:p>
            <a:r>
              <a:rPr lang="fr-FR" sz="1600">
                <a:solidFill>
                  <a:schemeClr val="accent1">
                    <a:lumMod val="75000"/>
                  </a:schemeClr>
                </a:solidFill>
                <a:latin typeface="Segoe UI Semilight"/>
                <a:cs typeface="Calibri"/>
              </a:rPr>
              <a:t>cd /home/</a:t>
            </a:r>
            <a:r>
              <a:rPr lang="fr-FR" sz="1600" err="1">
                <a:solidFill>
                  <a:schemeClr val="accent1">
                    <a:lumMod val="75000"/>
                  </a:schemeClr>
                </a:solidFill>
                <a:latin typeface="Segoe UI Semilight"/>
                <a:cs typeface="Calibri"/>
              </a:rPr>
              <a:t>tux</a:t>
            </a:r>
            <a:endParaRPr lang="fr-FR" sz="1600">
              <a:solidFill>
                <a:schemeClr val="accent1">
                  <a:lumMod val="75000"/>
                </a:schemeClr>
              </a:solidFill>
              <a:latin typeface="Segoe UI Semilight"/>
              <a:cs typeface="Calibri"/>
            </a:endParaRPr>
          </a:p>
          <a:p>
            <a:endParaRPr lang="fr-FR" sz="1600">
              <a:solidFill>
                <a:schemeClr val="accent1">
                  <a:lumMod val="75000"/>
                </a:schemeClr>
              </a:solidFill>
              <a:latin typeface="Segoe UI Semilight"/>
              <a:cs typeface="Calibri"/>
            </a:endParaRPr>
          </a:p>
          <a:p>
            <a:r>
              <a:rPr lang="fr-FR" sz="1600">
                <a:solidFill>
                  <a:schemeClr val="accent1">
                    <a:lumMod val="75000"/>
                  </a:schemeClr>
                </a:solidFill>
                <a:latin typeface="Segoe UI Semilight"/>
                <a:ea typeface="+mn-lt"/>
                <a:cs typeface="+mn-lt"/>
              </a:rPr>
              <a:t>A noter que :</a:t>
            </a:r>
          </a:p>
          <a:p>
            <a:r>
              <a:rPr lang="fr-FR" sz="1600">
                <a:solidFill>
                  <a:schemeClr val="accent1">
                    <a:lumMod val="75000"/>
                  </a:schemeClr>
                </a:solidFill>
                <a:ea typeface="+mn-lt"/>
                <a:cs typeface="+mn-lt"/>
              </a:rPr>
              <a:t>~ symbolise le répertoire home de l'utilisateur connecté</a:t>
            </a:r>
          </a:p>
          <a:p>
            <a:endParaRPr lang="fr-FR" sz="1600">
              <a:ea typeface="+mn-lt"/>
              <a:cs typeface="+mn-lt"/>
            </a:endParaRPr>
          </a:p>
          <a:p>
            <a:endParaRPr lang="fr-FR" sz="1600">
              <a:solidFill>
                <a:schemeClr val="accent1">
                  <a:lumMod val="75000"/>
                </a:schemeClr>
              </a:solidFill>
              <a:latin typeface="Segoe UI Semilight"/>
              <a:cs typeface="Calibri"/>
            </a:endParaRPr>
          </a:p>
          <a:p>
            <a:endParaRPr lang="fr-FR" sz="1600">
              <a:solidFill>
                <a:schemeClr val="accent1">
                  <a:lumMod val="75000"/>
                </a:schemeClr>
              </a:solidFill>
              <a:latin typeface="Segoe UI Semilight"/>
              <a:cs typeface="Calibri"/>
            </a:endParaRPr>
          </a:p>
          <a:p>
            <a:endParaRPr lang="fr-FR" sz="1600">
              <a:solidFill>
                <a:schemeClr val="accent1">
                  <a:lumMod val="75000"/>
                </a:schemeClr>
              </a:solidFill>
              <a:latin typeface="Segoe UI Semilight"/>
              <a:cs typeface="Calibri"/>
            </a:endParaRPr>
          </a:p>
        </p:txBody>
      </p:sp>
      <p:pic>
        <p:nvPicPr>
          <p:cNvPr id="7" name="Image 7">
            <a:extLst>
              <a:ext uri="{FF2B5EF4-FFF2-40B4-BE49-F238E27FC236}">
                <a16:creationId xmlns:a16="http://schemas.microsoft.com/office/drawing/2014/main" id="{275D4127-4C32-3285-63B1-B575726D895B}"/>
              </a:ext>
            </a:extLst>
          </p:cNvPr>
          <p:cNvPicPr>
            <a:picLocks noChangeAspect="1"/>
          </p:cNvPicPr>
          <p:nvPr/>
        </p:nvPicPr>
        <p:blipFill>
          <a:blip r:embed="rId3"/>
          <a:stretch>
            <a:fillRect/>
          </a:stretch>
        </p:blipFill>
        <p:spPr>
          <a:xfrm>
            <a:off x="3230089" y="1111056"/>
            <a:ext cx="5941031" cy="3548427"/>
          </a:xfrm>
          <a:prstGeom prst="rect">
            <a:avLst/>
          </a:prstGeom>
        </p:spPr>
      </p:pic>
      <p:sp>
        <p:nvSpPr>
          <p:cNvPr id="8" name="ZoneTexte 7">
            <a:extLst>
              <a:ext uri="{FF2B5EF4-FFF2-40B4-BE49-F238E27FC236}">
                <a16:creationId xmlns:a16="http://schemas.microsoft.com/office/drawing/2014/main" id="{B32D51A9-F5BD-30C2-3BD9-71C30A7789EF}"/>
              </a:ext>
            </a:extLst>
          </p:cNvPr>
          <p:cNvSpPr txBox="1"/>
          <p:nvPr/>
        </p:nvSpPr>
        <p:spPr>
          <a:xfrm>
            <a:off x="708766" y="4242343"/>
            <a:ext cx="29281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cs typeface="Calibri"/>
              </a:rPr>
              <a:t>: Dossier </a:t>
            </a:r>
            <a:r>
              <a:rPr lang="fr-FR" err="1">
                <a:cs typeface="Calibri"/>
              </a:rPr>
              <a:t>courrant</a:t>
            </a:r>
            <a:endParaRPr lang="fr-FR">
              <a:cs typeface="Calibri"/>
            </a:endParaRPr>
          </a:p>
          <a:p>
            <a:r>
              <a:rPr lang="fr-FR">
                <a:cs typeface="Calibri"/>
              </a:rPr>
              <a:t>: Dossier cible</a:t>
            </a:r>
          </a:p>
        </p:txBody>
      </p:sp>
      <p:sp>
        <p:nvSpPr>
          <p:cNvPr id="9" name="Rectangle 8">
            <a:extLst>
              <a:ext uri="{FF2B5EF4-FFF2-40B4-BE49-F238E27FC236}">
                <a16:creationId xmlns:a16="http://schemas.microsoft.com/office/drawing/2014/main" id="{A459C5D0-0FFD-3AF8-EE3F-C7494BCAFF63}"/>
              </a:ext>
            </a:extLst>
          </p:cNvPr>
          <p:cNvSpPr/>
          <p:nvPr/>
        </p:nvSpPr>
        <p:spPr>
          <a:xfrm>
            <a:off x="6982388" y="4410390"/>
            <a:ext cx="426128" cy="249834"/>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4" name="Rectangle 13">
            <a:extLst>
              <a:ext uri="{FF2B5EF4-FFF2-40B4-BE49-F238E27FC236}">
                <a16:creationId xmlns:a16="http://schemas.microsoft.com/office/drawing/2014/main" id="{B85E2A5D-1816-89A9-077E-0F8D742E2106}"/>
              </a:ext>
            </a:extLst>
          </p:cNvPr>
          <p:cNvSpPr/>
          <p:nvPr/>
        </p:nvSpPr>
        <p:spPr>
          <a:xfrm>
            <a:off x="5082336" y="2963085"/>
            <a:ext cx="455817" cy="249834"/>
          </a:xfrm>
          <a:prstGeom prst="rect">
            <a:avLst/>
          </a:prstGeom>
          <a:noFill/>
          <a:ln w="285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5" name="Rectangle 14">
            <a:extLst>
              <a:ext uri="{FF2B5EF4-FFF2-40B4-BE49-F238E27FC236}">
                <a16:creationId xmlns:a16="http://schemas.microsoft.com/office/drawing/2014/main" id="{524313EE-7247-8510-4075-70AA22CD7C94}"/>
              </a:ext>
            </a:extLst>
          </p:cNvPr>
          <p:cNvSpPr/>
          <p:nvPr/>
        </p:nvSpPr>
        <p:spPr>
          <a:xfrm>
            <a:off x="228297" y="4291636"/>
            <a:ext cx="455816" cy="234990"/>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16" name="Rectangle 15">
            <a:extLst>
              <a:ext uri="{FF2B5EF4-FFF2-40B4-BE49-F238E27FC236}">
                <a16:creationId xmlns:a16="http://schemas.microsoft.com/office/drawing/2014/main" id="{DCBA34EA-1D64-FDD1-A797-A0BAA533B3FF}"/>
              </a:ext>
            </a:extLst>
          </p:cNvPr>
          <p:cNvSpPr/>
          <p:nvPr/>
        </p:nvSpPr>
        <p:spPr>
          <a:xfrm>
            <a:off x="228298" y="4610785"/>
            <a:ext cx="455817" cy="249834"/>
          </a:xfrm>
          <a:prstGeom prst="rect">
            <a:avLst/>
          </a:prstGeom>
          <a:noFill/>
          <a:ln w="1270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1470839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977732" y="145774"/>
            <a:ext cx="4346379" cy="1840504"/>
          </a:xfrm>
        </p:spPr>
        <p:txBody>
          <a:bodyPr wrap="square" lIns="0" tIns="0" rIns="91440" bIns="0" anchor="t">
            <a:spAutoFit/>
          </a:bodyPr>
          <a:lstStyle/>
          <a:p>
            <a:r>
              <a:rPr lang="fr-FR">
                <a:latin typeface="Segoe UI Semilight"/>
                <a:cs typeface="Segoe UI Semilight"/>
              </a:rPr>
              <a:t>Chapitre 3 </a:t>
            </a:r>
          </a:p>
          <a:p>
            <a:pPr>
              <a:buNone/>
            </a:pPr>
            <a:r>
              <a:rPr lang="fr-FR" u="sng">
                <a:latin typeface="Segoe UI Semilight"/>
                <a:cs typeface="Segoe UI Semilight"/>
              </a:rPr>
              <a:t>Métacaractères et Variables</a:t>
            </a:r>
            <a:endParaRPr lang="fr-FR" u="sng"/>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2947399" y="1765870"/>
            <a:ext cx="3801437" cy="7873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810">
              <a:spcBef>
                <a:spcPts val="1613"/>
              </a:spcBef>
              <a:spcAft>
                <a:spcPts val="1134"/>
              </a:spcAft>
            </a:pPr>
            <a:r>
              <a:rPr lang="fr-FR">
                <a:solidFill>
                  <a:schemeClr val="accent1">
                    <a:lumMod val="75000"/>
                  </a:schemeClr>
                </a:solidFill>
                <a:latin typeface="Segoe UI Semilight"/>
                <a:cs typeface="Arial"/>
              </a:rPr>
              <a:t>Métacaractères c'est quoi ?</a:t>
            </a:r>
            <a:endParaRPr lang="fr-FR">
              <a:solidFill>
                <a:schemeClr val="accent1">
                  <a:lumMod val="75000"/>
                </a:schemeClr>
              </a:solidFill>
            </a:endParaRPr>
          </a:p>
          <a:p>
            <a:endParaRPr lang="fr-FR">
              <a:solidFill>
                <a:schemeClr val="accent1">
                  <a:lumMod val="75000"/>
                </a:schemeClr>
              </a:solidFill>
              <a:latin typeface="Segoe UI Semilight"/>
              <a:cs typeface="Calibri"/>
            </a:endParaRPr>
          </a:p>
        </p:txBody>
      </p:sp>
    </p:spTree>
    <p:extLst>
      <p:ext uri="{BB962C8B-B14F-4D97-AF65-F5344CB8AC3E}">
        <p14:creationId xmlns:p14="http://schemas.microsoft.com/office/powerpoint/2010/main" val="3865560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solidFill>
                  <a:srgbClr val="FFFFFF"/>
                </a:solidFill>
                <a:latin typeface="Segoe UI Black"/>
                <a:ea typeface="Segoe UI Black"/>
              </a:rPr>
              <a:t>Caractères spéciaux</a:t>
            </a:r>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411FA46-09EE-FA6D-535E-3469F9A2B5DB}"/>
              </a:ext>
            </a:extLst>
          </p:cNvPr>
          <p:cNvSpPr txBox="1"/>
          <p:nvPr/>
        </p:nvSpPr>
        <p:spPr>
          <a:xfrm>
            <a:off x="274616" y="860961"/>
            <a:ext cx="735527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sz="1000">
              <a:cs typeface="Calibri"/>
            </a:endParaRPr>
          </a:p>
        </p:txBody>
      </p:sp>
      <p:sp>
        <p:nvSpPr>
          <p:cNvPr id="6" name="ZoneTexte 5">
            <a:extLst>
              <a:ext uri="{FF2B5EF4-FFF2-40B4-BE49-F238E27FC236}">
                <a16:creationId xmlns:a16="http://schemas.microsoft.com/office/drawing/2014/main" id="{DBD978E4-DE5A-EEBB-A225-1691AD41098F}"/>
              </a:ext>
            </a:extLst>
          </p:cNvPr>
          <p:cNvSpPr txBox="1"/>
          <p:nvPr/>
        </p:nvSpPr>
        <p:spPr>
          <a:xfrm>
            <a:off x="319149" y="987136"/>
            <a:ext cx="6976753" cy="115672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810">
              <a:spcBef>
                <a:spcPts val="1613"/>
              </a:spcBef>
              <a:spcAft>
                <a:spcPts val="1134"/>
              </a:spcAft>
            </a:pPr>
            <a:r>
              <a:rPr lang="fr-FR" sz="2000">
                <a:solidFill>
                  <a:schemeClr val="accent1">
                    <a:lumMod val="75000"/>
                  </a:schemeClr>
                </a:solidFill>
                <a:ea typeface="+mn-lt"/>
                <a:cs typeface="+mn-lt"/>
              </a:rPr>
              <a:t>- Les Métacaractères c'est quoi ?</a:t>
            </a:r>
          </a:p>
          <a:p>
            <a:endParaRPr lang="fr-FR" sz="2000">
              <a:ea typeface="+mn-lt"/>
              <a:cs typeface="+mn-lt"/>
            </a:endParaRPr>
          </a:p>
          <a:p>
            <a:pPr algn="l"/>
            <a:endParaRPr lang="fr-FR" sz="2000">
              <a:cs typeface="Calibri"/>
            </a:endParaRPr>
          </a:p>
        </p:txBody>
      </p:sp>
      <p:sp>
        <p:nvSpPr>
          <p:cNvPr id="7" name="ZoneTexte 6">
            <a:extLst>
              <a:ext uri="{FF2B5EF4-FFF2-40B4-BE49-F238E27FC236}">
                <a16:creationId xmlns:a16="http://schemas.microsoft.com/office/drawing/2014/main" id="{FA394A66-B83E-FBB1-352B-55347F426909}"/>
              </a:ext>
            </a:extLst>
          </p:cNvPr>
          <p:cNvSpPr txBox="1"/>
          <p:nvPr/>
        </p:nvSpPr>
        <p:spPr>
          <a:xfrm>
            <a:off x="207818" y="1491837"/>
            <a:ext cx="295398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Ce sont des caractères spéciaux.</a:t>
            </a:r>
            <a:endParaRPr lang="fr-FR">
              <a:solidFill>
                <a:schemeClr val="accent1">
                  <a:lumMod val="75000"/>
                </a:schemeClr>
              </a:solidFill>
              <a:latin typeface="Segoe UI Semilight"/>
              <a:cs typeface="Segoe UI Semilight"/>
            </a:endParaRPr>
          </a:p>
          <a:p>
            <a:r>
              <a:rPr lang="fr-FR">
                <a:solidFill>
                  <a:schemeClr val="accent1">
                    <a:lumMod val="75000"/>
                  </a:schemeClr>
                </a:solidFill>
                <a:latin typeface="Segoe UI Semilight"/>
                <a:cs typeface="Calibri"/>
              </a:rPr>
              <a:t>Ils sont interprétés différemment par le système que par leur simple valeur textuelle, ce sont des symboles</a:t>
            </a:r>
          </a:p>
        </p:txBody>
      </p:sp>
      <p:graphicFrame>
        <p:nvGraphicFramePr>
          <p:cNvPr id="11" name="Tableau 10">
            <a:extLst>
              <a:ext uri="{FF2B5EF4-FFF2-40B4-BE49-F238E27FC236}">
                <a16:creationId xmlns:a16="http://schemas.microsoft.com/office/drawing/2014/main" id="{ADC38B51-E1D0-A04A-9EBE-0B889DF2B6F6}"/>
              </a:ext>
            </a:extLst>
          </p:cNvPr>
          <p:cNvGraphicFramePr>
            <a:graphicFrameLocks noGrp="1"/>
          </p:cNvGraphicFramePr>
          <p:nvPr>
            <p:extLst>
              <p:ext uri="{D42A27DB-BD31-4B8C-83A1-F6EECF244321}">
                <p14:modId xmlns:p14="http://schemas.microsoft.com/office/powerpoint/2010/main" val="2294256994"/>
              </p:ext>
            </p:extLst>
          </p:nvPr>
        </p:nvGraphicFramePr>
        <p:xfrm>
          <a:off x="3480954" y="1365661"/>
          <a:ext cx="4243660" cy="3613200"/>
        </p:xfrm>
        <a:graphic>
          <a:graphicData uri="http://schemas.openxmlformats.org/drawingml/2006/table">
            <a:tbl>
              <a:tblPr firstRow="1" bandRow="1">
                <a:tableStyleId>{5C22544A-7EE6-4342-B048-85BDC9FD1C3A}</a:tableStyleId>
              </a:tblPr>
              <a:tblGrid>
                <a:gridCol w="2121830">
                  <a:extLst>
                    <a:ext uri="{9D8B030D-6E8A-4147-A177-3AD203B41FA5}">
                      <a16:colId xmlns:a16="http://schemas.microsoft.com/office/drawing/2014/main" val="1538996110"/>
                    </a:ext>
                  </a:extLst>
                </a:gridCol>
                <a:gridCol w="2121830">
                  <a:extLst>
                    <a:ext uri="{9D8B030D-6E8A-4147-A177-3AD203B41FA5}">
                      <a16:colId xmlns:a16="http://schemas.microsoft.com/office/drawing/2014/main" val="3325444235"/>
                    </a:ext>
                  </a:extLst>
                </a:gridCol>
              </a:tblGrid>
              <a:tr h="296883">
                <a:tc>
                  <a:txBody>
                    <a:bodyPr/>
                    <a:lstStyle/>
                    <a:p>
                      <a:pPr rtl="0" fontAlgn="base"/>
                      <a:r>
                        <a:rPr lang="fr-FR" sz="1200">
                          <a:effectLst/>
                        </a:rPr>
                        <a:t>Symbol​</a:t>
                      </a:r>
                      <a:endParaRPr lang="fr-FR" sz="1200" b="1">
                        <a:solidFill>
                          <a:srgbClr val="FFFFFF"/>
                        </a:solidFill>
                        <a:effectLst/>
                      </a:endParaRPr>
                    </a:p>
                  </a:txBody>
                  <a:tcPr anchor="ctr"/>
                </a:tc>
                <a:tc>
                  <a:txBody>
                    <a:bodyPr/>
                    <a:lstStyle/>
                    <a:p>
                      <a:pPr rtl="0" fontAlgn="base"/>
                      <a:r>
                        <a:rPr lang="fr-FR" sz="1200" err="1">
                          <a:effectLst/>
                        </a:rPr>
                        <a:t>Meaning</a:t>
                      </a:r>
                      <a:r>
                        <a:rPr lang="fr-FR" sz="1200">
                          <a:effectLst/>
                        </a:rPr>
                        <a:t>​</a:t>
                      </a:r>
                      <a:endParaRPr lang="fr-FR" sz="1200" b="1">
                        <a:solidFill>
                          <a:srgbClr val="FFFFFF"/>
                        </a:solidFill>
                        <a:effectLst/>
                      </a:endParaRPr>
                    </a:p>
                  </a:txBody>
                  <a:tcPr anchor="ctr"/>
                </a:tc>
                <a:extLst>
                  <a:ext uri="{0D108BD9-81ED-4DB2-BD59-A6C34878D82A}">
                    <a16:rowId xmlns:a16="http://schemas.microsoft.com/office/drawing/2014/main" val="4092766355"/>
                  </a:ext>
                </a:extLst>
              </a:tr>
              <a:tr h="214979">
                <a:tc>
                  <a:txBody>
                    <a:bodyPr/>
                    <a:lstStyle/>
                    <a:p>
                      <a:pPr rtl="0" fontAlgn="base"/>
                      <a:r>
                        <a:rPr lang="fr-FR" sz="1200">
                          <a:effectLst/>
                        </a:rPr>
                        <a:t>&gt;​</a:t>
                      </a:r>
                    </a:p>
                  </a:txBody>
                  <a:tcPr anchor="ctr"/>
                </a:tc>
                <a:tc>
                  <a:txBody>
                    <a:bodyPr/>
                    <a:lstStyle/>
                    <a:p>
                      <a:pPr rtl="0" fontAlgn="base"/>
                      <a:r>
                        <a:rPr lang="fr-FR" sz="1200">
                          <a:effectLst/>
                        </a:rPr>
                        <a:t>Output redirection​</a:t>
                      </a:r>
                    </a:p>
                  </a:txBody>
                  <a:tcPr anchor="ctr"/>
                </a:tc>
                <a:extLst>
                  <a:ext uri="{0D108BD9-81ED-4DB2-BD59-A6C34878D82A}">
                    <a16:rowId xmlns:a16="http://schemas.microsoft.com/office/drawing/2014/main" val="4014040322"/>
                  </a:ext>
                </a:extLst>
              </a:tr>
              <a:tr h="339806">
                <a:tc>
                  <a:txBody>
                    <a:bodyPr/>
                    <a:lstStyle/>
                    <a:p>
                      <a:pPr rtl="0" fontAlgn="base"/>
                      <a:r>
                        <a:rPr lang="fr-FR" sz="1200">
                          <a:effectLst/>
                        </a:rPr>
                        <a:t>&gt;&gt;​</a:t>
                      </a:r>
                    </a:p>
                  </a:txBody>
                  <a:tcPr anchor="ctr"/>
                </a:tc>
                <a:tc>
                  <a:txBody>
                    <a:bodyPr/>
                    <a:lstStyle/>
                    <a:p>
                      <a:pPr rtl="0" fontAlgn="base"/>
                      <a:r>
                        <a:rPr lang="fr-FR" sz="1200">
                          <a:effectLst/>
                        </a:rPr>
                        <a:t>Output redirection (append)​</a:t>
                      </a:r>
                    </a:p>
                  </a:txBody>
                  <a:tcPr anchor="ctr"/>
                </a:tc>
                <a:extLst>
                  <a:ext uri="{0D108BD9-81ED-4DB2-BD59-A6C34878D82A}">
                    <a16:rowId xmlns:a16="http://schemas.microsoft.com/office/drawing/2014/main" val="852626354"/>
                  </a:ext>
                </a:extLst>
              </a:tr>
              <a:tr h="214979">
                <a:tc>
                  <a:txBody>
                    <a:bodyPr/>
                    <a:lstStyle/>
                    <a:p>
                      <a:pPr rtl="0" fontAlgn="base"/>
                      <a:r>
                        <a:rPr lang="fr-FR" sz="1200">
                          <a:effectLst/>
                        </a:rPr>
                        <a:t>&lt;​</a:t>
                      </a:r>
                    </a:p>
                  </a:txBody>
                  <a:tcPr anchor="ctr"/>
                </a:tc>
                <a:tc>
                  <a:txBody>
                    <a:bodyPr/>
                    <a:lstStyle/>
                    <a:p>
                      <a:pPr rtl="0" fontAlgn="base"/>
                      <a:r>
                        <a:rPr lang="fr-FR" sz="1200">
                          <a:effectLst/>
                        </a:rPr>
                        <a:t>Input redirection​</a:t>
                      </a:r>
                    </a:p>
                  </a:txBody>
                  <a:tcPr anchor="ctr"/>
                </a:tc>
                <a:extLst>
                  <a:ext uri="{0D108BD9-81ED-4DB2-BD59-A6C34878D82A}">
                    <a16:rowId xmlns:a16="http://schemas.microsoft.com/office/drawing/2014/main" val="1818260612"/>
                  </a:ext>
                </a:extLst>
              </a:tr>
              <a:tr h="468100">
                <a:tc>
                  <a:txBody>
                    <a:bodyPr/>
                    <a:lstStyle/>
                    <a:p>
                      <a:pPr rtl="0" fontAlgn="base"/>
                      <a:r>
                        <a:rPr lang="fr-FR" sz="1200">
                          <a:effectLst/>
                        </a:rPr>
                        <a:t>*​</a:t>
                      </a:r>
                    </a:p>
                  </a:txBody>
                  <a:tcPr anchor="ctr"/>
                </a:tc>
                <a:tc>
                  <a:txBody>
                    <a:bodyPr/>
                    <a:lstStyle/>
                    <a:p>
                      <a:pPr rtl="0" fontAlgn="base"/>
                      <a:r>
                        <a:rPr lang="fr-FR" sz="1200">
                          <a:effectLst/>
                        </a:rPr>
                        <a:t>File substitution </a:t>
                      </a:r>
                      <a:r>
                        <a:rPr lang="fr-FR" sz="1200" err="1">
                          <a:effectLst/>
                        </a:rPr>
                        <a:t>wildcard</a:t>
                      </a:r>
                      <a:r>
                        <a:rPr lang="fr-FR" sz="1200">
                          <a:effectLst/>
                        </a:rPr>
                        <a:t>; </a:t>
                      </a:r>
                      <a:r>
                        <a:rPr lang="fr-FR" sz="1200" err="1">
                          <a:effectLst/>
                        </a:rPr>
                        <a:t>zero</a:t>
                      </a:r>
                      <a:r>
                        <a:rPr lang="fr-FR" sz="1200">
                          <a:effectLst/>
                        </a:rPr>
                        <a:t> or more </a:t>
                      </a:r>
                      <a:r>
                        <a:rPr lang="fr-FR" sz="1200" err="1">
                          <a:effectLst/>
                        </a:rPr>
                        <a:t>characters</a:t>
                      </a:r>
                      <a:r>
                        <a:rPr lang="fr-FR" sz="1200">
                          <a:effectLst/>
                        </a:rPr>
                        <a:t>​</a:t>
                      </a:r>
                    </a:p>
                  </a:txBody>
                  <a:tcPr anchor="ctr"/>
                </a:tc>
                <a:extLst>
                  <a:ext uri="{0D108BD9-81ED-4DB2-BD59-A6C34878D82A}">
                    <a16:rowId xmlns:a16="http://schemas.microsoft.com/office/drawing/2014/main" val="523098362"/>
                  </a:ext>
                </a:extLst>
              </a:tr>
              <a:tr h="468100">
                <a:tc>
                  <a:txBody>
                    <a:bodyPr/>
                    <a:lstStyle/>
                    <a:p>
                      <a:pPr rtl="0" fontAlgn="base"/>
                      <a:r>
                        <a:rPr lang="fr-FR" sz="1200">
                          <a:effectLst/>
                        </a:rPr>
                        <a:t>?​</a:t>
                      </a:r>
                    </a:p>
                  </a:txBody>
                  <a:tcPr anchor="ctr"/>
                </a:tc>
                <a:tc>
                  <a:txBody>
                    <a:bodyPr/>
                    <a:lstStyle/>
                    <a:p>
                      <a:pPr rtl="0" fontAlgn="base"/>
                      <a:r>
                        <a:rPr lang="fr-FR" sz="1200">
                          <a:effectLst/>
                        </a:rPr>
                        <a:t>File substitution </a:t>
                      </a:r>
                      <a:r>
                        <a:rPr lang="fr-FR" sz="1200" err="1">
                          <a:effectLst/>
                        </a:rPr>
                        <a:t>wildcard</a:t>
                      </a:r>
                      <a:r>
                        <a:rPr lang="fr-FR" sz="1200">
                          <a:effectLst/>
                        </a:rPr>
                        <a:t>; one </a:t>
                      </a:r>
                      <a:r>
                        <a:rPr lang="fr-FR" sz="1200" err="1">
                          <a:effectLst/>
                        </a:rPr>
                        <a:t>character</a:t>
                      </a:r>
                      <a:r>
                        <a:rPr lang="fr-FR" sz="1200">
                          <a:effectLst/>
                        </a:rPr>
                        <a:t>​</a:t>
                      </a:r>
                    </a:p>
                  </a:txBody>
                  <a:tcPr anchor="ctr"/>
                </a:tc>
                <a:extLst>
                  <a:ext uri="{0D108BD9-81ED-4DB2-BD59-A6C34878D82A}">
                    <a16:rowId xmlns:a16="http://schemas.microsoft.com/office/drawing/2014/main" val="3738176856"/>
                  </a:ext>
                </a:extLst>
              </a:tr>
              <a:tr h="592927">
                <a:tc>
                  <a:txBody>
                    <a:bodyPr/>
                    <a:lstStyle/>
                    <a:p>
                      <a:pPr rtl="0" fontAlgn="base"/>
                      <a:r>
                        <a:rPr lang="fr-FR" sz="1200">
                          <a:effectLst/>
                        </a:rPr>
                        <a:t>[ ]​</a:t>
                      </a:r>
                    </a:p>
                  </a:txBody>
                  <a:tcPr anchor="ctr"/>
                </a:tc>
                <a:tc>
                  <a:txBody>
                    <a:bodyPr/>
                    <a:lstStyle/>
                    <a:p>
                      <a:pPr rtl="0" fontAlgn="base"/>
                      <a:r>
                        <a:rPr lang="fr-FR" sz="1200">
                          <a:effectLst/>
                        </a:rPr>
                        <a:t>File substitution </a:t>
                      </a:r>
                      <a:r>
                        <a:rPr lang="fr-FR" sz="1200" err="1">
                          <a:effectLst/>
                        </a:rPr>
                        <a:t>wildcard</a:t>
                      </a:r>
                      <a:r>
                        <a:rPr lang="fr-FR" sz="1200">
                          <a:effectLst/>
                        </a:rPr>
                        <a:t>; </a:t>
                      </a:r>
                      <a:r>
                        <a:rPr lang="fr-FR" sz="1200" err="1">
                          <a:effectLst/>
                        </a:rPr>
                        <a:t>any</a:t>
                      </a:r>
                      <a:r>
                        <a:rPr lang="fr-FR" sz="1200">
                          <a:effectLst/>
                        </a:rPr>
                        <a:t> </a:t>
                      </a:r>
                      <a:r>
                        <a:rPr lang="fr-FR" sz="1200" err="1">
                          <a:effectLst/>
                        </a:rPr>
                        <a:t>character</a:t>
                      </a:r>
                      <a:r>
                        <a:rPr lang="fr-FR" sz="1200">
                          <a:effectLst/>
                        </a:rPr>
                        <a:t> </a:t>
                      </a:r>
                      <a:r>
                        <a:rPr lang="fr-FR" sz="1200" err="1">
                          <a:effectLst/>
                        </a:rPr>
                        <a:t>between</a:t>
                      </a:r>
                      <a:r>
                        <a:rPr lang="fr-FR" sz="1200">
                          <a:effectLst/>
                        </a:rPr>
                        <a:t> </a:t>
                      </a:r>
                      <a:r>
                        <a:rPr lang="fr-FR" sz="1200" err="1">
                          <a:effectLst/>
                        </a:rPr>
                        <a:t>brackets</a:t>
                      </a:r>
                      <a:r>
                        <a:rPr lang="fr-FR" sz="1200">
                          <a:effectLst/>
                        </a:rPr>
                        <a:t>​</a:t>
                      </a:r>
                    </a:p>
                  </a:txBody>
                  <a:tcPr anchor="ctr"/>
                </a:tc>
                <a:extLst>
                  <a:ext uri="{0D108BD9-81ED-4DB2-BD59-A6C34878D82A}">
                    <a16:rowId xmlns:a16="http://schemas.microsoft.com/office/drawing/2014/main" val="3131839723"/>
                  </a:ext>
                </a:extLst>
              </a:tr>
              <a:tr h="339806">
                <a:tc>
                  <a:txBody>
                    <a:bodyPr/>
                    <a:lstStyle/>
                    <a:p>
                      <a:pPr rtl="0" fontAlgn="base"/>
                      <a:r>
                        <a:rPr lang="fr-FR" sz="1200">
                          <a:effectLst/>
                        </a:rPr>
                        <a:t>`cmd`​</a:t>
                      </a:r>
                    </a:p>
                  </a:txBody>
                  <a:tcPr anchor="ctr"/>
                </a:tc>
                <a:tc>
                  <a:txBody>
                    <a:bodyPr/>
                    <a:lstStyle/>
                    <a:p>
                      <a:pPr rtl="0" fontAlgn="base"/>
                      <a:r>
                        <a:rPr lang="fr-FR" sz="1200">
                          <a:effectLst/>
                        </a:rPr>
                        <a:t>Command Substitution​</a:t>
                      </a:r>
                    </a:p>
                  </a:txBody>
                  <a:tcPr anchor="ctr"/>
                </a:tc>
                <a:extLst>
                  <a:ext uri="{0D108BD9-81ED-4DB2-BD59-A6C34878D82A}">
                    <a16:rowId xmlns:a16="http://schemas.microsoft.com/office/drawing/2014/main" val="908384557"/>
                  </a:ext>
                </a:extLst>
              </a:tr>
              <a:tr h="339805">
                <a:tc>
                  <a:txBody>
                    <a:bodyPr/>
                    <a:lstStyle/>
                    <a:p>
                      <a:pPr lvl="0">
                        <a:buNone/>
                      </a:pPr>
                      <a:r>
                        <a:rPr lang="fr-FR" sz="1200">
                          <a:effectLst/>
                        </a:rPr>
                        <a:t>~</a:t>
                      </a:r>
                    </a:p>
                  </a:txBody>
                  <a:tcPr/>
                </a:tc>
                <a:tc>
                  <a:txBody>
                    <a:bodyPr/>
                    <a:lstStyle/>
                    <a:p>
                      <a:pPr lvl="0">
                        <a:buNone/>
                      </a:pPr>
                      <a:r>
                        <a:rPr lang="fr-FR" sz="1200" err="1">
                          <a:effectLst/>
                        </a:rPr>
                        <a:t>Current</a:t>
                      </a:r>
                      <a:r>
                        <a:rPr lang="fr-FR" sz="1200">
                          <a:effectLst/>
                        </a:rPr>
                        <a:t> user directory</a:t>
                      </a:r>
                    </a:p>
                  </a:txBody>
                  <a:tcPr/>
                </a:tc>
                <a:extLst>
                  <a:ext uri="{0D108BD9-81ED-4DB2-BD59-A6C34878D82A}">
                    <a16:rowId xmlns:a16="http://schemas.microsoft.com/office/drawing/2014/main" val="1931557677"/>
                  </a:ext>
                </a:extLst>
              </a:tr>
            </a:tbl>
          </a:graphicData>
        </a:graphic>
      </p:graphicFrame>
    </p:spTree>
    <p:extLst>
      <p:ext uri="{BB962C8B-B14F-4D97-AF65-F5344CB8AC3E}">
        <p14:creationId xmlns:p14="http://schemas.microsoft.com/office/powerpoint/2010/main" val="10264609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solidFill>
                  <a:srgbClr val="FFFFFF"/>
                </a:solidFill>
                <a:latin typeface="Segoe UI Black"/>
                <a:ea typeface="Segoe UI Black"/>
              </a:rPr>
              <a:t>Caractères spéciaux</a:t>
            </a:r>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graphicFrame>
        <p:nvGraphicFramePr>
          <p:cNvPr id="11" name="Tableau 10">
            <a:extLst>
              <a:ext uri="{FF2B5EF4-FFF2-40B4-BE49-F238E27FC236}">
                <a16:creationId xmlns:a16="http://schemas.microsoft.com/office/drawing/2014/main" id="{C391390F-8099-1014-CBC7-1C44AB90E52F}"/>
              </a:ext>
            </a:extLst>
          </p:cNvPr>
          <p:cNvGraphicFramePr>
            <a:graphicFrameLocks noGrp="1"/>
          </p:cNvGraphicFramePr>
          <p:nvPr>
            <p:extLst>
              <p:ext uri="{D42A27DB-BD31-4B8C-83A1-F6EECF244321}">
                <p14:modId xmlns:p14="http://schemas.microsoft.com/office/powerpoint/2010/main" val="3492678122"/>
              </p:ext>
            </p:extLst>
          </p:nvPr>
        </p:nvGraphicFramePr>
        <p:xfrm>
          <a:off x="1328551" y="1046514"/>
          <a:ext cx="5950764" cy="3556579"/>
        </p:xfrm>
        <a:graphic>
          <a:graphicData uri="http://schemas.openxmlformats.org/drawingml/2006/table">
            <a:tbl>
              <a:tblPr firstRow="1" bandRow="1">
                <a:tableStyleId>{5C22544A-7EE6-4342-B048-85BDC9FD1C3A}</a:tableStyleId>
              </a:tblPr>
              <a:tblGrid>
                <a:gridCol w="2975382">
                  <a:extLst>
                    <a:ext uri="{9D8B030D-6E8A-4147-A177-3AD203B41FA5}">
                      <a16:colId xmlns:a16="http://schemas.microsoft.com/office/drawing/2014/main" val="330328073"/>
                    </a:ext>
                  </a:extLst>
                </a:gridCol>
                <a:gridCol w="2975382">
                  <a:extLst>
                    <a:ext uri="{9D8B030D-6E8A-4147-A177-3AD203B41FA5}">
                      <a16:colId xmlns:a16="http://schemas.microsoft.com/office/drawing/2014/main" val="2420160815"/>
                    </a:ext>
                  </a:extLst>
                </a:gridCol>
              </a:tblGrid>
              <a:tr h="361835">
                <a:tc>
                  <a:txBody>
                    <a:bodyPr/>
                    <a:lstStyle/>
                    <a:p>
                      <a:pPr rtl="0" fontAlgn="base"/>
                      <a:r>
                        <a:rPr lang="fr-FR" sz="1200">
                          <a:effectLst/>
                        </a:rPr>
                        <a:t>Symbol​</a:t>
                      </a:r>
                      <a:endParaRPr lang="fr-FR" sz="1200" b="1">
                        <a:solidFill>
                          <a:srgbClr val="FFFFFF"/>
                        </a:solidFill>
                        <a:effectLst/>
                      </a:endParaRPr>
                    </a:p>
                  </a:txBody>
                  <a:tcPr anchor="ctr"/>
                </a:tc>
                <a:tc>
                  <a:txBody>
                    <a:bodyPr/>
                    <a:lstStyle/>
                    <a:p>
                      <a:pPr rtl="0" fontAlgn="base"/>
                      <a:r>
                        <a:rPr lang="fr-FR" sz="1200" err="1">
                          <a:effectLst/>
                        </a:rPr>
                        <a:t>Meaning</a:t>
                      </a:r>
                      <a:r>
                        <a:rPr lang="fr-FR" sz="1200">
                          <a:effectLst/>
                        </a:rPr>
                        <a:t>​</a:t>
                      </a:r>
                      <a:endParaRPr lang="fr-FR" sz="1200" b="1">
                        <a:solidFill>
                          <a:srgbClr val="FFFFFF"/>
                        </a:solidFill>
                        <a:effectLst/>
                      </a:endParaRPr>
                    </a:p>
                  </a:txBody>
                  <a:tcPr anchor="ctr"/>
                </a:tc>
                <a:extLst>
                  <a:ext uri="{0D108BD9-81ED-4DB2-BD59-A6C34878D82A}">
                    <a16:rowId xmlns:a16="http://schemas.microsoft.com/office/drawing/2014/main" val="2633909734"/>
                  </a:ext>
                </a:extLst>
              </a:tr>
              <a:tr h="917828">
                <a:tc>
                  <a:txBody>
                    <a:bodyPr/>
                    <a:lstStyle/>
                    <a:p>
                      <a:pPr rtl="0" fontAlgn="base"/>
                      <a:r>
                        <a:rPr lang="fr-FR" sz="1200">
                          <a:effectLst/>
                        </a:rPr>
                        <a:t>&amp;​</a:t>
                      </a:r>
                    </a:p>
                  </a:txBody>
                  <a:tcPr anchor="ctr"/>
                </a:tc>
                <a:tc>
                  <a:txBody>
                    <a:bodyPr/>
                    <a:lstStyle/>
                    <a:p>
                      <a:pPr rtl="0" fontAlgn="base"/>
                      <a:r>
                        <a:rPr lang="fr-FR" sz="1200">
                          <a:effectLst/>
                        </a:rPr>
                        <a:t>Run command in the background, Background </a:t>
                      </a:r>
                      <a:r>
                        <a:rPr lang="fr-FR" sz="1200" err="1">
                          <a:effectLst/>
                        </a:rPr>
                        <a:t>Processes</a:t>
                      </a:r>
                      <a:r>
                        <a:rPr lang="fr-FR" sz="1200">
                          <a:effectLst/>
                        </a:rPr>
                        <a:t>​</a:t>
                      </a:r>
                    </a:p>
                  </a:txBody>
                  <a:tcPr anchor="ctr"/>
                </a:tc>
                <a:extLst>
                  <a:ext uri="{0D108BD9-81ED-4DB2-BD59-A6C34878D82A}">
                    <a16:rowId xmlns:a16="http://schemas.microsoft.com/office/drawing/2014/main" val="12467080"/>
                  </a:ext>
                </a:extLst>
              </a:tr>
              <a:tr h="361835">
                <a:tc>
                  <a:txBody>
                    <a:bodyPr/>
                    <a:lstStyle/>
                    <a:p>
                      <a:pPr rtl="0" fontAlgn="base"/>
                      <a:r>
                        <a:rPr lang="fr-FR" sz="1200">
                          <a:effectLst/>
                        </a:rPr>
                        <a:t>#​</a:t>
                      </a:r>
                    </a:p>
                  </a:txBody>
                  <a:tcPr anchor="ctr"/>
                </a:tc>
                <a:tc>
                  <a:txBody>
                    <a:bodyPr/>
                    <a:lstStyle/>
                    <a:p>
                      <a:pPr rtl="0" fontAlgn="base"/>
                      <a:r>
                        <a:rPr lang="fr-FR" sz="1200">
                          <a:effectLst/>
                        </a:rPr>
                        <a:t>Comment​</a:t>
                      </a:r>
                    </a:p>
                  </a:txBody>
                  <a:tcPr anchor="ctr"/>
                </a:tc>
                <a:extLst>
                  <a:ext uri="{0D108BD9-81ED-4DB2-BD59-A6C34878D82A}">
                    <a16:rowId xmlns:a16="http://schemas.microsoft.com/office/drawing/2014/main" val="1285197561"/>
                  </a:ext>
                </a:extLst>
              </a:tr>
              <a:tr h="635418">
                <a:tc>
                  <a:txBody>
                    <a:bodyPr/>
                    <a:lstStyle/>
                    <a:p>
                      <a:pPr rtl="0" fontAlgn="base"/>
                      <a:r>
                        <a:rPr lang="fr-FR" sz="1200">
                          <a:effectLst/>
                        </a:rPr>
                        <a:t>$​</a:t>
                      </a:r>
                    </a:p>
                  </a:txBody>
                  <a:tcPr anchor="ctr"/>
                </a:tc>
                <a:tc>
                  <a:txBody>
                    <a:bodyPr/>
                    <a:lstStyle/>
                    <a:p>
                      <a:pPr rtl="0" fontAlgn="base"/>
                      <a:r>
                        <a:rPr lang="fr-FR" sz="1200">
                          <a:effectLst/>
                        </a:rPr>
                        <a:t>Expand the value of a variable​</a:t>
                      </a:r>
                    </a:p>
                  </a:txBody>
                  <a:tcPr anchor="ctr"/>
                </a:tc>
                <a:extLst>
                  <a:ext uri="{0D108BD9-81ED-4DB2-BD59-A6C34878D82A}">
                    <a16:rowId xmlns:a16="http://schemas.microsoft.com/office/drawing/2014/main" val="1154412896"/>
                  </a:ext>
                </a:extLst>
              </a:tr>
              <a:tr h="917828">
                <a:tc>
                  <a:txBody>
                    <a:bodyPr/>
                    <a:lstStyle/>
                    <a:p>
                      <a:pPr rtl="0" fontAlgn="base"/>
                      <a:r>
                        <a:rPr lang="fr-FR" sz="1200">
                          <a:effectLst/>
                        </a:rPr>
                        <a:t>\​</a:t>
                      </a:r>
                    </a:p>
                  </a:txBody>
                  <a:tcPr anchor="ctr"/>
                </a:tc>
                <a:tc>
                  <a:txBody>
                    <a:bodyPr/>
                    <a:lstStyle/>
                    <a:p>
                      <a:pPr rtl="0" fontAlgn="base"/>
                      <a:r>
                        <a:rPr lang="fr-FR" sz="1200" err="1">
                          <a:effectLst/>
                        </a:rPr>
                        <a:t>Prevent</a:t>
                      </a:r>
                      <a:r>
                        <a:rPr lang="fr-FR" sz="1200">
                          <a:effectLst/>
                        </a:rPr>
                        <a:t> or escape </a:t>
                      </a:r>
                      <a:r>
                        <a:rPr lang="fr-FR" sz="1200" err="1">
                          <a:effectLst/>
                        </a:rPr>
                        <a:t>interpretation</a:t>
                      </a:r>
                      <a:r>
                        <a:rPr lang="fr-FR" sz="1200">
                          <a:effectLst/>
                        </a:rPr>
                        <a:t> of the </a:t>
                      </a:r>
                      <a:r>
                        <a:rPr lang="fr-FR" sz="1200" err="1">
                          <a:effectLst/>
                        </a:rPr>
                        <a:t>next</a:t>
                      </a:r>
                      <a:r>
                        <a:rPr lang="fr-FR" sz="1200">
                          <a:effectLst/>
                        </a:rPr>
                        <a:t> </a:t>
                      </a:r>
                      <a:r>
                        <a:rPr lang="fr-FR" sz="1200" err="1">
                          <a:effectLst/>
                        </a:rPr>
                        <a:t>character</a:t>
                      </a:r>
                      <a:r>
                        <a:rPr lang="fr-FR" sz="1200">
                          <a:effectLst/>
                        </a:rPr>
                        <a:t>​</a:t>
                      </a:r>
                    </a:p>
                  </a:txBody>
                  <a:tcPr anchor="ctr"/>
                </a:tc>
                <a:extLst>
                  <a:ext uri="{0D108BD9-81ED-4DB2-BD59-A6C34878D82A}">
                    <a16:rowId xmlns:a16="http://schemas.microsoft.com/office/drawing/2014/main" val="1573835306"/>
                  </a:ext>
                </a:extLst>
              </a:tr>
              <a:tr h="361835">
                <a:tc>
                  <a:txBody>
                    <a:bodyPr/>
                    <a:lstStyle/>
                    <a:p>
                      <a:pPr rtl="0" fontAlgn="base"/>
                      <a:r>
                        <a:rPr lang="fr-FR" sz="1200">
                          <a:effectLst/>
                        </a:rPr>
                        <a:t>&lt;&lt;​</a:t>
                      </a:r>
                    </a:p>
                  </a:txBody>
                  <a:tcPr anchor="ctr"/>
                </a:tc>
                <a:tc>
                  <a:txBody>
                    <a:bodyPr/>
                    <a:lstStyle/>
                    <a:p>
                      <a:pPr rtl="0" fontAlgn="base"/>
                      <a:r>
                        <a:rPr lang="fr-FR" sz="1200">
                          <a:effectLst/>
                        </a:rPr>
                        <a:t>Input redirection​</a:t>
                      </a:r>
                    </a:p>
                  </a:txBody>
                  <a:tcPr anchor="ctr"/>
                </a:tc>
                <a:extLst>
                  <a:ext uri="{0D108BD9-81ED-4DB2-BD59-A6C34878D82A}">
                    <a16:rowId xmlns:a16="http://schemas.microsoft.com/office/drawing/2014/main" val="851220417"/>
                  </a:ext>
                </a:extLst>
              </a:tr>
            </a:tbl>
          </a:graphicData>
        </a:graphic>
      </p:graphicFrame>
    </p:spTree>
    <p:extLst>
      <p:ext uri="{BB962C8B-B14F-4D97-AF65-F5344CB8AC3E}">
        <p14:creationId xmlns:p14="http://schemas.microsoft.com/office/powerpoint/2010/main" val="24258467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solidFill>
                  <a:srgbClr val="FFFFFF"/>
                </a:solidFill>
                <a:latin typeface="Segoe UI Black"/>
                <a:ea typeface="Segoe UI Black"/>
              </a:rPr>
              <a:t>Caractères spéciaux</a:t>
            </a:r>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graphicFrame>
        <p:nvGraphicFramePr>
          <p:cNvPr id="7" name="Tableau 6">
            <a:extLst>
              <a:ext uri="{FF2B5EF4-FFF2-40B4-BE49-F238E27FC236}">
                <a16:creationId xmlns:a16="http://schemas.microsoft.com/office/drawing/2014/main" id="{5146D2C4-8678-5508-EA3E-5852FFBB2BF9}"/>
              </a:ext>
            </a:extLst>
          </p:cNvPr>
          <p:cNvGraphicFramePr>
            <a:graphicFrameLocks noGrp="1"/>
          </p:cNvGraphicFramePr>
          <p:nvPr>
            <p:extLst>
              <p:ext uri="{D42A27DB-BD31-4B8C-83A1-F6EECF244321}">
                <p14:modId xmlns:p14="http://schemas.microsoft.com/office/powerpoint/2010/main" val="203220041"/>
              </p:ext>
            </p:extLst>
          </p:nvPr>
        </p:nvGraphicFramePr>
        <p:xfrm>
          <a:off x="1298863" y="1009402"/>
          <a:ext cx="5815946" cy="3627952"/>
        </p:xfrm>
        <a:graphic>
          <a:graphicData uri="http://schemas.openxmlformats.org/drawingml/2006/table">
            <a:tbl>
              <a:tblPr firstRow="1" bandRow="1">
                <a:tableStyleId>{5C22544A-7EE6-4342-B048-85BDC9FD1C3A}</a:tableStyleId>
              </a:tblPr>
              <a:tblGrid>
                <a:gridCol w="2907973">
                  <a:extLst>
                    <a:ext uri="{9D8B030D-6E8A-4147-A177-3AD203B41FA5}">
                      <a16:colId xmlns:a16="http://schemas.microsoft.com/office/drawing/2014/main" val="2711896810"/>
                    </a:ext>
                  </a:extLst>
                </a:gridCol>
                <a:gridCol w="2907973">
                  <a:extLst>
                    <a:ext uri="{9D8B030D-6E8A-4147-A177-3AD203B41FA5}">
                      <a16:colId xmlns:a16="http://schemas.microsoft.com/office/drawing/2014/main" val="1055671178"/>
                    </a:ext>
                  </a:extLst>
                </a:gridCol>
              </a:tblGrid>
              <a:tr h="350794">
                <a:tc>
                  <a:txBody>
                    <a:bodyPr/>
                    <a:lstStyle/>
                    <a:p>
                      <a:pPr algn="l" fontAlgn="base"/>
                      <a:r>
                        <a:rPr lang="fr-FR" sz="1200">
                          <a:effectLst/>
                        </a:rPr>
                        <a:t>Symbol​​</a:t>
                      </a:r>
                      <a:endParaRPr lang="fr-FR" b="1" i="0">
                        <a:solidFill>
                          <a:srgbClr val="FFFFFF"/>
                        </a:solidFill>
                        <a:effectLst/>
                      </a:endParaRPr>
                    </a:p>
                  </a:txBody>
                  <a:tcPr anchor="ctr"/>
                </a:tc>
                <a:tc>
                  <a:txBody>
                    <a:bodyPr/>
                    <a:lstStyle/>
                    <a:p>
                      <a:pPr algn="l" fontAlgn="base"/>
                      <a:r>
                        <a:rPr lang="fr-FR" sz="1200">
                          <a:effectLst/>
                        </a:rPr>
                        <a:t>Meaning​​</a:t>
                      </a:r>
                      <a:endParaRPr lang="fr-FR" b="1" i="0">
                        <a:solidFill>
                          <a:srgbClr val="FFFFFF"/>
                        </a:solidFill>
                        <a:effectLst/>
                      </a:endParaRPr>
                    </a:p>
                  </a:txBody>
                  <a:tcPr anchor="ctr"/>
                </a:tc>
                <a:extLst>
                  <a:ext uri="{0D108BD9-81ED-4DB2-BD59-A6C34878D82A}">
                    <a16:rowId xmlns:a16="http://schemas.microsoft.com/office/drawing/2014/main" val="1194166286"/>
                  </a:ext>
                </a:extLst>
              </a:tr>
              <a:tr h="369257">
                <a:tc>
                  <a:txBody>
                    <a:bodyPr/>
                    <a:lstStyle/>
                    <a:p>
                      <a:pPr algn="l" fontAlgn="base"/>
                      <a:r>
                        <a:rPr lang="fr-FR" sz="1200">
                          <a:effectLst/>
                        </a:rPr>
                        <a:t>$(cmd)​​</a:t>
                      </a:r>
                      <a:endParaRPr lang="fr-FR" b="0" i="0">
                        <a:solidFill>
                          <a:srgbClr val="000000"/>
                        </a:solidFill>
                        <a:effectLst/>
                      </a:endParaRPr>
                    </a:p>
                  </a:txBody>
                  <a:tcPr anchor="ctr"/>
                </a:tc>
                <a:tc>
                  <a:txBody>
                    <a:bodyPr/>
                    <a:lstStyle/>
                    <a:p>
                      <a:pPr algn="l" fontAlgn="base"/>
                      <a:r>
                        <a:rPr lang="fr-FR" sz="1200">
                          <a:effectLst/>
                        </a:rPr>
                        <a:t>Command Substitution​​</a:t>
                      </a:r>
                      <a:endParaRPr lang="fr-FR" b="0" i="0">
                        <a:solidFill>
                          <a:srgbClr val="000000"/>
                        </a:solidFill>
                        <a:effectLst/>
                      </a:endParaRPr>
                    </a:p>
                  </a:txBody>
                  <a:tcPr anchor="ctr"/>
                </a:tc>
                <a:extLst>
                  <a:ext uri="{0D108BD9-81ED-4DB2-BD59-A6C34878D82A}">
                    <a16:rowId xmlns:a16="http://schemas.microsoft.com/office/drawing/2014/main" val="1762086235"/>
                  </a:ext>
                </a:extLst>
              </a:tr>
              <a:tr h="341563">
                <a:tc>
                  <a:txBody>
                    <a:bodyPr/>
                    <a:lstStyle/>
                    <a:p>
                      <a:pPr algn="l" fontAlgn="base"/>
                      <a:r>
                        <a:rPr lang="fr-FR" sz="1200">
                          <a:effectLst/>
                        </a:rPr>
                        <a:t>|​​</a:t>
                      </a:r>
                      <a:endParaRPr lang="fr-FR" b="0" i="0">
                        <a:solidFill>
                          <a:srgbClr val="000000"/>
                        </a:solidFill>
                        <a:effectLst/>
                      </a:endParaRPr>
                    </a:p>
                  </a:txBody>
                  <a:tcPr anchor="ctr"/>
                </a:tc>
                <a:tc>
                  <a:txBody>
                    <a:bodyPr/>
                    <a:lstStyle/>
                    <a:p>
                      <a:pPr algn="l" fontAlgn="base"/>
                      <a:r>
                        <a:rPr lang="fr-FR" sz="1200">
                          <a:effectLst/>
                        </a:rPr>
                        <a:t>The Pipe (|)​​</a:t>
                      </a:r>
                      <a:endParaRPr lang="fr-FR" b="0" i="0">
                        <a:solidFill>
                          <a:srgbClr val="000000"/>
                        </a:solidFill>
                        <a:effectLst/>
                      </a:endParaRPr>
                    </a:p>
                  </a:txBody>
                  <a:tcPr anchor="ctr"/>
                </a:tc>
                <a:extLst>
                  <a:ext uri="{0D108BD9-81ED-4DB2-BD59-A6C34878D82A}">
                    <a16:rowId xmlns:a16="http://schemas.microsoft.com/office/drawing/2014/main" val="1692514299"/>
                  </a:ext>
                </a:extLst>
              </a:tr>
              <a:tr h="572349">
                <a:tc>
                  <a:txBody>
                    <a:bodyPr/>
                    <a:lstStyle/>
                    <a:p>
                      <a:pPr algn="l" fontAlgn="base"/>
                      <a:r>
                        <a:rPr lang="fr-FR" sz="1200">
                          <a:effectLst/>
                        </a:rPr>
                        <a:t>;​​</a:t>
                      </a:r>
                      <a:endParaRPr lang="fr-FR" b="0" i="0">
                        <a:solidFill>
                          <a:srgbClr val="000000"/>
                        </a:solidFill>
                        <a:effectLst/>
                      </a:endParaRPr>
                    </a:p>
                  </a:txBody>
                  <a:tcPr anchor="ctr"/>
                </a:tc>
                <a:tc>
                  <a:txBody>
                    <a:bodyPr/>
                    <a:lstStyle/>
                    <a:p>
                      <a:pPr algn="l" fontAlgn="base"/>
                      <a:r>
                        <a:rPr lang="fr-FR" sz="1200">
                          <a:effectLst/>
                        </a:rPr>
                        <a:t>Command sequence, Sequences of Commands​​</a:t>
                      </a:r>
                      <a:endParaRPr lang="fr-FR" b="0" i="0">
                        <a:solidFill>
                          <a:srgbClr val="000000"/>
                        </a:solidFill>
                        <a:effectLst/>
                      </a:endParaRPr>
                    </a:p>
                  </a:txBody>
                  <a:tcPr anchor="ctr"/>
                </a:tc>
                <a:extLst>
                  <a:ext uri="{0D108BD9-81ED-4DB2-BD59-A6C34878D82A}">
                    <a16:rowId xmlns:a16="http://schemas.microsoft.com/office/drawing/2014/main" val="1109194604"/>
                  </a:ext>
                </a:extLst>
              </a:tr>
              <a:tr h="710820">
                <a:tc>
                  <a:txBody>
                    <a:bodyPr/>
                    <a:lstStyle/>
                    <a:p>
                      <a:pPr algn="l" fontAlgn="base"/>
                      <a:r>
                        <a:rPr lang="fr-FR" sz="1200">
                          <a:effectLst/>
                        </a:rPr>
                        <a:t>[ ]​​</a:t>
                      </a:r>
                      <a:endParaRPr lang="fr-FR" b="0" i="0">
                        <a:solidFill>
                          <a:srgbClr val="000000"/>
                        </a:solidFill>
                        <a:effectLst/>
                      </a:endParaRPr>
                    </a:p>
                  </a:txBody>
                  <a:tcPr anchor="ctr"/>
                </a:tc>
                <a:tc>
                  <a:txBody>
                    <a:bodyPr/>
                    <a:lstStyle/>
                    <a:p>
                      <a:pPr algn="l" fontAlgn="base"/>
                      <a:r>
                        <a:rPr lang="fr-FR" sz="1200">
                          <a:effectLst/>
                        </a:rPr>
                        <a:t>File substitution wildcard; any character between brackets​​</a:t>
                      </a:r>
                      <a:endParaRPr lang="fr-FR" b="0" i="0">
                        <a:solidFill>
                          <a:srgbClr val="000000"/>
                        </a:solidFill>
                        <a:effectLst/>
                      </a:endParaRPr>
                    </a:p>
                  </a:txBody>
                  <a:tcPr anchor="ctr"/>
                </a:tc>
                <a:extLst>
                  <a:ext uri="{0D108BD9-81ED-4DB2-BD59-A6C34878D82A}">
                    <a16:rowId xmlns:a16="http://schemas.microsoft.com/office/drawing/2014/main" val="2112305595"/>
                  </a:ext>
                </a:extLst>
              </a:tr>
              <a:tr h="341563">
                <a:tc>
                  <a:txBody>
                    <a:bodyPr/>
                    <a:lstStyle/>
                    <a:p>
                      <a:pPr algn="l" fontAlgn="base"/>
                      <a:r>
                        <a:rPr lang="fr-FR" sz="1200">
                          <a:effectLst/>
                        </a:rPr>
                        <a:t>||​​</a:t>
                      </a:r>
                      <a:endParaRPr lang="fr-FR" b="0" i="0">
                        <a:solidFill>
                          <a:srgbClr val="000000"/>
                        </a:solidFill>
                        <a:effectLst/>
                      </a:endParaRPr>
                    </a:p>
                  </a:txBody>
                  <a:tcPr anchor="ctr"/>
                </a:tc>
                <a:tc>
                  <a:txBody>
                    <a:bodyPr/>
                    <a:lstStyle/>
                    <a:p>
                      <a:pPr algn="l" fontAlgn="base"/>
                      <a:r>
                        <a:rPr lang="fr-FR" sz="1200">
                          <a:effectLst/>
                        </a:rPr>
                        <a:t>OR conditional execution​​</a:t>
                      </a:r>
                      <a:endParaRPr lang="fr-FR" b="0" i="0">
                        <a:solidFill>
                          <a:srgbClr val="000000"/>
                        </a:solidFill>
                        <a:effectLst/>
                      </a:endParaRPr>
                    </a:p>
                  </a:txBody>
                  <a:tcPr anchor="ctr"/>
                </a:tc>
                <a:extLst>
                  <a:ext uri="{0D108BD9-81ED-4DB2-BD59-A6C34878D82A}">
                    <a16:rowId xmlns:a16="http://schemas.microsoft.com/office/drawing/2014/main" val="3632133254"/>
                  </a:ext>
                </a:extLst>
              </a:tr>
              <a:tr h="369257">
                <a:tc>
                  <a:txBody>
                    <a:bodyPr/>
                    <a:lstStyle/>
                    <a:p>
                      <a:pPr algn="l" fontAlgn="base"/>
                      <a:r>
                        <a:rPr lang="fr-FR" sz="1200">
                          <a:effectLst/>
                        </a:rPr>
                        <a:t>&amp;&amp;​​</a:t>
                      </a:r>
                      <a:endParaRPr lang="fr-FR" b="0" i="0">
                        <a:solidFill>
                          <a:srgbClr val="000000"/>
                        </a:solidFill>
                        <a:effectLst/>
                      </a:endParaRPr>
                    </a:p>
                  </a:txBody>
                  <a:tcPr anchor="ctr"/>
                </a:tc>
                <a:tc>
                  <a:txBody>
                    <a:bodyPr/>
                    <a:lstStyle/>
                    <a:p>
                      <a:pPr algn="l" fontAlgn="base"/>
                      <a:r>
                        <a:rPr lang="fr-FR" sz="1200">
                          <a:effectLst/>
                        </a:rPr>
                        <a:t>AND conditional execution​​</a:t>
                      </a:r>
                      <a:endParaRPr lang="fr-FR" b="0" i="0">
                        <a:solidFill>
                          <a:srgbClr val="000000"/>
                        </a:solidFill>
                        <a:effectLst/>
                      </a:endParaRPr>
                    </a:p>
                  </a:txBody>
                  <a:tcPr anchor="ctr"/>
                </a:tc>
                <a:extLst>
                  <a:ext uri="{0D108BD9-81ED-4DB2-BD59-A6C34878D82A}">
                    <a16:rowId xmlns:a16="http://schemas.microsoft.com/office/drawing/2014/main" val="1093067014"/>
                  </a:ext>
                </a:extLst>
              </a:tr>
              <a:tr h="572349">
                <a:tc>
                  <a:txBody>
                    <a:bodyPr/>
                    <a:lstStyle/>
                    <a:p>
                      <a:pPr algn="l" fontAlgn="base"/>
                      <a:r>
                        <a:rPr lang="fr-FR" sz="1200">
                          <a:effectLst/>
                        </a:rPr>
                        <a:t>( )​​</a:t>
                      </a:r>
                      <a:endParaRPr lang="fr-FR" b="0" i="0">
                        <a:solidFill>
                          <a:srgbClr val="000000"/>
                        </a:solidFill>
                        <a:effectLst/>
                      </a:endParaRPr>
                    </a:p>
                  </a:txBody>
                  <a:tcPr anchor="ctr"/>
                </a:tc>
                <a:tc>
                  <a:txBody>
                    <a:bodyPr/>
                    <a:lstStyle/>
                    <a:p>
                      <a:pPr algn="l" fontAlgn="base"/>
                      <a:r>
                        <a:rPr lang="fr-FR" sz="1200">
                          <a:effectLst/>
                        </a:rPr>
                        <a:t>Group commands, Sequences of Commands​​</a:t>
                      </a:r>
                      <a:endParaRPr lang="fr-FR" b="0" i="0">
                        <a:solidFill>
                          <a:srgbClr val="000000"/>
                        </a:solidFill>
                        <a:effectLst/>
                      </a:endParaRPr>
                    </a:p>
                  </a:txBody>
                  <a:tcPr anchor="ctr"/>
                </a:tc>
                <a:extLst>
                  <a:ext uri="{0D108BD9-81ED-4DB2-BD59-A6C34878D82A}">
                    <a16:rowId xmlns:a16="http://schemas.microsoft.com/office/drawing/2014/main" val="352113893"/>
                  </a:ext>
                </a:extLst>
              </a:tr>
            </a:tbl>
          </a:graphicData>
        </a:graphic>
      </p:graphicFrame>
    </p:spTree>
    <p:extLst>
      <p:ext uri="{BB962C8B-B14F-4D97-AF65-F5344CB8AC3E}">
        <p14:creationId xmlns:p14="http://schemas.microsoft.com/office/powerpoint/2010/main" val="29969072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solidFill>
                  <a:srgbClr val="FFFFFF"/>
                </a:solidFill>
                <a:latin typeface="Segoe UI Black"/>
                <a:ea typeface="Segoe UI Black"/>
              </a:rPr>
              <a:t>Caractères spéciaux</a:t>
            </a:r>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B411FA46-09EE-FA6D-535E-3469F9A2B5DB}"/>
              </a:ext>
            </a:extLst>
          </p:cNvPr>
          <p:cNvSpPr txBox="1"/>
          <p:nvPr/>
        </p:nvSpPr>
        <p:spPr>
          <a:xfrm>
            <a:off x="244928" y="801584"/>
            <a:ext cx="7355279" cy="41319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050">
                <a:solidFill>
                  <a:schemeClr val="accent1">
                    <a:lumMod val="75000"/>
                  </a:schemeClr>
                </a:solidFill>
                <a:latin typeface="Segoe UI Semilight"/>
                <a:cs typeface="Segoe UI Semilight"/>
              </a:rPr>
              <a:t>Les métacaractères du </a:t>
            </a:r>
            <a:r>
              <a:rPr lang="fr-FR" sz="1050" b="1" err="1">
                <a:solidFill>
                  <a:schemeClr val="accent1">
                    <a:lumMod val="75000"/>
                  </a:schemeClr>
                </a:solidFill>
                <a:latin typeface="Segoe UI Semilight"/>
                <a:cs typeface="Segoe UI Semilight"/>
              </a:rPr>
              <a:t>shell</a:t>
            </a:r>
            <a:r>
              <a:rPr lang="fr-FR" sz="1050" b="1">
                <a:solidFill>
                  <a:schemeClr val="accent1">
                    <a:lumMod val="75000"/>
                  </a:schemeClr>
                </a:solidFill>
                <a:latin typeface="Segoe UI Semilight"/>
                <a:cs typeface="Segoe UI Semilight"/>
              </a:rPr>
              <a:t> </a:t>
            </a:r>
            <a:r>
              <a:rPr lang="fr-FR" sz="1050">
                <a:solidFill>
                  <a:schemeClr val="accent1">
                    <a:lumMod val="75000"/>
                  </a:schemeClr>
                </a:solidFill>
                <a:latin typeface="Segoe UI Semilight"/>
                <a:cs typeface="Segoe UI Semilight"/>
              </a:rPr>
              <a:t>permettent :</a:t>
            </a:r>
            <a:br>
              <a:rPr lang="fr-FR" sz="1050">
                <a:latin typeface="Segoe UI Semilight"/>
              </a:rPr>
            </a:br>
            <a:r>
              <a:rPr lang="fr-FR" sz="1050">
                <a:solidFill>
                  <a:schemeClr val="accent1">
                    <a:lumMod val="75000"/>
                  </a:schemeClr>
                </a:solidFill>
                <a:latin typeface="Segoe UI Semilight"/>
                <a:cs typeface="Segoe UI Semilight"/>
              </a:rPr>
              <a:t> </a:t>
            </a:r>
            <a:endParaRPr lang="fr-FR" sz="1050">
              <a:solidFill>
                <a:schemeClr val="accent1">
                  <a:lumMod val="75000"/>
                </a:schemeClr>
              </a:solidFill>
              <a:latin typeface="Segoe UI Semilight"/>
              <a:cs typeface="Calibri"/>
            </a:endParaRPr>
          </a:p>
          <a:p>
            <a:pPr>
              <a:buChar char="•"/>
            </a:pPr>
            <a:r>
              <a:rPr lang="fr-FR" sz="1050">
                <a:solidFill>
                  <a:schemeClr val="accent1">
                    <a:lumMod val="75000"/>
                  </a:schemeClr>
                </a:solidFill>
                <a:latin typeface="Segoe UI Semilight"/>
                <a:cs typeface="Segoe UI Semilight"/>
              </a:rPr>
              <a:t> De construire des chaînes de caractères génériques :</a:t>
            </a:r>
            <a:endParaRPr lang="fr-FR" sz="1050">
              <a:solidFill>
                <a:schemeClr val="accent1">
                  <a:lumMod val="75000"/>
                </a:schemeClr>
              </a:solidFill>
              <a:latin typeface="Segoe UI Semilight"/>
              <a:cs typeface="Calibri"/>
            </a:endParaRPr>
          </a:p>
          <a:p>
            <a:endParaRPr lang="fr-FR" sz="1050">
              <a:solidFill>
                <a:schemeClr val="accent1">
                  <a:lumMod val="75000"/>
                </a:schemeClr>
              </a:solidFill>
              <a:latin typeface="Segoe UI Semilight"/>
              <a:cs typeface="Calibri"/>
            </a:endParaRPr>
          </a:p>
          <a:p>
            <a:pPr lvl="1"/>
            <a:r>
              <a:rPr lang="fr-FR" sz="1050" b="1">
                <a:solidFill>
                  <a:schemeClr val="accent1">
                    <a:lumMod val="75000"/>
                  </a:schemeClr>
                </a:solidFill>
                <a:latin typeface="Segoe UI Semilight"/>
                <a:cs typeface="Segoe UI Semilight"/>
              </a:rPr>
              <a:t>*</a:t>
            </a:r>
            <a:r>
              <a:rPr lang="fr-FR" sz="1050">
                <a:solidFill>
                  <a:schemeClr val="accent1">
                    <a:lumMod val="75000"/>
                  </a:schemeClr>
                </a:solidFill>
                <a:latin typeface="Segoe UI Semilight"/>
                <a:cs typeface="Segoe UI Semilight"/>
              </a:rPr>
              <a:t> désigne une chaîne de caractères quelconque ;</a:t>
            </a:r>
            <a:endParaRPr lang="fr-FR" sz="1050">
              <a:solidFill>
                <a:schemeClr val="accent1">
                  <a:lumMod val="75000"/>
                </a:schemeClr>
              </a:solidFill>
              <a:latin typeface="Segoe UI Semilight"/>
              <a:cs typeface="Calibri"/>
            </a:endParaRPr>
          </a:p>
          <a:p>
            <a:pPr lvl="1"/>
            <a:r>
              <a:rPr lang="fr-FR" sz="1050" b="1">
                <a:solidFill>
                  <a:schemeClr val="accent1">
                    <a:lumMod val="75000"/>
                  </a:schemeClr>
                </a:solidFill>
                <a:latin typeface="Segoe UI Semilight"/>
                <a:cs typeface="Segoe UI Semilight"/>
              </a:rPr>
              <a:t>?</a:t>
            </a:r>
            <a:r>
              <a:rPr lang="fr-FR" sz="1050">
                <a:solidFill>
                  <a:schemeClr val="accent1">
                    <a:lumMod val="75000"/>
                  </a:schemeClr>
                </a:solidFill>
                <a:latin typeface="Segoe UI Semilight"/>
                <a:cs typeface="Segoe UI Semilight"/>
              </a:rPr>
              <a:t> désigne un caractère quelconque ;</a:t>
            </a:r>
            <a:endParaRPr lang="fr-FR" sz="1050">
              <a:solidFill>
                <a:schemeClr val="accent1">
                  <a:lumMod val="75000"/>
                </a:schemeClr>
              </a:solidFill>
              <a:latin typeface="Segoe UI Semilight"/>
              <a:cs typeface="Calibri"/>
            </a:endParaRPr>
          </a:p>
          <a:p>
            <a:pPr lvl="1"/>
            <a:r>
              <a:rPr lang="fr-FR" sz="1050" b="1">
                <a:solidFill>
                  <a:schemeClr val="accent1">
                    <a:lumMod val="75000"/>
                  </a:schemeClr>
                </a:solidFill>
                <a:latin typeface="Segoe UI Semilight"/>
                <a:cs typeface="Segoe UI Semilight"/>
              </a:rPr>
              <a:t>[...]</a:t>
            </a:r>
            <a:r>
              <a:rPr lang="fr-FR" sz="1050">
                <a:solidFill>
                  <a:schemeClr val="accent1">
                    <a:lumMod val="75000"/>
                  </a:schemeClr>
                </a:solidFill>
                <a:latin typeface="Segoe UI Semilight"/>
                <a:cs typeface="Segoe UI Semilight"/>
              </a:rPr>
              <a:t> désigne les caractères entre crochets, définis par énumération ou par un intervalle.</a:t>
            </a:r>
            <a:endParaRPr lang="fr-FR" sz="1050">
              <a:solidFill>
                <a:schemeClr val="accent1">
                  <a:lumMod val="75000"/>
                </a:schemeClr>
              </a:solidFill>
              <a:latin typeface="Segoe UI Semilight"/>
              <a:cs typeface="Calibri"/>
            </a:endParaRPr>
          </a:p>
          <a:p>
            <a:br>
              <a:rPr lang="fr-FR" sz="1050" b="1">
                <a:latin typeface="Segoe UI Semilight"/>
              </a:rPr>
            </a:br>
            <a:r>
              <a:rPr lang="fr-FR" sz="1050" b="1" u="sng">
                <a:solidFill>
                  <a:schemeClr val="accent1">
                    <a:lumMod val="75000"/>
                  </a:schemeClr>
                </a:solidFill>
                <a:latin typeface="Segoe UI Semilight"/>
                <a:cs typeface="Segoe UI Semilight"/>
              </a:rPr>
              <a:t>Exemples</a:t>
            </a:r>
            <a:r>
              <a:rPr lang="fr-FR" sz="1050" b="1">
                <a:solidFill>
                  <a:schemeClr val="accent1">
                    <a:lumMod val="75000"/>
                  </a:schemeClr>
                </a:solidFill>
                <a:latin typeface="Segoe UI Semilight"/>
                <a:cs typeface="Segoe UI Semilight"/>
              </a:rPr>
              <a:t> :</a:t>
            </a:r>
            <a:endParaRPr lang="fr-FR" sz="1050" b="1">
              <a:solidFill>
                <a:schemeClr val="accent1">
                  <a:lumMod val="75000"/>
                </a:schemeClr>
              </a:solidFill>
              <a:latin typeface="Segoe UI Semilight"/>
              <a:cs typeface="Calibri"/>
            </a:endParaRPr>
          </a:p>
          <a:p>
            <a:r>
              <a:rPr lang="fr-FR" sz="1050" b="1">
                <a:solidFill>
                  <a:schemeClr val="accent1">
                    <a:lumMod val="75000"/>
                  </a:schemeClr>
                </a:solidFill>
                <a:latin typeface="Segoe UI Semilight"/>
                <a:cs typeface="Segoe UI Semilight"/>
              </a:rPr>
              <a:t>[Aa]</a:t>
            </a:r>
            <a:r>
              <a:rPr lang="fr-FR" sz="1050">
                <a:solidFill>
                  <a:schemeClr val="accent1">
                    <a:lumMod val="75000"/>
                  </a:schemeClr>
                </a:solidFill>
                <a:latin typeface="Segoe UI Semilight"/>
                <a:cs typeface="Segoe UI Semilight"/>
              </a:rPr>
              <a:t> désigne les caractères </a:t>
            </a:r>
            <a:r>
              <a:rPr lang="fr-FR" sz="1050" b="1">
                <a:solidFill>
                  <a:schemeClr val="accent1">
                    <a:lumMod val="75000"/>
                  </a:schemeClr>
                </a:solidFill>
                <a:latin typeface="Segoe UI Semilight"/>
                <a:cs typeface="Segoe UI Semilight"/>
              </a:rPr>
              <a:t>A</a:t>
            </a:r>
            <a:r>
              <a:rPr lang="fr-FR" sz="1050">
                <a:solidFill>
                  <a:schemeClr val="accent1">
                    <a:lumMod val="75000"/>
                  </a:schemeClr>
                </a:solidFill>
                <a:latin typeface="Segoe UI Semilight"/>
                <a:cs typeface="Segoe UI Semilight"/>
              </a:rPr>
              <a:t> ou </a:t>
            </a:r>
            <a:r>
              <a:rPr lang="fr-FR" sz="1050" b="1">
                <a:solidFill>
                  <a:schemeClr val="accent1">
                    <a:lumMod val="75000"/>
                  </a:schemeClr>
                </a:solidFill>
                <a:latin typeface="Segoe UI Semilight"/>
                <a:cs typeface="Segoe UI Semilight"/>
              </a:rPr>
              <a:t>a</a:t>
            </a:r>
            <a:r>
              <a:rPr lang="fr-FR" sz="1050">
                <a:solidFill>
                  <a:schemeClr val="accent1">
                    <a:lumMod val="75000"/>
                  </a:schemeClr>
                </a:solidFill>
                <a:latin typeface="Segoe UI Semilight"/>
                <a:cs typeface="Segoe UI Semilight"/>
              </a:rPr>
              <a:t> ;</a:t>
            </a:r>
            <a:br>
              <a:rPr lang="fr-FR" sz="1050">
                <a:latin typeface="Segoe UI Semilight"/>
              </a:rPr>
            </a:br>
            <a:r>
              <a:rPr lang="fr-FR" sz="1050" b="1">
                <a:solidFill>
                  <a:schemeClr val="accent1">
                    <a:lumMod val="75000"/>
                  </a:schemeClr>
                </a:solidFill>
                <a:latin typeface="Segoe UI Semilight"/>
                <a:cs typeface="Segoe UI Semilight"/>
              </a:rPr>
              <a:t>[0-9a-zA-Z]</a:t>
            </a:r>
            <a:r>
              <a:rPr lang="fr-FR" sz="1050">
                <a:solidFill>
                  <a:schemeClr val="accent1">
                    <a:lumMod val="75000"/>
                  </a:schemeClr>
                </a:solidFill>
                <a:latin typeface="Segoe UI Semilight"/>
                <a:cs typeface="Segoe UI Semilight"/>
              </a:rPr>
              <a:t> désigne un caractère alphanumérique quelconque.</a:t>
            </a:r>
            <a:endParaRPr lang="fr-FR" sz="1050">
              <a:solidFill>
                <a:schemeClr val="accent1">
                  <a:lumMod val="75000"/>
                </a:schemeClr>
              </a:solidFill>
              <a:latin typeface="Segoe UI Semilight"/>
              <a:cs typeface="Calibri"/>
            </a:endParaRPr>
          </a:p>
          <a:p>
            <a:r>
              <a:rPr lang="fr-FR" sz="1050" b="1" u="sng">
                <a:solidFill>
                  <a:schemeClr val="accent1">
                    <a:lumMod val="75000"/>
                  </a:schemeClr>
                </a:solidFill>
                <a:latin typeface="Segoe UI Semilight"/>
                <a:cs typeface="Segoe UI Semilight"/>
              </a:rPr>
              <a:t>Remarque</a:t>
            </a:r>
            <a:r>
              <a:rPr lang="fr-FR" sz="1050" b="1">
                <a:solidFill>
                  <a:schemeClr val="accent1">
                    <a:lumMod val="75000"/>
                  </a:schemeClr>
                </a:solidFill>
                <a:latin typeface="Segoe UI Semilight"/>
                <a:cs typeface="Segoe UI Semilight"/>
              </a:rPr>
              <a:t> :</a:t>
            </a:r>
            <a:endParaRPr lang="fr-FR" sz="1050" b="1">
              <a:solidFill>
                <a:schemeClr val="accent1">
                  <a:lumMod val="75000"/>
                </a:schemeClr>
              </a:solidFill>
              <a:latin typeface="Segoe UI Semilight"/>
              <a:cs typeface="Calibri"/>
            </a:endParaRPr>
          </a:p>
          <a:p>
            <a:r>
              <a:rPr lang="fr-FR" sz="1050" b="1">
                <a:solidFill>
                  <a:schemeClr val="accent1">
                    <a:lumMod val="75000"/>
                  </a:schemeClr>
                </a:solidFill>
                <a:latin typeface="Segoe UI Semilight"/>
                <a:cs typeface="Segoe UI Semilight"/>
              </a:rPr>
              <a:t>[!0-9]</a:t>
            </a:r>
            <a:r>
              <a:rPr lang="fr-FR" sz="1050">
                <a:solidFill>
                  <a:schemeClr val="accent1">
                    <a:lumMod val="75000"/>
                  </a:schemeClr>
                </a:solidFill>
                <a:latin typeface="Segoe UI Semilight"/>
                <a:cs typeface="Segoe UI Semilight"/>
              </a:rPr>
              <a:t> désigne l'ensemble des caractères sauf les chiffres.</a:t>
            </a:r>
            <a:br>
              <a:rPr lang="fr-FR" sz="1050">
                <a:latin typeface="Segoe UI Semilight"/>
              </a:rPr>
            </a:br>
            <a:r>
              <a:rPr lang="fr-FR" sz="1050">
                <a:solidFill>
                  <a:schemeClr val="accent1">
                    <a:lumMod val="75000"/>
                  </a:schemeClr>
                </a:solidFill>
                <a:latin typeface="Segoe UI Semilight"/>
                <a:cs typeface="Segoe UI Semilight"/>
              </a:rPr>
              <a:t> </a:t>
            </a:r>
            <a:endParaRPr lang="fr-FR" sz="1050">
              <a:solidFill>
                <a:schemeClr val="accent1">
                  <a:lumMod val="75000"/>
                </a:schemeClr>
              </a:solidFill>
              <a:latin typeface="Segoe UI Semilight"/>
              <a:cs typeface="Calibri"/>
            </a:endParaRPr>
          </a:p>
          <a:p>
            <a:pPr>
              <a:buChar char="•"/>
            </a:pPr>
            <a:r>
              <a:rPr lang="fr-FR" sz="1050">
                <a:solidFill>
                  <a:schemeClr val="accent1">
                    <a:lumMod val="75000"/>
                  </a:schemeClr>
                </a:solidFill>
                <a:latin typeface="Segoe UI Semilight"/>
                <a:cs typeface="Segoe UI Semilight"/>
              </a:rPr>
              <a:t> De modifier l'interprétation d'une commande :</a:t>
            </a:r>
            <a:endParaRPr lang="fr-FR" sz="1050">
              <a:solidFill>
                <a:schemeClr val="accent1">
                  <a:lumMod val="75000"/>
                </a:schemeClr>
              </a:solidFill>
              <a:latin typeface="Segoe UI Semilight"/>
              <a:cs typeface="Calibri"/>
            </a:endParaRPr>
          </a:p>
          <a:p>
            <a:endParaRPr lang="fr-FR" sz="1050">
              <a:solidFill>
                <a:schemeClr val="accent1">
                  <a:lumMod val="75000"/>
                </a:schemeClr>
              </a:solidFill>
              <a:latin typeface="Segoe UI Semilight"/>
              <a:cs typeface="Calibri"/>
            </a:endParaRPr>
          </a:p>
          <a:p>
            <a:pPr lvl="1"/>
            <a:r>
              <a:rPr lang="fr-FR" sz="1050" b="1">
                <a:solidFill>
                  <a:schemeClr val="accent1">
                    <a:lumMod val="75000"/>
                  </a:schemeClr>
                </a:solidFill>
                <a:latin typeface="Segoe UI Semilight"/>
                <a:cs typeface="Segoe UI Semilight"/>
              </a:rPr>
              <a:t>;</a:t>
            </a:r>
            <a:r>
              <a:rPr lang="fr-FR" sz="1050">
                <a:solidFill>
                  <a:schemeClr val="accent1">
                    <a:lumMod val="75000"/>
                  </a:schemeClr>
                </a:solidFill>
                <a:latin typeface="Segoe UI Semilight"/>
                <a:cs typeface="Segoe UI Semilight"/>
              </a:rPr>
              <a:t> sépare deux commandes sur une même ligne ;</a:t>
            </a:r>
            <a:endParaRPr lang="fr-FR" sz="1050">
              <a:solidFill>
                <a:schemeClr val="accent1">
                  <a:lumMod val="75000"/>
                </a:schemeClr>
              </a:solidFill>
              <a:latin typeface="Segoe UI Semilight"/>
              <a:cs typeface="Calibri"/>
            </a:endParaRPr>
          </a:p>
          <a:p>
            <a:pPr lvl="1"/>
            <a:r>
              <a:rPr lang="fr-FR" sz="1050" b="1">
                <a:solidFill>
                  <a:schemeClr val="accent1">
                    <a:lumMod val="75000"/>
                  </a:schemeClr>
                </a:solidFill>
                <a:latin typeface="Segoe UI Semilight"/>
                <a:cs typeface="Segoe UI Semilight"/>
              </a:rPr>
              <a:t>'</a:t>
            </a:r>
            <a:r>
              <a:rPr lang="fr-FR" sz="1050">
                <a:solidFill>
                  <a:schemeClr val="accent1">
                    <a:lumMod val="75000"/>
                  </a:schemeClr>
                </a:solidFill>
                <a:latin typeface="Segoe UI Semilight"/>
                <a:cs typeface="Segoe UI Semilight"/>
              </a:rPr>
              <a:t> délimite une chaîne de caractères contenant des espaces (à l'intérieur, tous les métacaractères perdent leur signification) ;</a:t>
            </a:r>
            <a:endParaRPr lang="fr-FR" sz="1050">
              <a:solidFill>
                <a:schemeClr val="accent1">
                  <a:lumMod val="75000"/>
                </a:schemeClr>
              </a:solidFill>
              <a:latin typeface="Segoe UI Semilight"/>
              <a:cs typeface="Calibri"/>
            </a:endParaRPr>
          </a:p>
          <a:p>
            <a:pPr lvl="1"/>
            <a:r>
              <a:rPr lang="fr-FR" sz="1050" b="1">
                <a:solidFill>
                  <a:schemeClr val="accent1">
                    <a:lumMod val="75000"/>
                  </a:schemeClr>
                </a:solidFill>
                <a:latin typeface="Segoe UI Semilight"/>
                <a:cs typeface="Segoe UI Semilight"/>
              </a:rPr>
              <a:t>"</a:t>
            </a:r>
            <a:r>
              <a:rPr lang="fr-FR" sz="1050">
                <a:solidFill>
                  <a:schemeClr val="accent1">
                    <a:lumMod val="75000"/>
                  </a:schemeClr>
                </a:solidFill>
                <a:latin typeface="Segoe UI Semilight"/>
                <a:cs typeface="Segoe UI Semilight"/>
              </a:rPr>
              <a:t> délimite une chaîne de caractères contenant des espaces (à l'intérieur, tous les métacaractères perdent leur signification, à l'exception des métacaractères </a:t>
            </a:r>
            <a:r>
              <a:rPr lang="fr-FR" sz="1050" b="1">
                <a:solidFill>
                  <a:schemeClr val="accent1">
                    <a:lumMod val="75000"/>
                  </a:schemeClr>
                </a:solidFill>
                <a:latin typeface="Segoe UI Semilight"/>
                <a:cs typeface="Segoe UI Semilight"/>
              </a:rPr>
              <a:t>`</a:t>
            </a:r>
            <a:r>
              <a:rPr lang="fr-FR" sz="1050">
                <a:solidFill>
                  <a:schemeClr val="accent1">
                    <a:lumMod val="75000"/>
                  </a:schemeClr>
                </a:solidFill>
                <a:latin typeface="Segoe UI Semilight"/>
                <a:cs typeface="Segoe UI Semilight"/>
              </a:rPr>
              <a:t> et </a:t>
            </a:r>
            <a:r>
              <a:rPr lang="fr-FR" sz="1050" b="1">
                <a:solidFill>
                  <a:schemeClr val="accent1">
                    <a:lumMod val="75000"/>
                  </a:schemeClr>
                </a:solidFill>
                <a:latin typeface="Segoe UI Semilight"/>
                <a:cs typeface="Segoe UI Semilight"/>
              </a:rPr>
              <a:t>$</a:t>
            </a:r>
            <a:r>
              <a:rPr lang="fr-FR" sz="1050">
                <a:solidFill>
                  <a:schemeClr val="accent1">
                    <a:lumMod val="75000"/>
                  </a:schemeClr>
                </a:solidFill>
                <a:latin typeface="Segoe UI Semilight"/>
                <a:cs typeface="Segoe UI Semilight"/>
              </a:rPr>
              <a:t>) ;</a:t>
            </a:r>
            <a:endParaRPr lang="fr-FR" sz="1050">
              <a:solidFill>
                <a:schemeClr val="accent1">
                  <a:lumMod val="75000"/>
                </a:schemeClr>
              </a:solidFill>
              <a:latin typeface="Segoe UI Semilight"/>
              <a:cs typeface="Calibri"/>
            </a:endParaRPr>
          </a:p>
          <a:p>
            <a:pPr lvl="1"/>
            <a:r>
              <a:rPr lang="fr-FR" sz="1050" b="1">
                <a:solidFill>
                  <a:schemeClr val="accent1">
                    <a:lumMod val="75000"/>
                  </a:schemeClr>
                </a:solidFill>
                <a:latin typeface="Segoe UI Semilight"/>
                <a:cs typeface="Segoe UI Semilight"/>
              </a:rPr>
              <a:t>`</a:t>
            </a:r>
            <a:r>
              <a:rPr lang="fr-FR" sz="1050">
                <a:solidFill>
                  <a:schemeClr val="accent1">
                    <a:lumMod val="75000"/>
                  </a:schemeClr>
                </a:solidFill>
                <a:latin typeface="Segoe UI Semilight"/>
                <a:cs typeface="Segoe UI Semilight"/>
              </a:rPr>
              <a:t> "capture" la sortie standard pour former un nouvel argument ou une nouvelle commande ;</a:t>
            </a:r>
            <a:endParaRPr lang="fr-FR" sz="1050">
              <a:solidFill>
                <a:schemeClr val="accent1">
                  <a:lumMod val="75000"/>
                </a:schemeClr>
              </a:solidFill>
              <a:latin typeface="Segoe UI Semilight"/>
              <a:cs typeface="Calibri"/>
            </a:endParaRPr>
          </a:p>
          <a:p>
            <a:pPr lvl="1"/>
            <a:r>
              <a:rPr lang="fr-FR" sz="1050" b="1">
                <a:solidFill>
                  <a:schemeClr val="accent1">
                    <a:lumMod val="75000"/>
                  </a:schemeClr>
                </a:solidFill>
                <a:latin typeface="Segoe UI Semilight"/>
                <a:cs typeface="Segoe UI Semilight"/>
              </a:rPr>
              <a:t>\</a:t>
            </a:r>
            <a:r>
              <a:rPr lang="fr-FR" sz="1050">
                <a:solidFill>
                  <a:schemeClr val="accent1">
                    <a:lumMod val="75000"/>
                  </a:schemeClr>
                </a:solidFill>
                <a:latin typeface="Segoe UI Semilight"/>
                <a:cs typeface="Segoe UI Semilight"/>
              </a:rPr>
              <a:t> annihile la signification du métacaractère qui suit ;</a:t>
            </a:r>
            <a:endParaRPr lang="fr-FR" sz="1050">
              <a:solidFill>
                <a:schemeClr val="accent1">
                  <a:lumMod val="75000"/>
                </a:schemeClr>
              </a:solidFill>
              <a:latin typeface="Segoe UI Semilight"/>
              <a:cs typeface="Calibri"/>
            </a:endParaRPr>
          </a:p>
          <a:p>
            <a:pPr lvl="1"/>
            <a:r>
              <a:rPr lang="fr-FR" sz="1050" b="1">
                <a:solidFill>
                  <a:schemeClr val="accent1">
                    <a:lumMod val="75000"/>
                  </a:schemeClr>
                </a:solidFill>
                <a:latin typeface="Segoe UI Semilight"/>
                <a:cs typeface="Segoe UI Semilight"/>
              </a:rPr>
              <a:t>{</a:t>
            </a:r>
            <a:r>
              <a:rPr lang="fr-FR" sz="1050">
                <a:solidFill>
                  <a:schemeClr val="accent1">
                    <a:lumMod val="75000"/>
                  </a:schemeClr>
                </a:solidFill>
                <a:latin typeface="Segoe UI Semilight"/>
                <a:cs typeface="Segoe UI Semilight"/>
              </a:rPr>
              <a:t> et </a:t>
            </a:r>
            <a:r>
              <a:rPr lang="fr-FR" sz="1050" b="1">
                <a:solidFill>
                  <a:schemeClr val="accent1">
                    <a:lumMod val="75000"/>
                  </a:schemeClr>
                </a:solidFill>
                <a:latin typeface="Segoe UI Semilight"/>
                <a:cs typeface="Segoe UI Semilight"/>
              </a:rPr>
              <a:t>}</a:t>
            </a:r>
            <a:r>
              <a:rPr lang="fr-FR" sz="1050">
                <a:solidFill>
                  <a:schemeClr val="accent1">
                    <a:lumMod val="75000"/>
                  </a:schemeClr>
                </a:solidFill>
                <a:latin typeface="Segoe UI Semilight"/>
                <a:cs typeface="Segoe UI Semilight"/>
              </a:rPr>
              <a:t> permettent de regrouper un ensemble de commandes et de les exécuter dans le "</a:t>
            </a:r>
            <a:r>
              <a:rPr lang="fr-FR" sz="1050" err="1">
                <a:solidFill>
                  <a:schemeClr val="accent1">
                    <a:lumMod val="75000"/>
                  </a:schemeClr>
                </a:solidFill>
                <a:latin typeface="Segoe UI Semilight"/>
                <a:cs typeface="Segoe UI Semilight"/>
              </a:rPr>
              <a:t>shell</a:t>
            </a:r>
            <a:r>
              <a:rPr lang="fr-FR" sz="1050">
                <a:solidFill>
                  <a:schemeClr val="accent1">
                    <a:lumMod val="75000"/>
                  </a:schemeClr>
                </a:solidFill>
                <a:latin typeface="Segoe UI Semilight"/>
                <a:cs typeface="Segoe UI Semilight"/>
              </a:rPr>
              <a:t> courant" ;</a:t>
            </a:r>
            <a:endParaRPr lang="fr-FR" sz="1050">
              <a:solidFill>
                <a:schemeClr val="accent1">
                  <a:lumMod val="75000"/>
                </a:schemeClr>
              </a:solidFill>
              <a:latin typeface="Segoe UI Semilight"/>
              <a:cs typeface="Calibri"/>
            </a:endParaRPr>
          </a:p>
          <a:p>
            <a:pPr lvl="1"/>
            <a:r>
              <a:rPr lang="fr-FR" sz="1050" b="1">
                <a:solidFill>
                  <a:schemeClr val="accent1">
                    <a:lumMod val="75000"/>
                  </a:schemeClr>
                </a:solidFill>
                <a:latin typeface="Segoe UI Semilight"/>
                <a:cs typeface="Segoe UI Semilight"/>
              </a:rPr>
              <a:t>(</a:t>
            </a:r>
            <a:r>
              <a:rPr lang="fr-FR" sz="1050">
                <a:solidFill>
                  <a:schemeClr val="accent1">
                    <a:lumMod val="75000"/>
                  </a:schemeClr>
                </a:solidFill>
                <a:latin typeface="Segoe UI Semilight"/>
                <a:cs typeface="Segoe UI Semilight"/>
              </a:rPr>
              <a:t> et </a:t>
            </a:r>
            <a:r>
              <a:rPr lang="fr-FR" sz="1050" b="1">
                <a:solidFill>
                  <a:schemeClr val="accent1">
                    <a:lumMod val="75000"/>
                  </a:schemeClr>
                </a:solidFill>
                <a:latin typeface="Segoe UI Semilight"/>
                <a:cs typeface="Segoe UI Semilight"/>
              </a:rPr>
              <a:t>)</a:t>
            </a:r>
            <a:r>
              <a:rPr lang="fr-FR" sz="1050">
                <a:solidFill>
                  <a:schemeClr val="accent1">
                    <a:lumMod val="75000"/>
                  </a:schemeClr>
                </a:solidFill>
                <a:latin typeface="Segoe UI Semilight"/>
                <a:cs typeface="Segoe UI Semilight"/>
              </a:rPr>
              <a:t> permettent de regrouper un ensemble de commandes et de les exécuter dans un "</a:t>
            </a:r>
            <a:r>
              <a:rPr lang="fr-FR" sz="1050" err="1">
                <a:solidFill>
                  <a:schemeClr val="accent1">
                    <a:lumMod val="75000"/>
                  </a:schemeClr>
                </a:solidFill>
                <a:latin typeface="Segoe UI Semilight"/>
                <a:cs typeface="Segoe UI Semilight"/>
              </a:rPr>
              <a:t>shell</a:t>
            </a:r>
            <a:r>
              <a:rPr lang="fr-FR" sz="1050">
                <a:solidFill>
                  <a:schemeClr val="accent1">
                    <a:lumMod val="75000"/>
                  </a:schemeClr>
                </a:solidFill>
                <a:latin typeface="Segoe UI Semilight"/>
                <a:cs typeface="Segoe UI Semilight"/>
              </a:rPr>
              <a:t> fils".</a:t>
            </a:r>
            <a:endParaRPr lang="fr-FR" sz="1050">
              <a:solidFill>
                <a:schemeClr val="accent1">
                  <a:lumMod val="75000"/>
                </a:schemeClr>
              </a:solidFill>
              <a:latin typeface="Segoe UI Semilight"/>
              <a:cs typeface="Calibri"/>
            </a:endParaRPr>
          </a:p>
        </p:txBody>
      </p:sp>
    </p:spTree>
    <p:extLst>
      <p:ext uri="{BB962C8B-B14F-4D97-AF65-F5344CB8AC3E}">
        <p14:creationId xmlns:p14="http://schemas.microsoft.com/office/powerpoint/2010/main" val="17300808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977732" y="145774"/>
            <a:ext cx="4346379" cy="1360372"/>
          </a:xfrm>
        </p:spPr>
        <p:txBody>
          <a:bodyPr wrap="square" lIns="0" tIns="0" rIns="91440" bIns="0" anchor="t">
            <a:spAutoFit/>
          </a:bodyPr>
          <a:lstStyle/>
          <a:p>
            <a:r>
              <a:rPr lang="fr-FR">
                <a:latin typeface="Segoe UI Semilight"/>
                <a:cs typeface="Segoe UI Semilight"/>
              </a:rPr>
              <a:t>Chapitre 3 </a:t>
            </a:r>
          </a:p>
          <a:p>
            <a:pPr>
              <a:buNone/>
            </a:pPr>
            <a:r>
              <a:rPr lang="fr-FR" u="sng">
                <a:latin typeface="Segoe UI Semilight"/>
                <a:cs typeface="Segoe UI Semilight"/>
              </a:rPr>
              <a:t>Métacaractères et Variables</a:t>
            </a:r>
            <a:endParaRPr lang="fr-FR" u="sng"/>
          </a:p>
          <a:p>
            <a:pPr>
              <a:buChar char="•"/>
            </a:pPr>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2947399" y="1765870"/>
            <a:ext cx="38014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810">
              <a:spcBef>
                <a:spcPts val="1613"/>
              </a:spcBef>
              <a:spcAft>
                <a:spcPts val="1134"/>
              </a:spcAft>
            </a:pPr>
            <a:r>
              <a:rPr lang="fr-FR">
                <a:solidFill>
                  <a:schemeClr val="accent1">
                    <a:lumMod val="75000"/>
                  </a:schemeClr>
                </a:solidFill>
                <a:latin typeface="Segoe UI Semilight"/>
                <a:cs typeface="Arial"/>
              </a:rPr>
              <a:t>Variables d'environnements</a:t>
            </a:r>
            <a:endParaRPr lang="fr-FR" err="1">
              <a:solidFill>
                <a:schemeClr val="accent1">
                  <a:lumMod val="75000"/>
                </a:schemeClr>
              </a:solidFill>
            </a:endParaRPr>
          </a:p>
        </p:txBody>
      </p:sp>
    </p:spTree>
    <p:extLst>
      <p:ext uri="{BB962C8B-B14F-4D97-AF65-F5344CB8AC3E}">
        <p14:creationId xmlns:p14="http://schemas.microsoft.com/office/powerpoint/2010/main" val="2024634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977732" y="145774"/>
            <a:ext cx="3188535" cy="800219"/>
          </a:xfrm>
        </p:spPr>
        <p:txBody>
          <a:bodyPr wrap="square" lIns="0" tIns="0" rIns="91440" bIns="0" anchor="t">
            <a:spAutoFit/>
          </a:bodyPr>
          <a:lstStyle/>
          <a:p>
            <a:r>
              <a:rPr lang="fr-FR">
                <a:latin typeface="Segoe UI Semilight"/>
                <a:cs typeface="Segoe UI Semilight"/>
              </a:rPr>
              <a:t>Chapitre 1</a:t>
            </a:r>
            <a:br>
              <a:rPr lang="fr-FR">
                <a:latin typeface="Segoe UI Semilight"/>
                <a:cs typeface="Segoe UI Semilight"/>
              </a:rPr>
            </a:br>
            <a:r>
              <a:rPr lang="fr-FR" u="sng">
                <a:latin typeface="Segoe UI Semilight"/>
                <a:cs typeface="Segoe UI Semilight"/>
              </a:rPr>
              <a:t>Introduction</a:t>
            </a:r>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4" name="ZoneTexte 3">
            <a:extLst>
              <a:ext uri="{FF2B5EF4-FFF2-40B4-BE49-F238E27FC236}">
                <a16:creationId xmlns:a16="http://schemas.microsoft.com/office/drawing/2014/main" id="{EF7E0274-E309-FAE1-78BB-195EBB17333E}"/>
              </a:ext>
            </a:extLst>
          </p:cNvPr>
          <p:cNvSpPr txBox="1"/>
          <p:nvPr/>
        </p:nvSpPr>
        <p:spPr>
          <a:xfrm>
            <a:off x="3062983" y="1618178"/>
            <a:ext cx="234379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800">
                <a:solidFill>
                  <a:schemeClr val="accent1">
                    <a:lumMod val="75000"/>
                  </a:schemeClr>
                </a:solidFill>
                <a:latin typeface="Segoe UI Semilight"/>
                <a:ea typeface="segoe ui black"/>
                <a:cs typeface="Calibri"/>
              </a:rPr>
              <a:t>Linux – </a:t>
            </a:r>
            <a:r>
              <a:rPr lang="fr-FR" sz="2800" err="1">
                <a:solidFill>
                  <a:schemeClr val="accent1">
                    <a:lumMod val="75000"/>
                  </a:schemeClr>
                </a:solidFill>
                <a:latin typeface="Segoe UI Semilight"/>
                <a:ea typeface="segoe ui black"/>
                <a:cs typeface="Calibri"/>
              </a:rPr>
              <a:t>resumé</a:t>
            </a:r>
          </a:p>
        </p:txBody>
      </p:sp>
    </p:spTree>
    <p:extLst>
      <p:ext uri="{BB962C8B-B14F-4D97-AF65-F5344CB8AC3E}">
        <p14:creationId xmlns:p14="http://schemas.microsoft.com/office/powerpoint/2010/main" val="12387262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Variables d'environnements</a:t>
            </a:r>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198135E3-31A7-D845-74BB-5244983001B7}"/>
              </a:ext>
            </a:extLst>
          </p:cNvPr>
          <p:cNvSpPr txBox="1"/>
          <p:nvPr/>
        </p:nvSpPr>
        <p:spPr>
          <a:xfrm>
            <a:off x="400792" y="1001980"/>
            <a:ext cx="590055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ea typeface="+mn-lt"/>
                <a:cs typeface="+mn-lt"/>
              </a:rPr>
              <a:t>Les variables d'environnement sont un ensemble de valeurs dynamiques nommées voué à être utilisé par des programmes.</a:t>
            </a:r>
          </a:p>
          <a:p>
            <a:endParaRPr lang="fr-FR">
              <a:solidFill>
                <a:schemeClr val="accent1">
                  <a:lumMod val="75000"/>
                </a:schemeClr>
              </a:solidFill>
              <a:latin typeface="Segoe UI Semilight"/>
              <a:ea typeface="+mn-lt"/>
              <a:cs typeface="+mn-lt"/>
            </a:endParaRPr>
          </a:p>
          <a:p>
            <a:r>
              <a:rPr lang="fr-FR">
                <a:solidFill>
                  <a:schemeClr val="accent1">
                    <a:lumMod val="75000"/>
                  </a:schemeClr>
                </a:solidFill>
                <a:latin typeface="Segoe UI Semilight"/>
                <a:ea typeface="+mn-lt"/>
                <a:cs typeface="+mn-lt"/>
              </a:rPr>
              <a:t>Ces variables vous permettent de personnaliser le comportement d'applications et de services spécifiques.</a:t>
            </a:r>
          </a:p>
          <a:p>
            <a:endParaRPr lang="fr-FR">
              <a:solidFill>
                <a:schemeClr val="accent1">
                  <a:lumMod val="75000"/>
                </a:schemeClr>
              </a:solidFill>
              <a:latin typeface="Segoe UI Semilight"/>
              <a:ea typeface="+mn-lt"/>
              <a:cs typeface="+mn-lt"/>
            </a:endParaRPr>
          </a:p>
          <a:p>
            <a:r>
              <a:rPr lang="fr-FR">
                <a:solidFill>
                  <a:schemeClr val="accent1">
                    <a:lumMod val="75000"/>
                  </a:schemeClr>
                </a:solidFill>
                <a:latin typeface="Segoe UI Semilight"/>
                <a:ea typeface="+mn-lt"/>
                <a:cs typeface="+mn-lt"/>
              </a:rPr>
              <a:t>Chaque variable contient un nom et une valeur associée. </a:t>
            </a:r>
          </a:p>
          <a:p>
            <a:endParaRPr lang="fr-FR">
              <a:solidFill>
                <a:schemeClr val="accent1">
                  <a:lumMod val="75000"/>
                </a:schemeClr>
              </a:solidFill>
              <a:latin typeface="Segoe UI Semilight"/>
              <a:ea typeface="+mn-lt"/>
              <a:cs typeface="+mn-lt"/>
            </a:endParaRPr>
          </a:p>
          <a:p>
            <a:r>
              <a:rPr lang="fr-FR">
                <a:solidFill>
                  <a:schemeClr val="accent1">
                    <a:lumMod val="75000"/>
                  </a:schemeClr>
                </a:solidFill>
                <a:latin typeface="Segoe UI Semilight"/>
                <a:ea typeface="+mn-lt"/>
                <a:cs typeface="+mn-lt"/>
              </a:rPr>
              <a:t>En général, le nom est en </a:t>
            </a:r>
            <a:r>
              <a:rPr lang="fr-FR" b="1">
                <a:solidFill>
                  <a:schemeClr val="accent1">
                    <a:lumMod val="75000"/>
                  </a:schemeClr>
                </a:solidFill>
                <a:latin typeface="Segoe UI Semilight"/>
                <a:ea typeface="+mn-lt"/>
                <a:cs typeface="+mn-lt"/>
              </a:rPr>
              <a:t>MAJUSCULES </a:t>
            </a:r>
            <a:r>
              <a:rPr lang="fr-FR">
                <a:solidFill>
                  <a:schemeClr val="accent1">
                    <a:lumMod val="75000"/>
                  </a:schemeClr>
                </a:solidFill>
                <a:latin typeface="Segoe UI Semilight"/>
                <a:ea typeface="+mn-lt"/>
                <a:cs typeface="+mn-lt"/>
              </a:rPr>
              <a:t>et ces valeurs sont sensibles à la casse.</a:t>
            </a:r>
          </a:p>
          <a:p>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Pour afficher la valeur d'une variable:</a:t>
            </a:r>
          </a:p>
          <a:p>
            <a:r>
              <a:rPr lang="fr-FR" err="1">
                <a:solidFill>
                  <a:schemeClr val="accent1">
                    <a:lumMod val="75000"/>
                  </a:schemeClr>
                </a:solidFill>
                <a:latin typeface="Segoe UI Semilight"/>
                <a:cs typeface="Calibri"/>
              </a:rPr>
              <a:t>echo</a:t>
            </a:r>
            <a:r>
              <a:rPr lang="fr-FR">
                <a:solidFill>
                  <a:schemeClr val="accent1">
                    <a:lumMod val="75000"/>
                  </a:schemeClr>
                </a:solidFill>
                <a:latin typeface="Segoe UI Semilight"/>
                <a:cs typeface="Calibri"/>
              </a:rPr>
              <a:t> $VAR </a:t>
            </a:r>
          </a:p>
        </p:txBody>
      </p:sp>
    </p:spTree>
    <p:extLst>
      <p:ext uri="{BB962C8B-B14F-4D97-AF65-F5344CB8AC3E}">
        <p14:creationId xmlns:p14="http://schemas.microsoft.com/office/powerpoint/2010/main" val="6069126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Variables d'environnements</a:t>
            </a:r>
            <a:endParaRPr lang="fr-FR">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graphicFrame>
        <p:nvGraphicFramePr>
          <p:cNvPr id="6" name="Tableau 5">
            <a:extLst>
              <a:ext uri="{FF2B5EF4-FFF2-40B4-BE49-F238E27FC236}">
                <a16:creationId xmlns:a16="http://schemas.microsoft.com/office/drawing/2014/main" id="{2DAECA0E-F624-A10A-17C7-29C9A8BDD579}"/>
              </a:ext>
            </a:extLst>
          </p:cNvPr>
          <p:cNvGraphicFramePr>
            <a:graphicFrameLocks noGrp="1"/>
          </p:cNvGraphicFramePr>
          <p:nvPr>
            <p:extLst>
              <p:ext uri="{D42A27DB-BD31-4B8C-83A1-F6EECF244321}">
                <p14:modId xmlns:p14="http://schemas.microsoft.com/office/powerpoint/2010/main" val="2512031466"/>
              </p:ext>
            </p:extLst>
          </p:nvPr>
        </p:nvGraphicFramePr>
        <p:xfrm>
          <a:off x="1039090" y="1024246"/>
          <a:ext cx="6263024" cy="3467017"/>
        </p:xfrm>
        <a:graphic>
          <a:graphicData uri="http://schemas.openxmlformats.org/drawingml/2006/table">
            <a:tbl>
              <a:tblPr firstRow="1" bandRow="1">
                <a:tableStyleId>{5C22544A-7EE6-4342-B048-85BDC9FD1C3A}</a:tableStyleId>
              </a:tblPr>
              <a:tblGrid>
                <a:gridCol w="3131512">
                  <a:extLst>
                    <a:ext uri="{9D8B030D-6E8A-4147-A177-3AD203B41FA5}">
                      <a16:colId xmlns:a16="http://schemas.microsoft.com/office/drawing/2014/main" val="1931372854"/>
                    </a:ext>
                  </a:extLst>
                </a:gridCol>
                <a:gridCol w="3131512">
                  <a:extLst>
                    <a:ext uri="{9D8B030D-6E8A-4147-A177-3AD203B41FA5}">
                      <a16:colId xmlns:a16="http://schemas.microsoft.com/office/drawing/2014/main" val="894406059"/>
                    </a:ext>
                  </a:extLst>
                </a:gridCol>
              </a:tblGrid>
              <a:tr h="468516">
                <a:tc>
                  <a:txBody>
                    <a:bodyPr/>
                    <a:lstStyle/>
                    <a:p>
                      <a:pPr fontAlgn="base"/>
                      <a:r>
                        <a:rPr lang="fr-FR" sz="1200">
                          <a:effectLst/>
                        </a:rPr>
                        <a:t>System Variable​​</a:t>
                      </a:r>
                      <a:endParaRPr lang="fr-FR" b="1">
                        <a:solidFill>
                          <a:srgbClr val="FFFFFF"/>
                        </a:solidFill>
                        <a:effectLst/>
                      </a:endParaRPr>
                    </a:p>
                  </a:txBody>
                  <a:tcPr anchor="ctr"/>
                </a:tc>
                <a:tc>
                  <a:txBody>
                    <a:bodyPr/>
                    <a:lstStyle/>
                    <a:p>
                      <a:pPr fontAlgn="base"/>
                      <a:r>
                        <a:rPr lang="fr-FR" sz="1200" err="1">
                          <a:effectLst/>
                        </a:rPr>
                        <a:t>Meaning</a:t>
                      </a:r>
                      <a:r>
                        <a:rPr lang="fr-FR" sz="1200">
                          <a:effectLst/>
                        </a:rPr>
                        <a:t>​​</a:t>
                      </a:r>
                      <a:endParaRPr lang="fr-FR" b="1">
                        <a:solidFill>
                          <a:srgbClr val="FFFFFF"/>
                        </a:solidFill>
                        <a:effectLst/>
                      </a:endParaRPr>
                    </a:p>
                  </a:txBody>
                  <a:tcPr anchor="ctr"/>
                </a:tc>
                <a:extLst>
                  <a:ext uri="{0D108BD9-81ED-4DB2-BD59-A6C34878D82A}">
                    <a16:rowId xmlns:a16="http://schemas.microsoft.com/office/drawing/2014/main" val="3192748682"/>
                  </a:ext>
                </a:extLst>
              </a:tr>
              <a:tr h="1105696">
                <a:tc>
                  <a:txBody>
                    <a:bodyPr/>
                    <a:lstStyle/>
                    <a:p>
                      <a:pPr fontAlgn="base"/>
                      <a:r>
                        <a:rPr lang="fr-FR" sz="1200">
                          <a:effectLst/>
                        </a:rPr>
                        <a:t>LANG​​</a:t>
                      </a:r>
                      <a:endParaRPr lang="fr-FR">
                        <a:effectLst/>
                      </a:endParaRPr>
                    </a:p>
                  </a:txBody>
                  <a:tcPr anchor="ctr"/>
                </a:tc>
                <a:tc>
                  <a:txBody>
                    <a:bodyPr/>
                    <a:lstStyle/>
                    <a:p>
                      <a:pPr fontAlgn="base"/>
                      <a:r>
                        <a:rPr lang="fr-FR" sz="1200" err="1">
                          <a:effectLst/>
                        </a:rPr>
                        <a:t>Used</a:t>
                      </a:r>
                      <a:r>
                        <a:rPr lang="fr-FR" sz="1200">
                          <a:effectLst/>
                        </a:rPr>
                        <a:t> to </a:t>
                      </a:r>
                      <a:r>
                        <a:rPr lang="fr-FR" sz="1200" err="1">
                          <a:effectLst/>
                        </a:rPr>
                        <a:t>determine</a:t>
                      </a:r>
                      <a:r>
                        <a:rPr lang="fr-FR" sz="1200">
                          <a:effectLst/>
                        </a:rPr>
                        <a:t> the locale </a:t>
                      </a:r>
                      <a:r>
                        <a:rPr lang="fr-FR" sz="1200" err="1">
                          <a:effectLst/>
                        </a:rPr>
                        <a:t>category</a:t>
                      </a:r>
                      <a:r>
                        <a:rPr lang="fr-FR" sz="1200">
                          <a:effectLst/>
                        </a:rPr>
                        <a:t> for </a:t>
                      </a:r>
                      <a:r>
                        <a:rPr lang="fr-FR" sz="1200" err="1">
                          <a:effectLst/>
                        </a:rPr>
                        <a:t>any</a:t>
                      </a:r>
                      <a:r>
                        <a:rPr lang="fr-FR" sz="1200">
                          <a:effectLst/>
                        </a:rPr>
                        <a:t> </a:t>
                      </a:r>
                      <a:r>
                        <a:rPr lang="fr-FR" sz="1200" err="1">
                          <a:effectLst/>
                        </a:rPr>
                        <a:t>category</a:t>
                      </a:r>
                      <a:r>
                        <a:rPr lang="fr-FR" sz="1200">
                          <a:effectLst/>
                        </a:rPr>
                        <a:t> not </a:t>
                      </a:r>
                      <a:r>
                        <a:rPr lang="fr-FR" sz="1200" err="1">
                          <a:effectLst/>
                        </a:rPr>
                        <a:t>specifically</a:t>
                      </a:r>
                      <a:r>
                        <a:rPr lang="fr-FR" sz="1200">
                          <a:effectLst/>
                        </a:rPr>
                        <a:t> </a:t>
                      </a:r>
                      <a:r>
                        <a:rPr lang="fr-FR" sz="1200" err="1">
                          <a:effectLst/>
                        </a:rPr>
                        <a:t>selected</a:t>
                      </a:r>
                      <a:r>
                        <a:rPr lang="fr-FR" sz="1200">
                          <a:effectLst/>
                        </a:rPr>
                        <a:t> </a:t>
                      </a:r>
                      <a:r>
                        <a:rPr lang="fr-FR" sz="1200" err="1">
                          <a:effectLst/>
                        </a:rPr>
                        <a:t>with</a:t>
                      </a:r>
                      <a:r>
                        <a:rPr lang="fr-FR" sz="1200">
                          <a:effectLst/>
                        </a:rPr>
                        <a:t> a variable </a:t>
                      </a:r>
                      <a:r>
                        <a:rPr lang="fr-FR" sz="1200" err="1">
                          <a:effectLst/>
                        </a:rPr>
                        <a:t>starting</a:t>
                      </a:r>
                      <a:r>
                        <a:rPr lang="fr-FR" sz="1200">
                          <a:effectLst/>
                        </a:rPr>
                        <a:t> </a:t>
                      </a:r>
                      <a:r>
                        <a:rPr lang="fr-FR" sz="1200" err="1">
                          <a:effectLst/>
                        </a:rPr>
                        <a:t>with</a:t>
                      </a:r>
                      <a:r>
                        <a:rPr lang="fr-FR" sz="1200">
                          <a:effectLst/>
                        </a:rPr>
                        <a:t> LC_.​​</a:t>
                      </a:r>
                      <a:endParaRPr lang="fr-FR">
                        <a:effectLst/>
                      </a:endParaRPr>
                    </a:p>
                  </a:txBody>
                  <a:tcPr anchor="ctr"/>
                </a:tc>
                <a:extLst>
                  <a:ext uri="{0D108BD9-81ED-4DB2-BD59-A6C34878D82A}">
                    <a16:rowId xmlns:a16="http://schemas.microsoft.com/office/drawing/2014/main" val="1668002986"/>
                  </a:ext>
                </a:extLst>
              </a:tr>
              <a:tr h="1424289">
                <a:tc>
                  <a:txBody>
                    <a:bodyPr/>
                    <a:lstStyle/>
                    <a:p>
                      <a:pPr fontAlgn="base"/>
                      <a:r>
                        <a:rPr lang="fr-FR" sz="1200">
                          <a:effectLst/>
                        </a:rPr>
                        <a:t>PATH​​</a:t>
                      </a:r>
                      <a:endParaRPr lang="fr-FR">
                        <a:effectLst/>
                      </a:endParaRPr>
                    </a:p>
                  </a:txBody>
                  <a:tcPr anchor="ctr"/>
                </a:tc>
                <a:tc>
                  <a:txBody>
                    <a:bodyPr/>
                    <a:lstStyle/>
                    <a:p>
                      <a:pPr fontAlgn="base"/>
                      <a:r>
                        <a:rPr lang="fr-FR" sz="1200">
                          <a:effectLst/>
                        </a:rPr>
                        <a:t>The </a:t>
                      </a:r>
                      <a:r>
                        <a:rPr lang="fr-FR" sz="1200" err="1">
                          <a:effectLst/>
                        </a:rPr>
                        <a:t>search</a:t>
                      </a:r>
                      <a:r>
                        <a:rPr lang="fr-FR" sz="1200">
                          <a:effectLst/>
                        </a:rPr>
                        <a:t> </a:t>
                      </a:r>
                      <a:r>
                        <a:rPr lang="fr-FR" sz="1200" err="1">
                          <a:effectLst/>
                        </a:rPr>
                        <a:t>path</a:t>
                      </a:r>
                      <a:r>
                        <a:rPr lang="fr-FR" sz="1200">
                          <a:effectLst/>
                        </a:rPr>
                        <a:t> for </a:t>
                      </a:r>
                      <a:r>
                        <a:rPr lang="fr-FR" sz="1200" err="1">
                          <a:effectLst/>
                        </a:rPr>
                        <a:t>commands</a:t>
                      </a:r>
                      <a:r>
                        <a:rPr lang="fr-FR" sz="1200">
                          <a:effectLst/>
                        </a:rPr>
                        <a:t>. It </a:t>
                      </a:r>
                      <a:r>
                        <a:rPr lang="fr-FR" sz="1200" err="1">
                          <a:effectLst/>
                        </a:rPr>
                        <a:t>is</a:t>
                      </a:r>
                      <a:r>
                        <a:rPr lang="fr-FR" sz="1200">
                          <a:effectLst/>
                        </a:rPr>
                        <a:t> a colon-</a:t>
                      </a:r>
                      <a:r>
                        <a:rPr lang="fr-FR" sz="1200" err="1">
                          <a:effectLst/>
                        </a:rPr>
                        <a:t>separated</a:t>
                      </a:r>
                      <a:r>
                        <a:rPr lang="fr-FR" sz="1200">
                          <a:effectLst/>
                        </a:rPr>
                        <a:t> </a:t>
                      </a:r>
                      <a:r>
                        <a:rPr lang="fr-FR" sz="1200" err="1">
                          <a:effectLst/>
                        </a:rPr>
                        <a:t>list</a:t>
                      </a:r>
                      <a:r>
                        <a:rPr lang="fr-FR" sz="1200">
                          <a:effectLst/>
                        </a:rPr>
                        <a:t> of directories in </a:t>
                      </a:r>
                      <a:r>
                        <a:rPr lang="fr-FR" sz="1200" err="1">
                          <a:effectLst/>
                        </a:rPr>
                        <a:t>which</a:t>
                      </a:r>
                      <a:r>
                        <a:rPr lang="fr-FR" sz="1200">
                          <a:effectLst/>
                        </a:rPr>
                        <a:t> the </a:t>
                      </a:r>
                      <a:r>
                        <a:rPr lang="fr-FR" sz="1200" err="1">
                          <a:effectLst/>
                        </a:rPr>
                        <a:t>shell</a:t>
                      </a:r>
                      <a:r>
                        <a:rPr lang="fr-FR" sz="1200">
                          <a:effectLst/>
                        </a:rPr>
                        <a:t> looks for </a:t>
                      </a:r>
                      <a:r>
                        <a:rPr lang="fr-FR" sz="1200" err="1">
                          <a:effectLst/>
                        </a:rPr>
                        <a:t>commands</a:t>
                      </a:r>
                      <a:r>
                        <a:rPr lang="fr-FR" sz="1200">
                          <a:effectLst/>
                        </a:rPr>
                        <a:t>.​​</a:t>
                      </a:r>
                      <a:endParaRPr lang="fr-FR">
                        <a:effectLst/>
                      </a:endParaRPr>
                    </a:p>
                  </a:txBody>
                  <a:tcPr anchor="ctr"/>
                </a:tc>
                <a:extLst>
                  <a:ext uri="{0D108BD9-81ED-4DB2-BD59-A6C34878D82A}">
                    <a16:rowId xmlns:a16="http://schemas.microsoft.com/office/drawing/2014/main" val="2872561522"/>
                  </a:ext>
                </a:extLst>
              </a:tr>
              <a:tr h="468516">
                <a:tc>
                  <a:txBody>
                    <a:bodyPr/>
                    <a:lstStyle/>
                    <a:p>
                      <a:pPr fontAlgn="base"/>
                      <a:r>
                        <a:rPr lang="fr-FR" sz="1200">
                          <a:effectLst/>
                        </a:rPr>
                        <a:t>PS1​​</a:t>
                      </a:r>
                      <a:endParaRPr lang="fr-FR">
                        <a:effectLst/>
                      </a:endParaRPr>
                    </a:p>
                  </a:txBody>
                  <a:tcPr anchor="ctr"/>
                </a:tc>
                <a:tc>
                  <a:txBody>
                    <a:bodyPr/>
                    <a:lstStyle/>
                    <a:p>
                      <a:pPr fontAlgn="base"/>
                      <a:r>
                        <a:rPr lang="fr-FR" sz="1200" err="1">
                          <a:effectLst/>
                        </a:rPr>
                        <a:t>Your</a:t>
                      </a:r>
                      <a:r>
                        <a:rPr lang="fr-FR" sz="1200">
                          <a:effectLst/>
                        </a:rPr>
                        <a:t> prompt settings.​​</a:t>
                      </a:r>
                      <a:endParaRPr lang="fr-FR">
                        <a:effectLst/>
                      </a:endParaRPr>
                    </a:p>
                  </a:txBody>
                  <a:tcPr anchor="ctr"/>
                </a:tc>
                <a:extLst>
                  <a:ext uri="{0D108BD9-81ED-4DB2-BD59-A6C34878D82A}">
                    <a16:rowId xmlns:a16="http://schemas.microsoft.com/office/drawing/2014/main" val="3043070613"/>
                  </a:ext>
                </a:extLst>
              </a:tr>
            </a:tbl>
          </a:graphicData>
        </a:graphic>
      </p:graphicFrame>
    </p:spTree>
    <p:extLst>
      <p:ext uri="{BB962C8B-B14F-4D97-AF65-F5344CB8AC3E}">
        <p14:creationId xmlns:p14="http://schemas.microsoft.com/office/powerpoint/2010/main" val="27153649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Variables d'environnements</a:t>
            </a:r>
            <a:endParaRPr lang="fr-FR">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graphicFrame>
        <p:nvGraphicFramePr>
          <p:cNvPr id="6" name="Tableau 5">
            <a:extLst>
              <a:ext uri="{FF2B5EF4-FFF2-40B4-BE49-F238E27FC236}">
                <a16:creationId xmlns:a16="http://schemas.microsoft.com/office/drawing/2014/main" id="{16465B7F-7F74-5929-6A1E-3FA91F2DE57E}"/>
              </a:ext>
            </a:extLst>
          </p:cNvPr>
          <p:cNvGraphicFramePr>
            <a:graphicFrameLocks noGrp="1"/>
          </p:cNvGraphicFramePr>
          <p:nvPr>
            <p:extLst>
              <p:ext uri="{D42A27DB-BD31-4B8C-83A1-F6EECF244321}">
                <p14:modId xmlns:p14="http://schemas.microsoft.com/office/powerpoint/2010/main" val="1455323087"/>
              </p:ext>
            </p:extLst>
          </p:nvPr>
        </p:nvGraphicFramePr>
        <p:xfrm>
          <a:off x="1024246" y="1061357"/>
          <a:ext cx="6954610" cy="3333105"/>
        </p:xfrm>
        <a:graphic>
          <a:graphicData uri="http://schemas.openxmlformats.org/drawingml/2006/table">
            <a:tbl>
              <a:tblPr firstRow="1" bandRow="1">
                <a:tableStyleId>{5C22544A-7EE6-4342-B048-85BDC9FD1C3A}</a:tableStyleId>
              </a:tblPr>
              <a:tblGrid>
                <a:gridCol w="3469548">
                  <a:extLst>
                    <a:ext uri="{9D8B030D-6E8A-4147-A177-3AD203B41FA5}">
                      <a16:colId xmlns:a16="http://schemas.microsoft.com/office/drawing/2014/main" val="2744590735"/>
                    </a:ext>
                  </a:extLst>
                </a:gridCol>
                <a:gridCol w="3485062">
                  <a:extLst>
                    <a:ext uri="{9D8B030D-6E8A-4147-A177-3AD203B41FA5}">
                      <a16:colId xmlns:a16="http://schemas.microsoft.com/office/drawing/2014/main" val="14803903"/>
                    </a:ext>
                  </a:extLst>
                </a:gridCol>
              </a:tblGrid>
              <a:tr h="430480">
                <a:tc>
                  <a:txBody>
                    <a:bodyPr/>
                    <a:lstStyle/>
                    <a:p>
                      <a:pPr fontAlgn="base"/>
                      <a:r>
                        <a:rPr lang="fr-FR" sz="1200">
                          <a:effectLst/>
                        </a:rPr>
                        <a:t>System Variable​​​</a:t>
                      </a:r>
                      <a:endParaRPr lang="fr-FR" sz="1200" b="1">
                        <a:solidFill>
                          <a:srgbClr val="FFFFFF"/>
                        </a:solidFill>
                        <a:effectLst/>
                      </a:endParaRPr>
                    </a:p>
                  </a:txBody>
                  <a:tcPr anchor="ctr"/>
                </a:tc>
                <a:tc>
                  <a:txBody>
                    <a:bodyPr/>
                    <a:lstStyle/>
                    <a:p>
                      <a:pPr fontAlgn="base"/>
                      <a:r>
                        <a:rPr lang="fr-FR" sz="1200" err="1">
                          <a:effectLst/>
                        </a:rPr>
                        <a:t>Meaning</a:t>
                      </a:r>
                      <a:r>
                        <a:rPr lang="fr-FR" sz="1200">
                          <a:effectLst/>
                        </a:rPr>
                        <a:t>​​​</a:t>
                      </a:r>
                      <a:endParaRPr lang="fr-FR" sz="1200" b="1">
                        <a:solidFill>
                          <a:srgbClr val="FFFFFF"/>
                        </a:solidFill>
                        <a:effectLst/>
                      </a:endParaRPr>
                    </a:p>
                  </a:txBody>
                  <a:tcPr anchor="ctr"/>
                </a:tc>
                <a:extLst>
                  <a:ext uri="{0D108BD9-81ED-4DB2-BD59-A6C34878D82A}">
                    <a16:rowId xmlns:a16="http://schemas.microsoft.com/office/drawing/2014/main" val="1969544106"/>
                  </a:ext>
                </a:extLst>
              </a:tr>
              <a:tr h="725656">
                <a:tc>
                  <a:txBody>
                    <a:bodyPr/>
                    <a:lstStyle/>
                    <a:p>
                      <a:pPr fontAlgn="base"/>
                      <a:r>
                        <a:rPr lang="fr-FR" sz="1200">
                          <a:effectLst/>
                        </a:rPr>
                        <a:t>BASH_VERSION​​​</a:t>
                      </a:r>
                    </a:p>
                  </a:txBody>
                  <a:tcPr anchor="ctr"/>
                </a:tc>
                <a:tc>
                  <a:txBody>
                    <a:bodyPr/>
                    <a:lstStyle/>
                    <a:p>
                      <a:pPr fontAlgn="base"/>
                      <a:r>
                        <a:rPr lang="fr-FR" sz="1200" err="1">
                          <a:effectLst/>
                        </a:rPr>
                        <a:t>Holds</a:t>
                      </a:r>
                      <a:r>
                        <a:rPr lang="fr-FR" sz="1200">
                          <a:effectLst/>
                        </a:rPr>
                        <a:t> the version of </a:t>
                      </a:r>
                      <a:r>
                        <a:rPr lang="fr-FR" sz="1200" err="1">
                          <a:effectLst/>
                        </a:rPr>
                        <a:t>this</a:t>
                      </a:r>
                      <a:r>
                        <a:rPr lang="fr-FR" sz="1200">
                          <a:effectLst/>
                        </a:rPr>
                        <a:t> instance of </a:t>
                      </a:r>
                      <a:r>
                        <a:rPr lang="fr-FR" sz="1200" err="1">
                          <a:effectLst/>
                        </a:rPr>
                        <a:t>bash</a:t>
                      </a:r>
                      <a:r>
                        <a:rPr lang="fr-FR" sz="1200">
                          <a:effectLst/>
                        </a:rPr>
                        <a:t>.​​​</a:t>
                      </a:r>
                    </a:p>
                  </a:txBody>
                  <a:tcPr anchor="ctr"/>
                </a:tc>
                <a:extLst>
                  <a:ext uri="{0D108BD9-81ED-4DB2-BD59-A6C34878D82A}">
                    <a16:rowId xmlns:a16="http://schemas.microsoft.com/office/drawing/2014/main" val="3567158495"/>
                  </a:ext>
                </a:extLst>
              </a:tr>
              <a:tr h="413455">
                <a:tc>
                  <a:txBody>
                    <a:bodyPr/>
                    <a:lstStyle/>
                    <a:p>
                      <a:pPr fontAlgn="base"/>
                      <a:r>
                        <a:rPr lang="fr-FR" sz="1200">
                          <a:effectLst/>
                        </a:rPr>
                        <a:t>HOSTNAME​​​</a:t>
                      </a:r>
                    </a:p>
                  </a:txBody>
                  <a:tcPr anchor="ctr"/>
                </a:tc>
                <a:tc>
                  <a:txBody>
                    <a:bodyPr/>
                    <a:lstStyle/>
                    <a:p>
                      <a:pPr fontAlgn="base"/>
                      <a:r>
                        <a:rPr lang="fr-FR" sz="1200">
                          <a:effectLst/>
                        </a:rPr>
                        <a:t>The </a:t>
                      </a:r>
                      <a:r>
                        <a:rPr lang="fr-FR" sz="1200" err="1">
                          <a:effectLst/>
                        </a:rPr>
                        <a:t>name</a:t>
                      </a:r>
                      <a:r>
                        <a:rPr lang="fr-FR" sz="1200">
                          <a:effectLst/>
                        </a:rPr>
                        <a:t> of the </a:t>
                      </a:r>
                      <a:r>
                        <a:rPr lang="fr-FR" sz="1200" err="1">
                          <a:effectLst/>
                        </a:rPr>
                        <a:t>your</a:t>
                      </a:r>
                      <a:r>
                        <a:rPr lang="fr-FR" sz="1200">
                          <a:effectLst/>
                        </a:rPr>
                        <a:t> computer.​​​</a:t>
                      </a:r>
                    </a:p>
                  </a:txBody>
                  <a:tcPr anchor="ctr"/>
                </a:tc>
                <a:extLst>
                  <a:ext uri="{0D108BD9-81ED-4DB2-BD59-A6C34878D82A}">
                    <a16:rowId xmlns:a16="http://schemas.microsoft.com/office/drawing/2014/main" val="1234186802"/>
                  </a:ext>
                </a:extLst>
              </a:tr>
              <a:tr h="725656">
                <a:tc>
                  <a:txBody>
                    <a:bodyPr/>
                    <a:lstStyle/>
                    <a:p>
                      <a:pPr fontAlgn="base"/>
                      <a:r>
                        <a:rPr lang="fr-FR" sz="1200">
                          <a:effectLst/>
                        </a:rPr>
                        <a:t>CDPATH​​​</a:t>
                      </a:r>
                    </a:p>
                  </a:txBody>
                  <a:tcPr anchor="ctr"/>
                </a:tc>
                <a:tc>
                  <a:txBody>
                    <a:bodyPr/>
                    <a:lstStyle/>
                    <a:p>
                      <a:pPr fontAlgn="base"/>
                      <a:r>
                        <a:rPr lang="fr-FR" sz="1200">
                          <a:effectLst/>
                        </a:rPr>
                        <a:t>The </a:t>
                      </a:r>
                      <a:r>
                        <a:rPr lang="fr-FR" sz="1200" err="1">
                          <a:effectLst/>
                        </a:rPr>
                        <a:t>search</a:t>
                      </a:r>
                      <a:r>
                        <a:rPr lang="fr-FR" sz="1200">
                          <a:effectLst/>
                        </a:rPr>
                        <a:t> </a:t>
                      </a:r>
                      <a:r>
                        <a:rPr lang="fr-FR" sz="1200" err="1">
                          <a:effectLst/>
                        </a:rPr>
                        <a:t>path</a:t>
                      </a:r>
                      <a:r>
                        <a:rPr lang="fr-FR" sz="1200">
                          <a:effectLst/>
                        </a:rPr>
                        <a:t> for the cd command.​​​</a:t>
                      </a:r>
                    </a:p>
                  </a:txBody>
                  <a:tcPr anchor="ctr"/>
                </a:tc>
                <a:extLst>
                  <a:ext uri="{0D108BD9-81ED-4DB2-BD59-A6C34878D82A}">
                    <a16:rowId xmlns:a16="http://schemas.microsoft.com/office/drawing/2014/main" val="2811918860"/>
                  </a:ext>
                </a:extLst>
              </a:tr>
              <a:tr h="1037858">
                <a:tc>
                  <a:txBody>
                    <a:bodyPr/>
                    <a:lstStyle/>
                    <a:p>
                      <a:pPr fontAlgn="base"/>
                      <a:r>
                        <a:rPr lang="fr-FR" sz="1200">
                          <a:effectLst/>
                        </a:rPr>
                        <a:t>HISTFILE​​​</a:t>
                      </a:r>
                    </a:p>
                  </a:txBody>
                  <a:tcPr anchor="ctr"/>
                </a:tc>
                <a:tc>
                  <a:txBody>
                    <a:bodyPr/>
                    <a:lstStyle/>
                    <a:p>
                      <a:pPr fontAlgn="base"/>
                      <a:r>
                        <a:rPr lang="fr-FR" sz="1200">
                          <a:effectLst/>
                        </a:rPr>
                        <a:t>The </a:t>
                      </a:r>
                      <a:r>
                        <a:rPr lang="fr-FR" sz="1200" err="1">
                          <a:effectLst/>
                        </a:rPr>
                        <a:t>name</a:t>
                      </a:r>
                      <a:r>
                        <a:rPr lang="fr-FR" sz="1200">
                          <a:effectLst/>
                        </a:rPr>
                        <a:t> of the file in </a:t>
                      </a:r>
                      <a:r>
                        <a:rPr lang="fr-FR" sz="1200" err="1">
                          <a:effectLst/>
                        </a:rPr>
                        <a:t>which</a:t>
                      </a:r>
                      <a:r>
                        <a:rPr lang="fr-FR" sz="1200">
                          <a:effectLst/>
                        </a:rPr>
                        <a:t> command </a:t>
                      </a:r>
                      <a:r>
                        <a:rPr lang="fr-FR" sz="1200" err="1">
                          <a:effectLst/>
                        </a:rPr>
                        <a:t>history</a:t>
                      </a:r>
                      <a:r>
                        <a:rPr lang="fr-FR" sz="1200">
                          <a:effectLst/>
                        </a:rPr>
                        <a:t> </a:t>
                      </a:r>
                      <a:r>
                        <a:rPr lang="fr-FR" sz="1200" err="1">
                          <a:effectLst/>
                        </a:rPr>
                        <a:t>is</a:t>
                      </a:r>
                      <a:r>
                        <a:rPr lang="fr-FR" sz="1200">
                          <a:effectLst/>
                        </a:rPr>
                        <a:t> </a:t>
                      </a:r>
                      <a:r>
                        <a:rPr lang="fr-FR" sz="1200" err="1">
                          <a:effectLst/>
                        </a:rPr>
                        <a:t>saved</a:t>
                      </a:r>
                      <a:r>
                        <a:rPr lang="fr-FR" sz="1200">
                          <a:effectLst/>
                        </a:rPr>
                        <a:t>.​​​</a:t>
                      </a:r>
                    </a:p>
                  </a:txBody>
                  <a:tcPr anchor="ctr"/>
                </a:tc>
                <a:extLst>
                  <a:ext uri="{0D108BD9-81ED-4DB2-BD59-A6C34878D82A}">
                    <a16:rowId xmlns:a16="http://schemas.microsoft.com/office/drawing/2014/main" val="331725386"/>
                  </a:ext>
                </a:extLst>
              </a:tr>
            </a:tbl>
          </a:graphicData>
        </a:graphic>
      </p:graphicFrame>
    </p:spTree>
    <p:extLst>
      <p:ext uri="{BB962C8B-B14F-4D97-AF65-F5344CB8AC3E}">
        <p14:creationId xmlns:p14="http://schemas.microsoft.com/office/powerpoint/2010/main" val="19977062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Variables d'environnements</a:t>
            </a:r>
            <a:endParaRPr lang="fr-FR">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graphicFrame>
        <p:nvGraphicFramePr>
          <p:cNvPr id="6" name="Tableau 5">
            <a:extLst>
              <a:ext uri="{FF2B5EF4-FFF2-40B4-BE49-F238E27FC236}">
                <a16:creationId xmlns:a16="http://schemas.microsoft.com/office/drawing/2014/main" id="{B525F94A-4BB1-A4D8-9B7B-C59260E3DC72}"/>
              </a:ext>
            </a:extLst>
          </p:cNvPr>
          <p:cNvGraphicFramePr>
            <a:graphicFrameLocks noGrp="1"/>
          </p:cNvGraphicFramePr>
          <p:nvPr>
            <p:extLst>
              <p:ext uri="{D42A27DB-BD31-4B8C-83A1-F6EECF244321}">
                <p14:modId xmlns:p14="http://schemas.microsoft.com/office/powerpoint/2010/main" val="1298356735"/>
              </p:ext>
            </p:extLst>
          </p:nvPr>
        </p:nvGraphicFramePr>
        <p:xfrm>
          <a:off x="1989116" y="927759"/>
          <a:ext cx="4722440" cy="3991928"/>
        </p:xfrm>
        <a:graphic>
          <a:graphicData uri="http://schemas.openxmlformats.org/drawingml/2006/table">
            <a:tbl>
              <a:tblPr firstRow="1" bandRow="1">
                <a:tableStyleId>{5C22544A-7EE6-4342-B048-85BDC9FD1C3A}</a:tableStyleId>
              </a:tblPr>
              <a:tblGrid>
                <a:gridCol w="2361220">
                  <a:extLst>
                    <a:ext uri="{9D8B030D-6E8A-4147-A177-3AD203B41FA5}">
                      <a16:colId xmlns:a16="http://schemas.microsoft.com/office/drawing/2014/main" val="1231796333"/>
                    </a:ext>
                  </a:extLst>
                </a:gridCol>
                <a:gridCol w="2361220">
                  <a:extLst>
                    <a:ext uri="{9D8B030D-6E8A-4147-A177-3AD203B41FA5}">
                      <a16:colId xmlns:a16="http://schemas.microsoft.com/office/drawing/2014/main" val="675231112"/>
                    </a:ext>
                  </a:extLst>
                </a:gridCol>
              </a:tblGrid>
              <a:tr h="297185">
                <a:tc>
                  <a:txBody>
                    <a:bodyPr/>
                    <a:lstStyle/>
                    <a:p>
                      <a:pPr fontAlgn="base"/>
                      <a:r>
                        <a:rPr lang="fr-FR" sz="1200">
                          <a:effectLst/>
                        </a:rPr>
                        <a:t>System Variable​</a:t>
                      </a:r>
                      <a:endParaRPr lang="fr-FR" b="1">
                        <a:solidFill>
                          <a:srgbClr val="FFFFFF"/>
                        </a:solidFill>
                        <a:effectLst/>
                      </a:endParaRPr>
                    </a:p>
                  </a:txBody>
                  <a:tcPr anchor="ctr"/>
                </a:tc>
                <a:tc>
                  <a:txBody>
                    <a:bodyPr/>
                    <a:lstStyle/>
                    <a:p>
                      <a:pPr fontAlgn="base"/>
                      <a:r>
                        <a:rPr lang="fr-FR" sz="1200" err="1">
                          <a:effectLst/>
                        </a:rPr>
                        <a:t>Meaning</a:t>
                      </a:r>
                      <a:r>
                        <a:rPr lang="fr-FR" sz="1200">
                          <a:effectLst/>
                        </a:rPr>
                        <a:t>​</a:t>
                      </a:r>
                      <a:endParaRPr lang="fr-FR" b="1">
                        <a:solidFill>
                          <a:srgbClr val="FFFFFF"/>
                        </a:solidFill>
                        <a:effectLst/>
                      </a:endParaRPr>
                    </a:p>
                  </a:txBody>
                  <a:tcPr anchor="ctr"/>
                </a:tc>
                <a:extLst>
                  <a:ext uri="{0D108BD9-81ED-4DB2-BD59-A6C34878D82A}">
                    <a16:rowId xmlns:a16="http://schemas.microsoft.com/office/drawing/2014/main" val="61400494"/>
                  </a:ext>
                </a:extLst>
              </a:tr>
              <a:tr h="2305200">
                <a:tc>
                  <a:txBody>
                    <a:bodyPr/>
                    <a:lstStyle/>
                    <a:p>
                      <a:pPr fontAlgn="base"/>
                      <a:r>
                        <a:rPr lang="fr-FR" sz="1200">
                          <a:effectLst/>
                        </a:rPr>
                        <a:t>TMOUT​</a:t>
                      </a:r>
                      <a:endParaRPr lang="fr-FR">
                        <a:effectLst/>
                      </a:endParaRPr>
                    </a:p>
                  </a:txBody>
                  <a:tcPr anchor="ctr"/>
                </a:tc>
                <a:tc>
                  <a:txBody>
                    <a:bodyPr/>
                    <a:lstStyle/>
                    <a:p>
                      <a:pPr fontAlgn="base"/>
                      <a:r>
                        <a:rPr lang="fr-FR" sz="1200">
                          <a:effectLst/>
                        </a:rPr>
                        <a:t>The default timeout for the </a:t>
                      </a:r>
                      <a:r>
                        <a:rPr lang="fr-FR" sz="1200" err="1">
                          <a:effectLst/>
                        </a:rPr>
                        <a:t>read</a:t>
                      </a:r>
                      <a:r>
                        <a:rPr lang="fr-FR" sz="1200">
                          <a:effectLst/>
                        </a:rPr>
                        <a:t> builtin command. </a:t>
                      </a:r>
                      <a:r>
                        <a:rPr lang="fr-FR" sz="1200" err="1">
                          <a:effectLst/>
                        </a:rPr>
                        <a:t>Also</a:t>
                      </a:r>
                      <a:r>
                        <a:rPr lang="fr-FR" sz="1200">
                          <a:effectLst/>
                        </a:rPr>
                        <a:t> in an interactive </a:t>
                      </a:r>
                      <a:r>
                        <a:rPr lang="fr-FR" sz="1200" err="1">
                          <a:effectLst/>
                        </a:rPr>
                        <a:t>shell</a:t>
                      </a:r>
                      <a:r>
                        <a:rPr lang="fr-FR" sz="1200">
                          <a:effectLst/>
                        </a:rPr>
                        <a:t>, the value </a:t>
                      </a:r>
                      <a:r>
                        <a:rPr lang="fr-FR" sz="1200" err="1">
                          <a:effectLst/>
                        </a:rPr>
                        <a:t>is</a:t>
                      </a:r>
                      <a:r>
                        <a:rPr lang="fr-FR" sz="1200">
                          <a:effectLst/>
                        </a:rPr>
                        <a:t> </a:t>
                      </a:r>
                      <a:r>
                        <a:rPr lang="fr-FR" sz="1200" err="1">
                          <a:effectLst/>
                        </a:rPr>
                        <a:t>interpreted</a:t>
                      </a:r>
                      <a:r>
                        <a:rPr lang="fr-FR" sz="1200">
                          <a:effectLst/>
                        </a:rPr>
                        <a:t> as the </a:t>
                      </a:r>
                      <a:r>
                        <a:rPr lang="fr-FR" sz="1200" err="1">
                          <a:effectLst/>
                        </a:rPr>
                        <a:t>number</a:t>
                      </a:r>
                      <a:r>
                        <a:rPr lang="fr-FR" sz="1200">
                          <a:effectLst/>
                        </a:rPr>
                        <a:t> of seconds to </a:t>
                      </a:r>
                      <a:r>
                        <a:rPr lang="fr-FR" sz="1200" err="1">
                          <a:effectLst/>
                        </a:rPr>
                        <a:t>wait</a:t>
                      </a:r>
                      <a:r>
                        <a:rPr lang="fr-FR" sz="1200">
                          <a:effectLst/>
                        </a:rPr>
                        <a:t> for input </a:t>
                      </a:r>
                      <a:r>
                        <a:rPr lang="fr-FR" sz="1200" err="1">
                          <a:effectLst/>
                        </a:rPr>
                        <a:t>after</a:t>
                      </a:r>
                      <a:r>
                        <a:rPr lang="fr-FR" sz="1200">
                          <a:effectLst/>
                        </a:rPr>
                        <a:t> </a:t>
                      </a:r>
                      <a:r>
                        <a:rPr lang="fr-FR" sz="1200" err="1">
                          <a:effectLst/>
                        </a:rPr>
                        <a:t>issuing</a:t>
                      </a:r>
                      <a:r>
                        <a:rPr lang="fr-FR" sz="1200">
                          <a:effectLst/>
                        </a:rPr>
                        <a:t> the command. If not input </a:t>
                      </a:r>
                      <a:r>
                        <a:rPr lang="fr-FR" sz="1200" err="1">
                          <a:effectLst/>
                        </a:rPr>
                        <a:t>provided</a:t>
                      </a:r>
                      <a:r>
                        <a:rPr lang="fr-FR" sz="1200">
                          <a:effectLst/>
                        </a:rPr>
                        <a:t> </a:t>
                      </a:r>
                      <a:r>
                        <a:rPr lang="fr-FR" sz="1200" err="1">
                          <a:effectLst/>
                        </a:rPr>
                        <a:t>it</a:t>
                      </a:r>
                      <a:r>
                        <a:rPr lang="fr-FR" sz="1200">
                          <a:effectLst/>
                        </a:rPr>
                        <a:t> </a:t>
                      </a:r>
                      <a:r>
                        <a:rPr lang="fr-FR" sz="1200" err="1">
                          <a:effectLst/>
                        </a:rPr>
                        <a:t>will</a:t>
                      </a:r>
                      <a:r>
                        <a:rPr lang="fr-FR" sz="1200">
                          <a:effectLst/>
                        </a:rPr>
                        <a:t> </a:t>
                      </a:r>
                      <a:r>
                        <a:rPr lang="fr-FR" sz="1200" err="1">
                          <a:effectLst/>
                        </a:rPr>
                        <a:t>logout</a:t>
                      </a:r>
                      <a:r>
                        <a:rPr lang="fr-FR" sz="1200">
                          <a:effectLst/>
                        </a:rPr>
                        <a:t> user.​</a:t>
                      </a:r>
                      <a:endParaRPr lang="fr-FR">
                        <a:effectLst/>
                      </a:endParaRPr>
                    </a:p>
                  </a:txBody>
                  <a:tcPr anchor="ctr"/>
                </a:tc>
                <a:extLst>
                  <a:ext uri="{0D108BD9-81ED-4DB2-BD59-A6C34878D82A}">
                    <a16:rowId xmlns:a16="http://schemas.microsoft.com/office/drawing/2014/main" val="2345464624"/>
                  </a:ext>
                </a:extLst>
              </a:tr>
              <a:tr h="297185">
                <a:tc>
                  <a:txBody>
                    <a:bodyPr/>
                    <a:lstStyle/>
                    <a:p>
                      <a:pPr fontAlgn="base"/>
                      <a:r>
                        <a:rPr lang="fr-FR" sz="1200">
                          <a:effectLst/>
                        </a:rPr>
                        <a:t>TERM​</a:t>
                      </a:r>
                      <a:endParaRPr lang="fr-FR">
                        <a:effectLst/>
                      </a:endParaRPr>
                    </a:p>
                  </a:txBody>
                  <a:tcPr anchor="ctr"/>
                </a:tc>
                <a:tc>
                  <a:txBody>
                    <a:bodyPr/>
                    <a:lstStyle/>
                    <a:p>
                      <a:pPr fontAlgn="base"/>
                      <a:r>
                        <a:rPr lang="fr-FR" sz="1200" err="1">
                          <a:effectLst/>
                        </a:rPr>
                        <a:t>Your</a:t>
                      </a:r>
                      <a:r>
                        <a:rPr lang="fr-FR" sz="1200">
                          <a:effectLst/>
                        </a:rPr>
                        <a:t> login terminal type.​</a:t>
                      </a:r>
                      <a:endParaRPr lang="fr-FR">
                        <a:effectLst/>
                      </a:endParaRPr>
                    </a:p>
                  </a:txBody>
                  <a:tcPr anchor="ctr"/>
                </a:tc>
                <a:extLst>
                  <a:ext uri="{0D108BD9-81ED-4DB2-BD59-A6C34878D82A}">
                    <a16:rowId xmlns:a16="http://schemas.microsoft.com/office/drawing/2014/main" val="1322690179"/>
                  </a:ext>
                </a:extLst>
              </a:tr>
              <a:tr h="297185">
                <a:tc>
                  <a:txBody>
                    <a:bodyPr/>
                    <a:lstStyle/>
                    <a:p>
                      <a:pPr fontAlgn="base"/>
                      <a:r>
                        <a:rPr lang="fr-FR" sz="1200">
                          <a:effectLst/>
                        </a:rPr>
                        <a:t>SHELL​</a:t>
                      </a:r>
                      <a:endParaRPr lang="fr-FR">
                        <a:effectLst/>
                      </a:endParaRPr>
                    </a:p>
                  </a:txBody>
                  <a:tcPr anchor="ctr"/>
                </a:tc>
                <a:tc>
                  <a:txBody>
                    <a:bodyPr/>
                    <a:lstStyle/>
                    <a:p>
                      <a:pPr fontAlgn="base"/>
                      <a:r>
                        <a:rPr lang="fr-FR" sz="1200">
                          <a:effectLst/>
                        </a:rPr>
                        <a:t>Set </a:t>
                      </a:r>
                      <a:r>
                        <a:rPr lang="fr-FR" sz="1200" err="1">
                          <a:effectLst/>
                        </a:rPr>
                        <a:t>path</a:t>
                      </a:r>
                      <a:r>
                        <a:rPr lang="fr-FR" sz="1200">
                          <a:effectLst/>
                        </a:rPr>
                        <a:t> to login </a:t>
                      </a:r>
                      <a:r>
                        <a:rPr lang="fr-FR" sz="1200" err="1">
                          <a:effectLst/>
                        </a:rPr>
                        <a:t>shell</a:t>
                      </a:r>
                      <a:r>
                        <a:rPr lang="fr-FR" sz="1200">
                          <a:effectLst/>
                        </a:rPr>
                        <a:t>.​</a:t>
                      </a:r>
                      <a:endParaRPr lang="fr-FR">
                        <a:effectLst/>
                      </a:endParaRPr>
                    </a:p>
                  </a:txBody>
                  <a:tcPr anchor="ctr"/>
                </a:tc>
                <a:extLst>
                  <a:ext uri="{0D108BD9-81ED-4DB2-BD59-A6C34878D82A}">
                    <a16:rowId xmlns:a16="http://schemas.microsoft.com/office/drawing/2014/main" val="770781259"/>
                  </a:ext>
                </a:extLst>
              </a:tr>
              <a:tr h="297185">
                <a:tc>
                  <a:txBody>
                    <a:bodyPr/>
                    <a:lstStyle/>
                    <a:p>
                      <a:pPr fontAlgn="base"/>
                      <a:r>
                        <a:rPr lang="fr-FR" sz="1200">
                          <a:effectLst/>
                        </a:rPr>
                        <a:t>DISPLAY​</a:t>
                      </a:r>
                      <a:endParaRPr lang="fr-FR">
                        <a:effectLst/>
                      </a:endParaRPr>
                    </a:p>
                  </a:txBody>
                  <a:tcPr anchor="ctr"/>
                </a:tc>
                <a:tc>
                  <a:txBody>
                    <a:bodyPr/>
                    <a:lstStyle/>
                    <a:p>
                      <a:pPr fontAlgn="base"/>
                      <a:r>
                        <a:rPr lang="fr-FR" sz="1200">
                          <a:effectLst/>
                        </a:rPr>
                        <a:t>Set X display </a:t>
                      </a:r>
                      <a:r>
                        <a:rPr lang="fr-FR" sz="1200" err="1">
                          <a:effectLst/>
                        </a:rPr>
                        <a:t>name</a:t>
                      </a:r>
                      <a:r>
                        <a:rPr lang="fr-FR" sz="1200">
                          <a:effectLst/>
                        </a:rPr>
                        <a:t>​</a:t>
                      </a:r>
                      <a:endParaRPr lang="fr-FR">
                        <a:effectLst/>
                      </a:endParaRPr>
                    </a:p>
                  </a:txBody>
                  <a:tcPr anchor="ctr"/>
                </a:tc>
                <a:extLst>
                  <a:ext uri="{0D108BD9-81ED-4DB2-BD59-A6C34878D82A}">
                    <a16:rowId xmlns:a16="http://schemas.microsoft.com/office/drawing/2014/main" val="1400998444"/>
                  </a:ext>
                </a:extLst>
              </a:tr>
              <a:tr h="497988">
                <a:tc>
                  <a:txBody>
                    <a:bodyPr/>
                    <a:lstStyle/>
                    <a:p>
                      <a:pPr fontAlgn="base"/>
                      <a:r>
                        <a:rPr lang="fr-FR" sz="1200">
                          <a:effectLst/>
                        </a:rPr>
                        <a:t>EDITOR​</a:t>
                      </a:r>
                      <a:endParaRPr lang="fr-FR">
                        <a:effectLst/>
                      </a:endParaRPr>
                    </a:p>
                  </a:txBody>
                  <a:tcPr anchor="ctr"/>
                </a:tc>
                <a:tc>
                  <a:txBody>
                    <a:bodyPr/>
                    <a:lstStyle/>
                    <a:p>
                      <a:pPr fontAlgn="base"/>
                      <a:r>
                        <a:rPr lang="fr-FR" sz="1200">
                          <a:effectLst/>
                        </a:rPr>
                        <a:t>Set </a:t>
                      </a:r>
                      <a:r>
                        <a:rPr lang="fr-FR" sz="1200" err="1">
                          <a:effectLst/>
                        </a:rPr>
                        <a:t>name</a:t>
                      </a:r>
                      <a:r>
                        <a:rPr lang="fr-FR" sz="1200">
                          <a:effectLst/>
                        </a:rPr>
                        <a:t> of default </a:t>
                      </a:r>
                      <a:r>
                        <a:rPr lang="fr-FR" sz="1200" err="1">
                          <a:effectLst/>
                        </a:rPr>
                        <a:t>text</a:t>
                      </a:r>
                      <a:r>
                        <a:rPr lang="fr-FR" sz="1200">
                          <a:effectLst/>
                        </a:rPr>
                        <a:t> editor.​</a:t>
                      </a:r>
                      <a:endParaRPr lang="fr-FR">
                        <a:effectLst/>
                      </a:endParaRPr>
                    </a:p>
                  </a:txBody>
                  <a:tcPr anchor="ctr"/>
                </a:tc>
                <a:extLst>
                  <a:ext uri="{0D108BD9-81ED-4DB2-BD59-A6C34878D82A}">
                    <a16:rowId xmlns:a16="http://schemas.microsoft.com/office/drawing/2014/main" val="1323787351"/>
                  </a:ext>
                </a:extLst>
              </a:tr>
            </a:tbl>
          </a:graphicData>
        </a:graphic>
      </p:graphicFrame>
    </p:spTree>
    <p:extLst>
      <p:ext uri="{BB962C8B-B14F-4D97-AF65-F5344CB8AC3E}">
        <p14:creationId xmlns:p14="http://schemas.microsoft.com/office/powerpoint/2010/main" val="11260205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Variables d'environnements</a:t>
            </a:r>
            <a:endParaRPr lang="fr-FR">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graphicFrame>
        <p:nvGraphicFramePr>
          <p:cNvPr id="6" name="Tableau 5">
            <a:extLst>
              <a:ext uri="{FF2B5EF4-FFF2-40B4-BE49-F238E27FC236}">
                <a16:creationId xmlns:a16="http://schemas.microsoft.com/office/drawing/2014/main" id="{8274EE4D-F5B1-61CA-05F0-A2AA6BB4ABD2}"/>
              </a:ext>
            </a:extLst>
          </p:cNvPr>
          <p:cNvGraphicFramePr>
            <a:graphicFrameLocks noGrp="1"/>
          </p:cNvGraphicFramePr>
          <p:nvPr>
            <p:extLst>
              <p:ext uri="{D42A27DB-BD31-4B8C-83A1-F6EECF244321}">
                <p14:modId xmlns:p14="http://schemas.microsoft.com/office/powerpoint/2010/main" val="3029746144"/>
              </p:ext>
            </p:extLst>
          </p:nvPr>
        </p:nvGraphicFramePr>
        <p:xfrm>
          <a:off x="1952625" y="1154430"/>
          <a:ext cx="5758310" cy="3463645"/>
        </p:xfrm>
        <a:graphic>
          <a:graphicData uri="http://schemas.openxmlformats.org/drawingml/2006/table">
            <a:tbl>
              <a:tblPr firstRow="1" bandRow="1">
                <a:tableStyleId>{5C22544A-7EE6-4342-B048-85BDC9FD1C3A}</a:tableStyleId>
              </a:tblPr>
              <a:tblGrid>
                <a:gridCol w="2879155">
                  <a:extLst>
                    <a:ext uri="{9D8B030D-6E8A-4147-A177-3AD203B41FA5}">
                      <a16:colId xmlns:a16="http://schemas.microsoft.com/office/drawing/2014/main" val="1345505031"/>
                    </a:ext>
                  </a:extLst>
                </a:gridCol>
                <a:gridCol w="2879155">
                  <a:extLst>
                    <a:ext uri="{9D8B030D-6E8A-4147-A177-3AD203B41FA5}">
                      <a16:colId xmlns:a16="http://schemas.microsoft.com/office/drawing/2014/main" val="2333266268"/>
                    </a:ext>
                  </a:extLst>
                </a:gridCol>
              </a:tblGrid>
              <a:tr h="332870">
                <a:tc>
                  <a:txBody>
                    <a:bodyPr/>
                    <a:lstStyle/>
                    <a:p>
                      <a:pPr fontAlgn="base"/>
                      <a:r>
                        <a:rPr lang="fr-FR" sz="1200">
                          <a:effectLst/>
                        </a:rPr>
                        <a:t>System Variable​​</a:t>
                      </a:r>
                      <a:endParaRPr lang="fr-FR" b="1">
                        <a:solidFill>
                          <a:srgbClr val="FFFFFF"/>
                        </a:solidFill>
                        <a:effectLst/>
                      </a:endParaRPr>
                    </a:p>
                  </a:txBody>
                  <a:tcPr anchor="ctr"/>
                </a:tc>
                <a:tc>
                  <a:txBody>
                    <a:bodyPr/>
                    <a:lstStyle/>
                    <a:p>
                      <a:pPr fontAlgn="base"/>
                      <a:r>
                        <a:rPr lang="fr-FR" sz="1200" err="1">
                          <a:effectLst/>
                        </a:rPr>
                        <a:t>Meaning</a:t>
                      </a:r>
                      <a:r>
                        <a:rPr lang="fr-FR" sz="1200">
                          <a:effectLst/>
                        </a:rPr>
                        <a:t>​​</a:t>
                      </a:r>
                      <a:endParaRPr lang="fr-FR" b="1">
                        <a:solidFill>
                          <a:srgbClr val="FFFFFF"/>
                        </a:solidFill>
                        <a:effectLst/>
                      </a:endParaRPr>
                    </a:p>
                  </a:txBody>
                  <a:tcPr anchor="ctr"/>
                </a:tc>
                <a:extLst>
                  <a:ext uri="{0D108BD9-81ED-4DB2-BD59-A6C34878D82A}">
                    <a16:rowId xmlns:a16="http://schemas.microsoft.com/office/drawing/2014/main" val="1072332364"/>
                  </a:ext>
                </a:extLst>
              </a:tr>
              <a:tr h="557782">
                <a:tc>
                  <a:txBody>
                    <a:bodyPr/>
                    <a:lstStyle/>
                    <a:p>
                      <a:pPr fontAlgn="base"/>
                      <a:r>
                        <a:rPr lang="fr-FR" sz="1200">
                          <a:effectLst/>
                        </a:rPr>
                        <a:t>HISTFILESIZE​​</a:t>
                      </a:r>
                      <a:endParaRPr lang="fr-FR">
                        <a:effectLst/>
                      </a:endParaRPr>
                    </a:p>
                  </a:txBody>
                  <a:tcPr anchor="ctr"/>
                </a:tc>
                <a:tc>
                  <a:txBody>
                    <a:bodyPr/>
                    <a:lstStyle/>
                    <a:p>
                      <a:pPr fontAlgn="base"/>
                      <a:r>
                        <a:rPr lang="fr-FR" sz="1200">
                          <a:effectLst/>
                        </a:rPr>
                        <a:t>The maximum </a:t>
                      </a:r>
                      <a:r>
                        <a:rPr lang="fr-FR" sz="1200" err="1">
                          <a:effectLst/>
                        </a:rPr>
                        <a:t>number</a:t>
                      </a:r>
                      <a:r>
                        <a:rPr lang="fr-FR" sz="1200">
                          <a:effectLst/>
                        </a:rPr>
                        <a:t> of </a:t>
                      </a:r>
                      <a:r>
                        <a:rPr lang="fr-FR" sz="1200" err="1">
                          <a:effectLst/>
                        </a:rPr>
                        <a:t>lines</a:t>
                      </a:r>
                      <a:r>
                        <a:rPr lang="fr-FR" sz="1200">
                          <a:effectLst/>
                        </a:rPr>
                        <a:t> </a:t>
                      </a:r>
                      <a:r>
                        <a:rPr lang="fr-FR" sz="1200" err="1">
                          <a:effectLst/>
                        </a:rPr>
                        <a:t>contained</a:t>
                      </a:r>
                      <a:r>
                        <a:rPr lang="fr-FR" sz="1200">
                          <a:effectLst/>
                        </a:rPr>
                        <a:t> in the </a:t>
                      </a:r>
                      <a:r>
                        <a:rPr lang="fr-FR" sz="1200" err="1">
                          <a:effectLst/>
                        </a:rPr>
                        <a:t>history</a:t>
                      </a:r>
                      <a:r>
                        <a:rPr lang="fr-FR" sz="1200">
                          <a:effectLst/>
                        </a:rPr>
                        <a:t> file.​​</a:t>
                      </a:r>
                      <a:endParaRPr lang="fr-FR">
                        <a:effectLst/>
                      </a:endParaRPr>
                    </a:p>
                  </a:txBody>
                  <a:tcPr anchor="ctr"/>
                </a:tc>
                <a:extLst>
                  <a:ext uri="{0D108BD9-81ED-4DB2-BD59-A6C34878D82A}">
                    <a16:rowId xmlns:a16="http://schemas.microsoft.com/office/drawing/2014/main" val="1239425751"/>
                  </a:ext>
                </a:extLst>
              </a:tr>
              <a:tr h="782695">
                <a:tc>
                  <a:txBody>
                    <a:bodyPr/>
                    <a:lstStyle/>
                    <a:p>
                      <a:pPr fontAlgn="base"/>
                      <a:r>
                        <a:rPr lang="fr-FR" sz="1200">
                          <a:effectLst/>
                        </a:rPr>
                        <a:t>HISTSIZE​​</a:t>
                      </a:r>
                      <a:endParaRPr lang="fr-FR">
                        <a:effectLst/>
                      </a:endParaRPr>
                    </a:p>
                  </a:txBody>
                  <a:tcPr anchor="ctr"/>
                </a:tc>
                <a:tc>
                  <a:txBody>
                    <a:bodyPr/>
                    <a:lstStyle/>
                    <a:p>
                      <a:pPr fontAlgn="base"/>
                      <a:r>
                        <a:rPr lang="fr-FR" sz="1200">
                          <a:effectLst/>
                        </a:rPr>
                        <a:t>The </a:t>
                      </a:r>
                      <a:r>
                        <a:rPr lang="fr-FR" sz="1200" err="1">
                          <a:effectLst/>
                        </a:rPr>
                        <a:t>number</a:t>
                      </a:r>
                      <a:r>
                        <a:rPr lang="fr-FR" sz="1200">
                          <a:effectLst/>
                        </a:rPr>
                        <a:t> of </a:t>
                      </a:r>
                      <a:r>
                        <a:rPr lang="fr-FR" sz="1200" err="1">
                          <a:effectLst/>
                        </a:rPr>
                        <a:t>commands</a:t>
                      </a:r>
                      <a:r>
                        <a:rPr lang="fr-FR" sz="1200">
                          <a:effectLst/>
                        </a:rPr>
                        <a:t> to </a:t>
                      </a:r>
                      <a:r>
                        <a:rPr lang="fr-FR" sz="1200" err="1">
                          <a:effectLst/>
                        </a:rPr>
                        <a:t>remember</a:t>
                      </a:r>
                      <a:r>
                        <a:rPr lang="fr-FR" sz="1200">
                          <a:effectLst/>
                        </a:rPr>
                        <a:t> in the command </a:t>
                      </a:r>
                      <a:r>
                        <a:rPr lang="fr-FR" sz="1200" err="1">
                          <a:effectLst/>
                        </a:rPr>
                        <a:t>history</a:t>
                      </a:r>
                      <a:r>
                        <a:rPr lang="fr-FR" sz="1200">
                          <a:effectLst/>
                        </a:rPr>
                        <a:t>. The default value </a:t>
                      </a:r>
                      <a:r>
                        <a:rPr lang="fr-FR" sz="1200" err="1">
                          <a:effectLst/>
                        </a:rPr>
                        <a:t>is</a:t>
                      </a:r>
                      <a:r>
                        <a:rPr lang="fr-FR" sz="1200">
                          <a:effectLst/>
                        </a:rPr>
                        <a:t> 500.​​</a:t>
                      </a:r>
                      <a:endParaRPr lang="fr-FR">
                        <a:effectLst/>
                      </a:endParaRPr>
                    </a:p>
                  </a:txBody>
                  <a:tcPr anchor="ctr"/>
                </a:tc>
                <a:extLst>
                  <a:ext uri="{0D108BD9-81ED-4DB2-BD59-A6C34878D82A}">
                    <a16:rowId xmlns:a16="http://schemas.microsoft.com/office/drawing/2014/main" val="927762165"/>
                  </a:ext>
                </a:extLst>
              </a:tr>
              <a:tr h="332870">
                <a:tc>
                  <a:txBody>
                    <a:bodyPr/>
                    <a:lstStyle/>
                    <a:p>
                      <a:pPr fontAlgn="base"/>
                      <a:r>
                        <a:rPr lang="fr-FR" sz="1200">
                          <a:effectLst/>
                        </a:rPr>
                        <a:t>HOME​​</a:t>
                      </a:r>
                      <a:endParaRPr lang="fr-FR">
                        <a:effectLst/>
                      </a:endParaRPr>
                    </a:p>
                  </a:txBody>
                  <a:tcPr anchor="ctr"/>
                </a:tc>
                <a:tc>
                  <a:txBody>
                    <a:bodyPr/>
                    <a:lstStyle/>
                    <a:p>
                      <a:pPr fontAlgn="base"/>
                      <a:r>
                        <a:rPr lang="fr-FR" sz="1200">
                          <a:effectLst/>
                        </a:rPr>
                        <a:t>The home directory of the </a:t>
                      </a:r>
                      <a:r>
                        <a:rPr lang="fr-FR" sz="1200" err="1">
                          <a:effectLst/>
                        </a:rPr>
                        <a:t>current</a:t>
                      </a:r>
                      <a:r>
                        <a:rPr lang="fr-FR" sz="1200">
                          <a:effectLst/>
                        </a:rPr>
                        <a:t> user.​​</a:t>
                      </a:r>
                      <a:endParaRPr lang="fr-FR">
                        <a:effectLst/>
                      </a:endParaRPr>
                    </a:p>
                  </a:txBody>
                  <a:tcPr anchor="ctr"/>
                </a:tc>
                <a:extLst>
                  <a:ext uri="{0D108BD9-81ED-4DB2-BD59-A6C34878D82A}">
                    <a16:rowId xmlns:a16="http://schemas.microsoft.com/office/drawing/2014/main" val="2216725016"/>
                  </a:ext>
                </a:extLst>
              </a:tr>
              <a:tr h="1457428">
                <a:tc>
                  <a:txBody>
                    <a:bodyPr/>
                    <a:lstStyle/>
                    <a:p>
                      <a:pPr fontAlgn="base"/>
                      <a:r>
                        <a:rPr lang="fr-FR" sz="1200">
                          <a:effectLst/>
                        </a:rPr>
                        <a:t>IFS​​</a:t>
                      </a:r>
                      <a:endParaRPr lang="fr-FR">
                        <a:effectLst/>
                      </a:endParaRPr>
                    </a:p>
                  </a:txBody>
                  <a:tcPr anchor="ctr"/>
                </a:tc>
                <a:tc>
                  <a:txBody>
                    <a:bodyPr/>
                    <a:lstStyle/>
                    <a:p>
                      <a:pPr fontAlgn="base"/>
                      <a:r>
                        <a:rPr lang="fr-FR" sz="1200">
                          <a:effectLst/>
                        </a:rPr>
                        <a:t>The </a:t>
                      </a:r>
                      <a:r>
                        <a:rPr lang="fr-FR" sz="1200" err="1">
                          <a:effectLst/>
                        </a:rPr>
                        <a:t>Internal</a:t>
                      </a:r>
                      <a:r>
                        <a:rPr lang="fr-FR" sz="1200">
                          <a:effectLst/>
                        </a:rPr>
                        <a:t> Field </a:t>
                      </a:r>
                      <a:r>
                        <a:rPr lang="fr-FR" sz="1200" err="1">
                          <a:effectLst/>
                        </a:rPr>
                        <a:t>Separator</a:t>
                      </a:r>
                      <a:r>
                        <a:rPr lang="fr-FR" sz="1200">
                          <a:effectLst/>
                        </a:rPr>
                        <a:t> </a:t>
                      </a:r>
                      <a:r>
                        <a:rPr lang="fr-FR" sz="1200" err="1">
                          <a:effectLst/>
                        </a:rPr>
                        <a:t>that</a:t>
                      </a:r>
                      <a:r>
                        <a:rPr lang="fr-FR" sz="1200">
                          <a:effectLst/>
                        </a:rPr>
                        <a:t> </a:t>
                      </a:r>
                      <a:r>
                        <a:rPr lang="fr-FR" sz="1200" err="1">
                          <a:effectLst/>
                        </a:rPr>
                        <a:t>is</a:t>
                      </a:r>
                      <a:r>
                        <a:rPr lang="fr-FR" sz="1200">
                          <a:effectLst/>
                        </a:rPr>
                        <a:t> </a:t>
                      </a:r>
                      <a:r>
                        <a:rPr lang="fr-FR" sz="1200" err="1">
                          <a:effectLst/>
                        </a:rPr>
                        <a:t>used</a:t>
                      </a:r>
                      <a:r>
                        <a:rPr lang="fr-FR" sz="1200">
                          <a:effectLst/>
                        </a:rPr>
                        <a:t> for </a:t>
                      </a:r>
                      <a:r>
                        <a:rPr lang="fr-FR" sz="1200" err="1">
                          <a:effectLst/>
                        </a:rPr>
                        <a:t>word</a:t>
                      </a:r>
                      <a:r>
                        <a:rPr lang="fr-FR" sz="1200">
                          <a:effectLst/>
                        </a:rPr>
                        <a:t> </a:t>
                      </a:r>
                      <a:r>
                        <a:rPr lang="fr-FR" sz="1200" err="1">
                          <a:effectLst/>
                        </a:rPr>
                        <a:t>splitting</a:t>
                      </a:r>
                      <a:r>
                        <a:rPr lang="fr-FR" sz="1200">
                          <a:effectLst/>
                        </a:rPr>
                        <a:t> </a:t>
                      </a:r>
                      <a:r>
                        <a:rPr lang="fr-FR" sz="1200" err="1">
                          <a:effectLst/>
                        </a:rPr>
                        <a:t>after</a:t>
                      </a:r>
                      <a:r>
                        <a:rPr lang="fr-FR" sz="1200">
                          <a:effectLst/>
                        </a:rPr>
                        <a:t> expansion and to split </a:t>
                      </a:r>
                      <a:r>
                        <a:rPr lang="fr-FR" sz="1200" err="1">
                          <a:effectLst/>
                        </a:rPr>
                        <a:t>lines</a:t>
                      </a:r>
                      <a:r>
                        <a:rPr lang="fr-FR" sz="1200">
                          <a:effectLst/>
                        </a:rPr>
                        <a:t> </a:t>
                      </a:r>
                      <a:r>
                        <a:rPr lang="fr-FR" sz="1200" err="1">
                          <a:effectLst/>
                        </a:rPr>
                        <a:t>into</a:t>
                      </a:r>
                      <a:r>
                        <a:rPr lang="fr-FR" sz="1200">
                          <a:effectLst/>
                        </a:rPr>
                        <a:t> </a:t>
                      </a:r>
                      <a:r>
                        <a:rPr lang="fr-FR" sz="1200" err="1">
                          <a:effectLst/>
                        </a:rPr>
                        <a:t>words</a:t>
                      </a:r>
                      <a:r>
                        <a:rPr lang="fr-FR" sz="1200">
                          <a:effectLst/>
                        </a:rPr>
                        <a:t> </a:t>
                      </a:r>
                      <a:r>
                        <a:rPr lang="fr-FR" sz="1200" err="1">
                          <a:effectLst/>
                        </a:rPr>
                        <a:t>with</a:t>
                      </a:r>
                      <a:r>
                        <a:rPr lang="fr-FR" sz="1200">
                          <a:effectLst/>
                        </a:rPr>
                        <a:t> the </a:t>
                      </a:r>
                      <a:r>
                        <a:rPr lang="fr-FR" sz="1200" err="1">
                          <a:effectLst/>
                        </a:rPr>
                        <a:t>read</a:t>
                      </a:r>
                      <a:r>
                        <a:rPr lang="fr-FR" sz="1200">
                          <a:effectLst/>
                        </a:rPr>
                        <a:t> builtin command. The default value </a:t>
                      </a:r>
                      <a:r>
                        <a:rPr lang="fr-FR" sz="1200" err="1">
                          <a:effectLst/>
                        </a:rPr>
                        <a:t>is</a:t>
                      </a:r>
                      <a:r>
                        <a:rPr lang="fr-FR" sz="1200">
                          <a:effectLst/>
                        </a:rPr>
                        <a:t> &lt;</a:t>
                      </a:r>
                      <a:r>
                        <a:rPr lang="fr-FR" sz="1200" err="1">
                          <a:effectLst/>
                        </a:rPr>
                        <a:t>space</a:t>
                      </a:r>
                      <a:r>
                        <a:rPr lang="fr-FR" sz="1200">
                          <a:effectLst/>
                        </a:rPr>
                        <a:t>&gt;&lt;tab&gt;&lt;</a:t>
                      </a:r>
                      <a:r>
                        <a:rPr lang="fr-FR" sz="1200" err="1">
                          <a:effectLst/>
                        </a:rPr>
                        <a:t>newline</a:t>
                      </a:r>
                      <a:r>
                        <a:rPr lang="fr-FR" sz="1200">
                          <a:effectLst/>
                        </a:rPr>
                        <a:t>&gt;.​​</a:t>
                      </a:r>
                      <a:endParaRPr lang="fr-FR">
                        <a:effectLst/>
                      </a:endParaRPr>
                    </a:p>
                  </a:txBody>
                  <a:tcPr anchor="ctr"/>
                </a:tc>
                <a:extLst>
                  <a:ext uri="{0D108BD9-81ED-4DB2-BD59-A6C34878D82A}">
                    <a16:rowId xmlns:a16="http://schemas.microsoft.com/office/drawing/2014/main" val="1023085174"/>
                  </a:ext>
                </a:extLst>
              </a:tr>
            </a:tbl>
          </a:graphicData>
        </a:graphic>
      </p:graphicFrame>
    </p:spTree>
    <p:extLst>
      <p:ext uri="{BB962C8B-B14F-4D97-AF65-F5344CB8AC3E}">
        <p14:creationId xmlns:p14="http://schemas.microsoft.com/office/powerpoint/2010/main" val="7656184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Variables d'environnements</a:t>
            </a:r>
            <a:endParaRPr lang="fr-FR">
              <a:latin typeface="Segoe UI Black"/>
              <a:ea typeface="Segoe UI Black"/>
            </a:endParaRPr>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D24A36C9-C7B8-0CF5-4B45-7C4C203C162D}"/>
              </a:ext>
            </a:extLst>
          </p:cNvPr>
          <p:cNvSpPr txBox="1"/>
          <p:nvPr/>
        </p:nvSpPr>
        <p:spPr>
          <a:xfrm>
            <a:off x="267194" y="950025"/>
            <a:ext cx="50544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Black"/>
                <a:ea typeface="Segoe UI Black"/>
              </a:rPr>
              <a:t>- Commande lié</a:t>
            </a:r>
            <a:endParaRPr lang="fr-FR">
              <a:solidFill>
                <a:schemeClr val="accent1">
                  <a:lumMod val="75000"/>
                </a:schemeClr>
              </a:solidFill>
              <a:cs typeface="Calibri"/>
            </a:endParaRPr>
          </a:p>
        </p:txBody>
      </p:sp>
      <p:sp>
        <p:nvSpPr>
          <p:cNvPr id="7" name="ZoneTexte 6">
            <a:extLst>
              <a:ext uri="{FF2B5EF4-FFF2-40B4-BE49-F238E27FC236}">
                <a16:creationId xmlns:a16="http://schemas.microsoft.com/office/drawing/2014/main" id="{C6CB8692-D8F8-180C-3D26-F88F79FFB13C}"/>
              </a:ext>
            </a:extLst>
          </p:cNvPr>
          <p:cNvSpPr txBox="1"/>
          <p:nvPr/>
        </p:nvSpPr>
        <p:spPr>
          <a:xfrm>
            <a:off x="178129" y="1365662"/>
            <a:ext cx="7407233" cy="37240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600" err="1">
                <a:solidFill>
                  <a:schemeClr val="accent1">
                    <a:lumMod val="75000"/>
                  </a:schemeClr>
                </a:solidFill>
                <a:latin typeface="Segoe UI Semilight"/>
                <a:cs typeface="Segoe UI Semilight"/>
              </a:rPr>
              <a:t>printenv</a:t>
            </a:r>
            <a:r>
              <a:rPr lang="fr-FR" sz="1600">
                <a:solidFill>
                  <a:schemeClr val="accent1">
                    <a:lumMod val="75000"/>
                  </a:schemeClr>
                </a:solidFill>
                <a:latin typeface="Segoe UI Semilight"/>
                <a:cs typeface="Segoe UI Semilight"/>
              </a:rPr>
              <a:t> : affiche les variables d'environnement</a:t>
            </a:r>
          </a:p>
          <a:p>
            <a:r>
              <a:rPr lang="fr-FR" sz="1600">
                <a:solidFill>
                  <a:schemeClr val="accent1">
                    <a:lumMod val="75000"/>
                  </a:schemeClr>
                </a:solidFill>
                <a:latin typeface="Segoe UI Semilight"/>
                <a:cs typeface="Segoe UI Semilight"/>
              </a:rPr>
              <a:t>export [</a:t>
            </a:r>
            <a:r>
              <a:rPr lang="fr-FR" sz="1600" b="1">
                <a:solidFill>
                  <a:schemeClr val="accent1">
                    <a:lumMod val="75000"/>
                  </a:schemeClr>
                </a:solidFill>
                <a:latin typeface="Segoe UI Semilight"/>
                <a:cs typeface="Segoe UI Semilight"/>
              </a:rPr>
              <a:t>A</a:t>
            </a:r>
            <a:r>
              <a:rPr lang="fr-FR" sz="1600">
                <a:solidFill>
                  <a:schemeClr val="accent1">
                    <a:lumMod val="75000"/>
                  </a:schemeClr>
                </a:solidFill>
                <a:latin typeface="Segoe UI Semilight"/>
                <a:cs typeface="Segoe UI Semilight"/>
              </a:rPr>
              <a:t>rg: NOM_DE_VARIABLE=SA_VALEUR] : affecte une valeur à une variable</a:t>
            </a:r>
          </a:p>
          <a:p>
            <a:r>
              <a:rPr lang="fr-FR" sz="1600">
                <a:solidFill>
                  <a:schemeClr val="accent1">
                    <a:lumMod val="75000"/>
                  </a:schemeClr>
                </a:solidFill>
                <a:latin typeface="Segoe UI Semilight"/>
                <a:cs typeface="Segoe UI Semilight"/>
              </a:rPr>
              <a:t>set : </a:t>
            </a:r>
            <a:r>
              <a:rPr lang="fr-FR" sz="1600" b="1" err="1">
                <a:solidFill>
                  <a:schemeClr val="accent1">
                    <a:lumMod val="75000"/>
                  </a:schemeClr>
                </a:solidFill>
                <a:latin typeface="Segoe UI Semilight"/>
                <a:cs typeface="Segoe UI Semilight"/>
              </a:rPr>
              <a:t>eq</a:t>
            </a:r>
            <a:r>
              <a:rPr lang="fr-FR" sz="1600" err="1">
                <a:solidFill>
                  <a:schemeClr val="accent1">
                    <a:lumMod val="75000"/>
                  </a:schemeClr>
                </a:solidFill>
                <a:latin typeface="Segoe UI Semilight"/>
                <a:cs typeface="Segoe UI Semilight"/>
              </a:rPr>
              <a:t>uivalent</a:t>
            </a:r>
            <a:r>
              <a:rPr lang="fr-FR" sz="1600">
                <a:solidFill>
                  <a:schemeClr val="accent1">
                    <a:lumMod val="75000"/>
                  </a:schemeClr>
                </a:solidFill>
                <a:latin typeface="Segoe UI Semilight"/>
                <a:cs typeface="Segoe UI Semilight"/>
              </a:rPr>
              <a:t>  à export</a:t>
            </a:r>
          </a:p>
          <a:p>
            <a:r>
              <a:rPr lang="fr-FR" sz="1600" err="1">
                <a:solidFill>
                  <a:schemeClr val="accent1">
                    <a:lumMod val="75000"/>
                  </a:schemeClr>
                </a:solidFill>
                <a:latin typeface="Segoe UI Semilight"/>
                <a:cs typeface="Segoe UI Semilight"/>
              </a:rPr>
              <a:t>unset</a:t>
            </a:r>
            <a:r>
              <a:rPr lang="fr-FR" sz="1600">
                <a:solidFill>
                  <a:schemeClr val="accent1">
                    <a:lumMod val="75000"/>
                  </a:schemeClr>
                </a:solidFill>
                <a:latin typeface="Segoe UI Semilight"/>
                <a:cs typeface="Segoe UI Semilight"/>
              </a:rPr>
              <a:t> : supprime une var </a:t>
            </a:r>
            <a:r>
              <a:rPr lang="fr-FR" sz="1600">
                <a:solidFill>
                  <a:schemeClr val="accent1">
                    <a:lumMod val="75000"/>
                  </a:schemeClr>
                </a:solidFill>
                <a:ea typeface="+mn-lt"/>
                <a:cs typeface="+mn-lt"/>
              </a:rPr>
              <a:t>d'environnement</a:t>
            </a:r>
            <a:endParaRPr lang="fr-FR" sz="1600">
              <a:solidFill>
                <a:schemeClr val="accent1">
                  <a:lumMod val="75000"/>
                </a:schemeClr>
              </a:solidFill>
              <a:latin typeface="Segoe UI Semilight"/>
              <a:cs typeface="Segoe UI Semilight"/>
            </a:endParaRPr>
          </a:p>
          <a:p>
            <a:endParaRPr lang="fr-FR" sz="1600">
              <a:solidFill>
                <a:schemeClr val="accent1">
                  <a:lumMod val="75000"/>
                </a:schemeClr>
              </a:solidFill>
              <a:latin typeface="Calibri"/>
              <a:cs typeface="Calibri"/>
            </a:endParaRPr>
          </a:p>
          <a:p>
            <a:r>
              <a:rPr lang="fr-FR" sz="1600">
                <a:solidFill>
                  <a:schemeClr val="accent1">
                    <a:lumMod val="75000"/>
                  </a:schemeClr>
                </a:solidFill>
                <a:latin typeface="Calibri"/>
                <a:cs typeface="Calibri"/>
              </a:rPr>
              <a:t>Pour que le changement soit persistant -&gt;</a:t>
            </a:r>
          </a:p>
          <a:p>
            <a:r>
              <a:rPr lang="fr-FR" sz="1600">
                <a:solidFill>
                  <a:schemeClr val="accent1">
                    <a:lumMod val="75000"/>
                  </a:schemeClr>
                </a:solidFill>
                <a:latin typeface="Segoe UI Semilight"/>
                <a:cs typeface="Segoe UI Semilight"/>
              </a:rPr>
              <a:t>~/.</a:t>
            </a:r>
            <a:r>
              <a:rPr lang="fr-FR" sz="1600" err="1">
                <a:solidFill>
                  <a:schemeClr val="accent1">
                    <a:lumMod val="75000"/>
                  </a:schemeClr>
                </a:solidFill>
                <a:latin typeface="Segoe UI Semilight"/>
                <a:cs typeface="Segoe UI Semilight"/>
              </a:rPr>
              <a:t>bashrc</a:t>
            </a:r>
            <a:r>
              <a:rPr lang="fr-FR" sz="1600">
                <a:solidFill>
                  <a:schemeClr val="accent1">
                    <a:lumMod val="75000"/>
                  </a:schemeClr>
                </a:solidFill>
                <a:latin typeface="Segoe UI Semilight"/>
                <a:cs typeface="Segoe UI Semilight"/>
              </a:rPr>
              <a:t> || (ou) ~/.profile</a:t>
            </a:r>
          </a:p>
          <a:p>
            <a:r>
              <a:rPr lang="en-US" sz="1600">
                <a:solidFill>
                  <a:schemeClr val="accent1">
                    <a:lumMod val="75000"/>
                  </a:schemeClr>
                </a:solidFill>
                <a:latin typeface="Segoe UI Semilight"/>
                <a:cs typeface="Segoe UI Semilight"/>
              </a:rPr>
              <a:t>Rappel : ~ =  current user directory</a:t>
            </a:r>
            <a:br>
              <a:rPr lang="en-US" sz="1600">
                <a:latin typeface="Segoe UI Semilight"/>
              </a:rPr>
            </a:br>
            <a:endParaRPr lang="en-US" sz="1600">
              <a:solidFill>
                <a:schemeClr val="accent1">
                  <a:lumMod val="75000"/>
                </a:schemeClr>
              </a:solidFill>
              <a:latin typeface="Segoe UI Semilight"/>
              <a:cs typeface="Segoe UI Semilight"/>
            </a:endParaRPr>
          </a:p>
          <a:p>
            <a:r>
              <a:rPr lang="en-US" sz="1600">
                <a:solidFill>
                  <a:schemeClr val="accent1">
                    <a:lumMod val="75000"/>
                  </a:schemeClr>
                </a:solidFill>
                <a:latin typeface="Segoe UI Semilight"/>
                <a:cs typeface="Segoe UI Semilight"/>
              </a:rPr>
              <a:t>/</a:t>
            </a:r>
            <a:r>
              <a:rPr lang="en-US" sz="1600" err="1">
                <a:solidFill>
                  <a:schemeClr val="accent1">
                    <a:lumMod val="75000"/>
                  </a:schemeClr>
                </a:solidFill>
                <a:latin typeface="Segoe UI Semilight"/>
                <a:cs typeface="Segoe UI Semilight"/>
              </a:rPr>
              <a:t>etc</a:t>
            </a:r>
            <a:r>
              <a:rPr lang="en-US" sz="1600">
                <a:solidFill>
                  <a:schemeClr val="accent1">
                    <a:lumMod val="75000"/>
                  </a:schemeClr>
                </a:solidFill>
                <a:latin typeface="Segoe UI Semilight"/>
                <a:cs typeface="Segoe UI Semilight"/>
              </a:rPr>
              <a:t>/environment = pour Tous le Systeme</a:t>
            </a:r>
            <a:endParaRPr lang="en-US" sz="1600" err="1">
              <a:solidFill>
                <a:schemeClr val="accent1">
                  <a:lumMod val="75000"/>
                </a:schemeClr>
              </a:solidFill>
              <a:latin typeface="Segoe UI Semilight"/>
              <a:cs typeface="Segoe UI Semilight"/>
            </a:endParaRPr>
          </a:p>
          <a:p>
            <a:br>
              <a:rPr lang="en-US"/>
            </a:br>
            <a:endParaRPr lang="en-US"/>
          </a:p>
          <a:p>
            <a:endParaRPr lang="fr-FR" sz="1600">
              <a:solidFill>
                <a:schemeClr val="accent1">
                  <a:lumMod val="75000"/>
                </a:schemeClr>
              </a:solidFill>
              <a:latin typeface="Calibri"/>
              <a:cs typeface="Calibri"/>
            </a:endParaRPr>
          </a:p>
          <a:p>
            <a:pPr lvl="1"/>
            <a:endParaRPr lang="fr-FR" sz="1600">
              <a:solidFill>
                <a:schemeClr val="accent1">
                  <a:lumMod val="75000"/>
                </a:schemeClr>
              </a:solidFill>
              <a:latin typeface="Segoe UI Semilight"/>
              <a:cs typeface="Segoe UI Semilight"/>
            </a:endParaRPr>
          </a:p>
        </p:txBody>
      </p:sp>
    </p:spTree>
    <p:extLst>
      <p:ext uri="{BB962C8B-B14F-4D97-AF65-F5344CB8AC3E}">
        <p14:creationId xmlns:p14="http://schemas.microsoft.com/office/powerpoint/2010/main" val="28089261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977732" y="145774"/>
            <a:ext cx="4346379" cy="1360372"/>
          </a:xfrm>
        </p:spPr>
        <p:txBody>
          <a:bodyPr wrap="square" lIns="0" tIns="0" rIns="91440" bIns="0" anchor="t">
            <a:spAutoFit/>
          </a:bodyPr>
          <a:lstStyle/>
          <a:p>
            <a:r>
              <a:rPr lang="fr-FR">
                <a:latin typeface="Segoe UI Semilight"/>
                <a:cs typeface="Segoe UI Semilight"/>
              </a:rPr>
              <a:t>Chapitre 3 </a:t>
            </a:r>
          </a:p>
          <a:p>
            <a:pPr>
              <a:buNone/>
            </a:pPr>
            <a:r>
              <a:rPr lang="fr-FR" u="sng">
                <a:latin typeface="Segoe UI Semilight"/>
                <a:cs typeface="Segoe UI Semilight"/>
              </a:rPr>
              <a:t>Métacaractères et Variables</a:t>
            </a:r>
            <a:endParaRPr lang="fr-FR" u="sng"/>
          </a:p>
          <a:p>
            <a:pPr>
              <a:buChar char="•"/>
            </a:pPr>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2947399" y="1765870"/>
            <a:ext cx="38014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810">
              <a:spcBef>
                <a:spcPts val="1613"/>
              </a:spcBef>
              <a:spcAft>
                <a:spcPts val="1134"/>
              </a:spcAft>
            </a:pPr>
            <a:r>
              <a:rPr lang="fr-FR">
                <a:solidFill>
                  <a:schemeClr val="accent1">
                    <a:lumMod val="75000"/>
                  </a:schemeClr>
                </a:solidFill>
                <a:latin typeface="Segoe UI Semilight"/>
                <a:cs typeface="Arial"/>
              </a:rPr>
              <a:t>Différence variables locales et globales</a:t>
            </a:r>
            <a:endParaRPr lang="fr-FR"/>
          </a:p>
        </p:txBody>
      </p:sp>
    </p:spTree>
    <p:extLst>
      <p:ext uri="{BB962C8B-B14F-4D97-AF65-F5344CB8AC3E}">
        <p14:creationId xmlns:p14="http://schemas.microsoft.com/office/powerpoint/2010/main" val="14333455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variables locales et globales</a:t>
            </a:r>
            <a:endParaRPr lang="fr-FR" u="sng"/>
          </a:p>
          <a:p>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3</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D24A36C9-C7B8-0CF5-4B45-7C4C203C162D}"/>
              </a:ext>
            </a:extLst>
          </p:cNvPr>
          <p:cNvSpPr txBox="1"/>
          <p:nvPr/>
        </p:nvSpPr>
        <p:spPr>
          <a:xfrm>
            <a:off x="267194" y="950025"/>
            <a:ext cx="50544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Black"/>
                <a:ea typeface="Segoe UI Black"/>
              </a:rPr>
              <a:t>- Locales et globales</a:t>
            </a:r>
            <a:endParaRPr lang="fr-FR">
              <a:solidFill>
                <a:schemeClr val="accent1">
                  <a:lumMod val="75000"/>
                </a:schemeClr>
              </a:solidFill>
              <a:cs typeface="Calibri"/>
            </a:endParaRPr>
          </a:p>
        </p:txBody>
      </p:sp>
      <p:sp>
        <p:nvSpPr>
          <p:cNvPr id="7" name="ZoneTexte 6">
            <a:extLst>
              <a:ext uri="{FF2B5EF4-FFF2-40B4-BE49-F238E27FC236}">
                <a16:creationId xmlns:a16="http://schemas.microsoft.com/office/drawing/2014/main" id="{C6CB8692-D8F8-180C-3D26-F88F79FFB13C}"/>
              </a:ext>
            </a:extLst>
          </p:cNvPr>
          <p:cNvSpPr txBox="1"/>
          <p:nvPr/>
        </p:nvSpPr>
        <p:spPr>
          <a:xfrm>
            <a:off x="178129" y="1365662"/>
            <a:ext cx="7407233" cy="41242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600">
                <a:solidFill>
                  <a:schemeClr val="accent1">
                    <a:lumMod val="75000"/>
                  </a:schemeClr>
                </a:solidFill>
                <a:latin typeface="Segoe UI Semilight"/>
                <a:cs typeface="Segoe UI Semilight"/>
              </a:rPr>
              <a:t>Une variable est </a:t>
            </a:r>
            <a:r>
              <a:rPr lang="fr-FR" sz="1600" b="1">
                <a:solidFill>
                  <a:schemeClr val="accent1">
                    <a:lumMod val="75000"/>
                  </a:schemeClr>
                </a:solidFill>
                <a:latin typeface="Segoe UI Semilight"/>
                <a:cs typeface="Segoe UI Semilight"/>
              </a:rPr>
              <a:t>une variable déclarée </a:t>
            </a:r>
            <a:r>
              <a:rPr lang="fr-FR" sz="1600">
                <a:solidFill>
                  <a:schemeClr val="accent1">
                    <a:lumMod val="75000"/>
                  </a:schemeClr>
                </a:solidFill>
                <a:latin typeface="Segoe UI Semilight"/>
                <a:cs typeface="Segoe UI Semilight"/>
              </a:rPr>
              <a:t>dans un contexte et n'est disponible que dans ce contexte. </a:t>
            </a:r>
            <a:endParaRPr lang="fr-FR" b="1">
              <a:solidFill>
                <a:schemeClr val="accent1">
                  <a:lumMod val="75000"/>
                </a:schemeClr>
              </a:solidFill>
              <a:latin typeface="Calibri"/>
              <a:cs typeface="Calibri"/>
            </a:endParaRPr>
          </a:p>
          <a:p>
            <a:endParaRPr lang="fr-FR" sz="1600">
              <a:solidFill>
                <a:schemeClr val="accent1">
                  <a:lumMod val="75000"/>
                </a:schemeClr>
              </a:solidFill>
              <a:latin typeface="Segoe UI Semilight"/>
              <a:cs typeface="Segoe UI Semilight"/>
            </a:endParaRPr>
          </a:p>
          <a:p>
            <a:r>
              <a:rPr lang="fr-FR" sz="1600">
                <a:solidFill>
                  <a:schemeClr val="accent1">
                    <a:lumMod val="75000"/>
                  </a:schemeClr>
                </a:solidFill>
                <a:latin typeface="Segoe UI Semilight"/>
                <a:ea typeface="+mn-lt"/>
                <a:cs typeface="+mn-lt"/>
              </a:rPr>
              <a:t>Les variables d'environnement ont </a:t>
            </a:r>
            <a:r>
              <a:rPr lang="fr-FR" sz="1600" b="1">
                <a:solidFill>
                  <a:schemeClr val="accent1">
                    <a:lumMod val="75000"/>
                  </a:schemeClr>
                </a:solidFill>
                <a:latin typeface="Segoe UI Semilight"/>
                <a:ea typeface="+mn-lt"/>
                <a:cs typeface="+mn-lt"/>
              </a:rPr>
              <a:t>une portée locale</a:t>
            </a:r>
            <a:r>
              <a:rPr lang="fr-FR" sz="1600">
                <a:solidFill>
                  <a:schemeClr val="accent1">
                    <a:lumMod val="75000"/>
                  </a:schemeClr>
                </a:solidFill>
                <a:latin typeface="Segoe UI Semilight"/>
                <a:ea typeface="+mn-lt"/>
                <a:cs typeface="+mn-lt"/>
              </a:rPr>
              <a:t>. Ce qui signifie que leur valeur est spécifique au </a:t>
            </a:r>
            <a:r>
              <a:rPr lang="fr-FR" sz="1600" b="1">
                <a:solidFill>
                  <a:schemeClr val="accent1">
                    <a:lumMod val="75000"/>
                  </a:schemeClr>
                </a:solidFill>
                <a:latin typeface="Segoe UI Semilight"/>
                <a:ea typeface="+mn-lt"/>
                <a:cs typeface="+mn-lt"/>
              </a:rPr>
              <a:t>processus </a:t>
            </a:r>
            <a:r>
              <a:rPr lang="fr-FR" sz="1600">
                <a:solidFill>
                  <a:schemeClr val="accent1">
                    <a:lumMod val="75000"/>
                  </a:schemeClr>
                </a:solidFill>
                <a:latin typeface="Segoe UI Semilight"/>
                <a:ea typeface="+mn-lt"/>
                <a:cs typeface="+mn-lt"/>
              </a:rPr>
              <a:t>dans lequel ou pour lequel elles ont été définies. </a:t>
            </a:r>
            <a:endParaRPr lang="fr-FR">
              <a:solidFill>
                <a:schemeClr val="accent1">
                  <a:lumMod val="75000"/>
                </a:schemeClr>
              </a:solidFill>
              <a:latin typeface="Segoe UI Semilight"/>
              <a:ea typeface="+mn-lt"/>
              <a:cs typeface="Segoe UI Semilight"/>
            </a:endParaRPr>
          </a:p>
          <a:p>
            <a:r>
              <a:rPr lang="fr-FR" sz="1600">
                <a:solidFill>
                  <a:schemeClr val="accent1">
                    <a:lumMod val="75000"/>
                  </a:schemeClr>
                </a:solidFill>
                <a:latin typeface="Segoe UI Semilight"/>
                <a:ea typeface="+mn-lt"/>
                <a:cs typeface="+mn-lt"/>
              </a:rPr>
              <a:t>Ainsi si vous ouvrez deux terminaux différents, c'est à dire deux processus </a:t>
            </a:r>
            <a:r>
              <a:rPr lang="fr-FR" sz="1600" err="1">
                <a:solidFill>
                  <a:schemeClr val="accent1">
                    <a:lumMod val="75000"/>
                  </a:schemeClr>
                </a:solidFill>
                <a:latin typeface="Segoe UI Semilight"/>
                <a:ea typeface="+mn-lt"/>
                <a:cs typeface="+mn-lt"/>
              </a:rPr>
              <a:t>bash</a:t>
            </a:r>
            <a:r>
              <a:rPr lang="fr-FR" sz="1600">
                <a:solidFill>
                  <a:schemeClr val="accent1">
                    <a:lumMod val="75000"/>
                  </a:schemeClr>
                </a:solidFill>
                <a:latin typeface="Segoe UI Semilight"/>
                <a:ea typeface="+mn-lt"/>
                <a:cs typeface="+mn-lt"/>
              </a:rPr>
              <a:t> différents, et que vous changez la valeur d'une variable d'environnement dans un terminal, ce changement n'affectera pas l'autre terminal ni aucun autre programme. Ce changement est local, il affecte le processus dans lequel il a été effectué, sans aucune influence sur les autres processus externes.</a:t>
            </a:r>
            <a:endParaRPr lang="fr-FR">
              <a:solidFill>
                <a:schemeClr val="accent1">
                  <a:lumMod val="75000"/>
                </a:schemeClr>
              </a:solidFill>
              <a:latin typeface="Segoe UI Semilight"/>
              <a:cs typeface="Segoe UI Semilight"/>
            </a:endParaRPr>
          </a:p>
          <a:p>
            <a:r>
              <a:rPr lang="en-US" sz="1600">
                <a:solidFill>
                  <a:schemeClr val="accent1">
                    <a:lumMod val="75000"/>
                  </a:schemeClr>
                </a:solidFill>
                <a:latin typeface="Segoe UI Semilight"/>
                <a:cs typeface="Calibri"/>
              </a:rPr>
              <a:t>Pour </a:t>
            </a:r>
            <a:r>
              <a:rPr lang="en-US" sz="1600" err="1">
                <a:solidFill>
                  <a:schemeClr val="accent1">
                    <a:lumMod val="75000"/>
                  </a:schemeClr>
                </a:solidFill>
                <a:latin typeface="Segoe UI Semilight"/>
                <a:cs typeface="Calibri"/>
              </a:rPr>
              <a:t>une</a:t>
            </a:r>
            <a:r>
              <a:rPr lang="en-US" sz="1600">
                <a:solidFill>
                  <a:schemeClr val="accent1">
                    <a:lumMod val="75000"/>
                  </a:schemeClr>
                </a:solidFill>
                <a:latin typeface="Segoe UI Semilight"/>
                <a:cs typeface="Calibri"/>
              </a:rPr>
              <a:t> </a:t>
            </a:r>
            <a:r>
              <a:rPr lang="en-US" sz="1600" err="1">
                <a:solidFill>
                  <a:schemeClr val="accent1">
                    <a:lumMod val="75000"/>
                  </a:schemeClr>
                </a:solidFill>
                <a:latin typeface="Segoe UI Semilight"/>
                <a:cs typeface="Calibri"/>
              </a:rPr>
              <a:t>portée</a:t>
            </a:r>
            <a:r>
              <a:rPr lang="en-US" sz="1600">
                <a:solidFill>
                  <a:schemeClr val="accent1">
                    <a:lumMod val="75000"/>
                  </a:schemeClr>
                </a:solidFill>
                <a:latin typeface="Segoe UI Semilight"/>
                <a:cs typeface="Calibri"/>
              </a:rPr>
              <a:t> </a:t>
            </a:r>
            <a:r>
              <a:rPr lang="en-US" sz="1600" err="1">
                <a:solidFill>
                  <a:schemeClr val="accent1">
                    <a:lumMod val="75000"/>
                  </a:schemeClr>
                </a:solidFill>
                <a:latin typeface="Segoe UI Semilight"/>
                <a:cs typeface="Calibri"/>
              </a:rPr>
              <a:t>globale</a:t>
            </a:r>
            <a:r>
              <a:rPr lang="en-US" sz="1600">
                <a:solidFill>
                  <a:schemeClr val="accent1">
                    <a:lumMod val="75000"/>
                  </a:schemeClr>
                </a:solidFill>
                <a:latin typeface="Segoe UI Semilight"/>
                <a:cs typeface="Calibri"/>
              </a:rPr>
              <a:t> -&gt; /</a:t>
            </a:r>
            <a:r>
              <a:rPr lang="en-US" sz="1600" err="1">
                <a:solidFill>
                  <a:schemeClr val="accent1">
                    <a:lumMod val="75000"/>
                  </a:schemeClr>
                </a:solidFill>
                <a:latin typeface="Segoe UI Semilight"/>
                <a:cs typeface="Calibri"/>
              </a:rPr>
              <a:t>etc</a:t>
            </a:r>
            <a:r>
              <a:rPr lang="en-US" sz="1600">
                <a:solidFill>
                  <a:schemeClr val="accent1">
                    <a:lumMod val="75000"/>
                  </a:schemeClr>
                </a:solidFill>
                <a:latin typeface="Segoe UI Semilight"/>
                <a:cs typeface="Calibri"/>
              </a:rPr>
              <a:t>/environment</a:t>
            </a:r>
          </a:p>
          <a:p>
            <a:endParaRPr lang="en-US">
              <a:ea typeface="+mn-lt"/>
              <a:cs typeface="+mn-lt"/>
            </a:endParaRPr>
          </a:p>
          <a:p>
            <a:r>
              <a:rPr lang="en-US">
                <a:ea typeface="+mn-lt"/>
                <a:cs typeface="+mn-lt"/>
              </a:rPr>
              <a:t>https://doc.ubuntu-fr.org/variables_d_environnement</a:t>
            </a:r>
            <a:endParaRPr lang="en-US"/>
          </a:p>
          <a:p>
            <a:endParaRPr lang="fr-FR" sz="1600">
              <a:solidFill>
                <a:schemeClr val="accent1">
                  <a:lumMod val="75000"/>
                </a:schemeClr>
              </a:solidFill>
              <a:latin typeface="Calibri"/>
              <a:cs typeface="Calibri"/>
            </a:endParaRPr>
          </a:p>
          <a:p>
            <a:pPr lvl="1"/>
            <a:endParaRPr lang="fr-FR" sz="1600">
              <a:solidFill>
                <a:schemeClr val="accent1">
                  <a:lumMod val="75000"/>
                </a:schemeClr>
              </a:solidFill>
              <a:latin typeface="Segoe UI Semilight"/>
              <a:cs typeface="Segoe UI Semilight"/>
            </a:endParaRPr>
          </a:p>
        </p:txBody>
      </p:sp>
    </p:spTree>
    <p:extLst>
      <p:ext uri="{BB962C8B-B14F-4D97-AF65-F5344CB8AC3E}">
        <p14:creationId xmlns:p14="http://schemas.microsoft.com/office/powerpoint/2010/main" val="10627676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732803" y="108664"/>
            <a:ext cx="5771418" cy="1840504"/>
          </a:xfrm>
        </p:spPr>
        <p:txBody>
          <a:bodyPr wrap="square" lIns="0" tIns="0" rIns="91440" bIns="0" anchor="t">
            <a:spAutoFit/>
          </a:bodyPr>
          <a:lstStyle/>
          <a:p>
            <a:r>
              <a:rPr lang="fr-FR">
                <a:latin typeface="Segoe UI Semilight"/>
                <a:cs typeface="Segoe UI Semilight"/>
              </a:rPr>
              <a:t>Chapitre 4 </a:t>
            </a:r>
          </a:p>
          <a:p>
            <a:pPr>
              <a:buNone/>
            </a:pPr>
            <a:r>
              <a:rPr lang="fr-FR" u="sng">
                <a:latin typeface="Segoe UI Semilight"/>
                <a:cs typeface="Segoe UI Semilight"/>
              </a:rPr>
              <a:t>Manipulation et contenu d'un fichier</a:t>
            </a:r>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3101511" y="1952089"/>
            <a:ext cx="17658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Commande </a:t>
            </a:r>
            <a:r>
              <a:rPr lang="fr-FR" err="1">
                <a:solidFill>
                  <a:schemeClr val="accent1">
                    <a:lumMod val="75000"/>
                  </a:schemeClr>
                </a:solidFill>
                <a:latin typeface="Segoe UI Semilight"/>
                <a:cs typeface="Calibri"/>
              </a:rPr>
              <a:t>wc</a:t>
            </a:r>
            <a:endParaRPr lang="fr-FR">
              <a:solidFill>
                <a:schemeClr val="accent1">
                  <a:lumMod val="75000"/>
                </a:schemeClr>
              </a:solidFill>
              <a:latin typeface="Segoe UI Semilight"/>
              <a:cs typeface="Calibri"/>
            </a:endParaRPr>
          </a:p>
        </p:txBody>
      </p:sp>
    </p:spTree>
    <p:extLst>
      <p:ext uri="{BB962C8B-B14F-4D97-AF65-F5344CB8AC3E}">
        <p14:creationId xmlns:p14="http://schemas.microsoft.com/office/powerpoint/2010/main" val="31195137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WC</a:t>
            </a:r>
            <a:endParaRPr lang="fr-F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DAC5EC38-990C-0FCD-2009-2E48E241FAA8}"/>
              </a:ext>
            </a:extLst>
          </p:cNvPr>
          <p:cNvSpPr txBox="1"/>
          <p:nvPr/>
        </p:nvSpPr>
        <p:spPr>
          <a:xfrm>
            <a:off x="222662" y="942603"/>
            <a:ext cx="76966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solidFill>
                  <a:schemeClr val="accent1">
                    <a:lumMod val="75000"/>
                  </a:schemeClr>
                </a:solidFill>
                <a:latin typeface="Segoe UI Semilight"/>
                <a:ea typeface="+mn-lt"/>
                <a:cs typeface="+mn-lt"/>
              </a:rPr>
              <a:t>wc</a:t>
            </a:r>
            <a:r>
              <a:rPr lang="fr-FR">
                <a:solidFill>
                  <a:schemeClr val="accent1">
                    <a:lumMod val="75000"/>
                  </a:schemeClr>
                </a:solidFill>
                <a:latin typeface="Segoe UI Semilight"/>
                <a:ea typeface="+mn-lt"/>
                <a:cs typeface="+mn-lt"/>
              </a:rPr>
              <a:t> (en référence aux termes anglais </a:t>
            </a:r>
            <a:r>
              <a:rPr lang="fr-FR" err="1">
                <a:solidFill>
                  <a:schemeClr val="accent1">
                    <a:lumMod val="75000"/>
                  </a:schemeClr>
                </a:solidFill>
                <a:latin typeface="Segoe UI Semilight"/>
                <a:ea typeface="+mn-lt"/>
                <a:cs typeface="+mn-lt"/>
              </a:rPr>
              <a:t>word</a:t>
            </a:r>
            <a:r>
              <a:rPr lang="fr-FR">
                <a:solidFill>
                  <a:schemeClr val="accent1">
                    <a:lumMod val="75000"/>
                  </a:schemeClr>
                </a:solidFill>
                <a:latin typeface="Segoe UI Semilight"/>
                <a:ea typeface="+mn-lt"/>
                <a:cs typeface="+mn-lt"/>
              </a:rPr>
              <a:t> count, « décompte des mots ») </a:t>
            </a:r>
          </a:p>
          <a:p>
            <a:r>
              <a:rPr lang="fr-FR">
                <a:solidFill>
                  <a:schemeClr val="accent1">
                    <a:lumMod val="75000"/>
                  </a:schemeClr>
                </a:solidFill>
                <a:latin typeface="Segoe UI Semilight"/>
                <a:ea typeface="+mn-lt"/>
                <a:cs typeface="+mn-lt"/>
              </a:rPr>
              <a:t>Permet d'obtenir plusieurs informations au sujet d'un ou plusieurs fichiers : </a:t>
            </a:r>
          </a:p>
          <a:p>
            <a:r>
              <a:rPr lang="fr-FR">
                <a:solidFill>
                  <a:schemeClr val="accent1">
                    <a:lumMod val="75000"/>
                  </a:schemeClr>
                </a:solidFill>
                <a:latin typeface="Segoe UI Semilight"/>
                <a:ea typeface="+mn-lt"/>
                <a:cs typeface="+mn-lt"/>
              </a:rPr>
              <a:t>Le nombre de lignes (plus précisément le nombre de retour à la ligne).</a:t>
            </a:r>
            <a:endParaRPr lang="fr-FR">
              <a:solidFill>
                <a:schemeClr val="accent1">
                  <a:lumMod val="75000"/>
                </a:schemeClr>
              </a:solidFill>
              <a:latin typeface="Segoe UI Semilight"/>
              <a:cs typeface="Segoe UI Semilight"/>
            </a:endParaRPr>
          </a:p>
          <a:p>
            <a:r>
              <a:rPr lang="fr-FR">
                <a:solidFill>
                  <a:schemeClr val="accent1">
                    <a:lumMod val="75000"/>
                  </a:schemeClr>
                </a:solidFill>
                <a:latin typeface="Segoe UI Semilight"/>
                <a:ea typeface="+mn-lt"/>
                <a:cs typeface="+mn-lt"/>
              </a:rPr>
              <a:t>Le nombre de mots (comme son nom l'indique).</a:t>
            </a:r>
          </a:p>
          <a:p>
            <a:r>
              <a:rPr lang="fr-FR">
                <a:solidFill>
                  <a:schemeClr val="accent1">
                    <a:lumMod val="75000"/>
                  </a:schemeClr>
                </a:solidFill>
                <a:latin typeface="Segoe UI Semilight"/>
                <a:ea typeface="+mn-lt"/>
                <a:cs typeface="+mn-lt"/>
              </a:rPr>
              <a:t>Le nombre d'octets. </a:t>
            </a:r>
          </a:p>
          <a:p>
            <a:endParaRPr lang="fr-FR">
              <a:solidFill>
                <a:schemeClr val="accent1">
                  <a:lumMod val="75000"/>
                </a:schemeClr>
              </a:solidFill>
              <a:latin typeface="Segoe UI Semilight"/>
              <a:ea typeface="+mn-lt"/>
              <a:cs typeface="+mn-lt"/>
            </a:endParaRPr>
          </a:p>
          <a:p>
            <a:r>
              <a:rPr lang="fr-FR">
                <a:solidFill>
                  <a:schemeClr val="accent1">
                    <a:lumMod val="75000"/>
                  </a:schemeClr>
                </a:solidFill>
                <a:latin typeface="Segoe UI Semilight"/>
                <a:ea typeface="+mn-lt"/>
                <a:cs typeface="+mn-lt"/>
              </a:rPr>
              <a:t>Lorsqu'une liste de fichiers est donnée en entrée, les statistiques portent à la fois sur les fichiers individuellement et pris dans leur ensemble.</a:t>
            </a:r>
            <a:endParaRPr lang="fr-FR">
              <a:solidFill>
                <a:schemeClr val="accent1">
                  <a:lumMod val="75000"/>
                </a:schemeClr>
              </a:solidFill>
              <a:latin typeface="Segoe UI Semilight"/>
              <a:cs typeface="Calibri"/>
            </a:endParaRPr>
          </a:p>
        </p:txBody>
      </p:sp>
    </p:spTree>
    <p:extLst>
      <p:ext uri="{BB962C8B-B14F-4D97-AF65-F5344CB8AC3E}">
        <p14:creationId xmlns:p14="http://schemas.microsoft.com/office/powerpoint/2010/main" val="2075756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72EE7D78-04BD-F5ED-016F-0CD4FCE3069D}"/>
              </a:ext>
            </a:extLst>
          </p:cNvPr>
          <p:cNvSpPr>
            <a:spLocks noGrp="1"/>
          </p:cNvSpPr>
          <p:nvPr>
            <p:ph type="title"/>
          </p:nvPr>
        </p:nvSpPr>
        <p:spPr/>
        <p:txBody>
          <a:bodyPr/>
          <a:lstStyle/>
          <a:p>
            <a:endParaRPr lang="fr-FR"/>
          </a:p>
        </p:txBody>
      </p:sp>
      <p:sp>
        <p:nvSpPr>
          <p:cNvPr id="3" name="Espace réservé du texte 2"/>
          <p:cNvSpPr>
            <a:spLocks noGrp="1"/>
          </p:cNvSpPr>
          <p:nvPr>
            <p:ph idx="1"/>
          </p:nvPr>
        </p:nvSpPr>
        <p:spPr>
          <a:xfrm>
            <a:off x="312084" y="625171"/>
            <a:ext cx="7887629" cy="3394472"/>
          </a:xfrm>
        </p:spPr>
        <p:txBody>
          <a:bodyPr lIns="91440" tIns="45720" rIns="91440" bIns="45720" anchor="t"/>
          <a:lstStyle/>
          <a:p>
            <a:pPr>
              <a:buNone/>
            </a:pPr>
            <a:endParaRPr lang="fr-FR" sz="2000">
              <a:latin typeface="Segoe UI Semilight"/>
            </a:endParaRPr>
          </a:p>
          <a:p>
            <a:pPr>
              <a:buNone/>
            </a:pPr>
            <a:r>
              <a:rPr lang="fr-FR" sz="2000">
                <a:latin typeface="Segoe UI Semilight"/>
                <a:ea typeface="Segoe UI Black"/>
              </a:rPr>
              <a:t>- Linux est un système d'exploitation libre créé en 1991 par Linus </a:t>
            </a:r>
            <a:r>
              <a:rPr lang="fr-FR" sz="2000" err="1">
                <a:latin typeface="Segoe UI Semilight"/>
                <a:ea typeface="Segoe UI Black"/>
              </a:rPr>
              <a:t>Torvalds</a:t>
            </a:r>
            <a:r>
              <a:rPr lang="fr-FR" sz="2000">
                <a:latin typeface="Segoe UI Semilight"/>
                <a:ea typeface="Segoe UI Black"/>
              </a:rPr>
              <a:t>.</a:t>
            </a:r>
            <a:endParaRPr lang="fr-FR">
              <a:latin typeface="Segoe UI Semilight"/>
            </a:endParaRPr>
          </a:p>
          <a:p>
            <a:pPr>
              <a:buNone/>
            </a:pPr>
            <a:endParaRPr lang="fr-FR" sz="2000">
              <a:latin typeface="Segoe UI Semilight"/>
              <a:ea typeface="Segoe UI Black"/>
            </a:endParaRPr>
          </a:p>
          <a:p>
            <a:pPr>
              <a:buNone/>
            </a:pPr>
            <a:r>
              <a:rPr lang="fr-FR" sz="2000">
                <a:latin typeface="Segoe UI Semilight"/>
                <a:ea typeface="Segoe UI Black"/>
              </a:rPr>
              <a:t>- Il est composé du noyau Linux et de logiciels GNU</a:t>
            </a:r>
          </a:p>
          <a:p>
            <a:pPr>
              <a:buNone/>
            </a:pPr>
            <a:endParaRPr lang="fr-FR" sz="2000">
              <a:latin typeface="Segoe UI Semilight"/>
              <a:ea typeface="Segoe UI Black"/>
            </a:endParaRPr>
          </a:p>
          <a:p>
            <a:pPr>
              <a:buNone/>
            </a:pPr>
            <a:r>
              <a:rPr lang="fr-FR" sz="2000">
                <a:latin typeface="Segoe UI Semilight"/>
                <a:ea typeface="Segoe UI Black"/>
              </a:rPr>
              <a:t>- Destiné à être portable sur différents type d'hardware.</a:t>
            </a:r>
          </a:p>
          <a:p>
            <a:pPr>
              <a:buNone/>
            </a:pPr>
            <a:endParaRPr lang="fr-FR" sz="2000">
              <a:latin typeface="Segoe UI Semilight"/>
              <a:ea typeface="Segoe UI Black"/>
            </a:endParaRPr>
          </a:p>
          <a:p>
            <a:pPr>
              <a:buNone/>
            </a:pPr>
            <a:r>
              <a:rPr lang="fr-FR" sz="1800">
                <a:latin typeface="Segoe UI Semilight"/>
                <a:ea typeface="Segoe UI Black"/>
              </a:rPr>
              <a:t>- Une communauté active d'informaticiens, de geek et de passionnés. </a:t>
            </a:r>
          </a:p>
          <a:p>
            <a:pPr>
              <a:buNone/>
            </a:pPr>
            <a:endParaRPr lang="fr-FR" sz="2000">
              <a:latin typeface="Segoe UI Semilight"/>
              <a:ea typeface="Segoe UI Black"/>
            </a:endParaRPr>
          </a:p>
          <a:p>
            <a:pPr>
              <a:buNone/>
            </a:pPr>
            <a:r>
              <a:rPr lang="fr-FR" sz="2000">
                <a:latin typeface="Segoe UI Semilight"/>
                <a:ea typeface="Segoe UI Black"/>
              </a:rPr>
              <a:t>- Son développement est toujours maintenu activement </a:t>
            </a:r>
            <a:endParaRPr lang="fr-FR">
              <a:latin typeface="Segoe UI Semilight"/>
            </a:endParaRPr>
          </a:p>
          <a:p>
            <a:pPr>
              <a:buNone/>
            </a:pPr>
            <a:endParaRPr lang="fr-FR" sz="2000">
              <a:latin typeface="Segoe UI Semilight"/>
              <a:ea typeface="Segoe UI Black"/>
            </a:endParaRPr>
          </a:p>
          <a:p>
            <a:pPr>
              <a:buNone/>
            </a:pPr>
            <a:endParaRPr lang="fr-FR" sz="2000">
              <a:latin typeface="Segoe UI Semilight"/>
            </a:endParaRPr>
          </a:p>
          <a:p>
            <a:pPr>
              <a:buNone/>
            </a:pPr>
            <a:endParaRPr lang="fr-FR" sz="2000">
              <a:latin typeface="Segoe UI Semilight"/>
            </a:endParaRPr>
          </a:p>
          <a:p>
            <a:pPr>
              <a:buNone/>
            </a:pPr>
            <a:endParaRPr lang="fr-FR" sz="2000">
              <a:latin typeface="Segoe UI Semilight"/>
            </a:endParaRPr>
          </a:p>
          <a:p>
            <a:pPr>
              <a:buNone/>
            </a:pPr>
            <a:endParaRPr lang="fr-FR" sz="2000">
              <a:latin typeface="Segoe UI Semilight"/>
            </a:endParaRPr>
          </a:p>
          <a:p>
            <a:pPr>
              <a:buNone/>
            </a:pPr>
            <a:endParaRPr lang="fr-FR" sz="2000">
              <a:latin typeface="Segoe UI Semilight"/>
            </a:endParaRPr>
          </a:p>
        </p:txBody>
      </p:sp>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Introduction – Histoire en </a:t>
            </a:r>
            <a:r>
              <a:rPr lang="fr-FR" u="sng" err="1">
                <a:latin typeface="Segoe UI Black"/>
                <a:ea typeface="Segoe UI Black"/>
              </a:rPr>
              <a:t>resumé</a:t>
            </a:r>
            <a:endParaRPr lang="fr-FR" u="sng" err="1"/>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5030157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WC</a:t>
            </a:r>
            <a:endParaRPr lang="fr-F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DAC5EC38-990C-0FCD-2009-2E48E241FAA8}"/>
              </a:ext>
            </a:extLst>
          </p:cNvPr>
          <p:cNvSpPr txBox="1"/>
          <p:nvPr/>
        </p:nvSpPr>
        <p:spPr>
          <a:xfrm>
            <a:off x="564078" y="2642259"/>
            <a:ext cx="7696693"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a:solidFill>
                  <a:schemeClr val="accent1">
                    <a:lumMod val="75000"/>
                  </a:schemeClr>
                </a:solidFill>
                <a:latin typeface="Segoe UI Semilight"/>
                <a:ea typeface="+mn-lt"/>
                <a:cs typeface="+mn-lt"/>
              </a:rPr>
              <a:t>En première colonne, il s'agit du nombre de retour à la ligne</a:t>
            </a:r>
          </a:p>
          <a:p>
            <a:r>
              <a:rPr lang="fr-FR" sz="2000">
                <a:solidFill>
                  <a:schemeClr val="accent1">
                    <a:lumMod val="75000"/>
                  </a:schemeClr>
                </a:solidFill>
                <a:latin typeface="Segoe UI Semilight"/>
                <a:ea typeface="+mn-lt"/>
                <a:cs typeface="+mn-lt"/>
              </a:rPr>
              <a:t>En deuxième, du nombre de mots.</a:t>
            </a:r>
          </a:p>
          <a:p>
            <a:r>
              <a:rPr lang="fr-FR" sz="2000">
                <a:solidFill>
                  <a:schemeClr val="accent1">
                    <a:lumMod val="75000"/>
                  </a:schemeClr>
                </a:solidFill>
                <a:latin typeface="Segoe UI Semilight"/>
                <a:ea typeface="+mn-lt"/>
                <a:cs typeface="+mn-lt"/>
              </a:rPr>
              <a:t>En dernier du nombre d'octets. </a:t>
            </a:r>
          </a:p>
          <a:p>
            <a:endParaRPr lang="fr-FR" sz="2000">
              <a:solidFill>
                <a:schemeClr val="accent1">
                  <a:lumMod val="75000"/>
                </a:schemeClr>
              </a:solidFill>
              <a:latin typeface="Segoe UI Semilight"/>
              <a:cs typeface="Calibri"/>
            </a:endParaRPr>
          </a:p>
        </p:txBody>
      </p:sp>
      <p:pic>
        <p:nvPicPr>
          <p:cNvPr id="6" name="Image 6" descr="Une image contenant texte&#10;&#10;Description générée automatiquement">
            <a:extLst>
              <a:ext uri="{FF2B5EF4-FFF2-40B4-BE49-F238E27FC236}">
                <a16:creationId xmlns:a16="http://schemas.microsoft.com/office/drawing/2014/main" id="{EC5B4C06-B798-DEA0-3151-1A46AD408892}"/>
              </a:ext>
            </a:extLst>
          </p:cNvPr>
          <p:cNvPicPr>
            <a:picLocks noChangeAspect="1"/>
          </p:cNvPicPr>
          <p:nvPr/>
        </p:nvPicPr>
        <p:blipFill>
          <a:blip r:embed="rId3"/>
          <a:stretch>
            <a:fillRect/>
          </a:stretch>
        </p:blipFill>
        <p:spPr>
          <a:xfrm>
            <a:off x="721427" y="920299"/>
            <a:ext cx="7693725" cy="1432539"/>
          </a:xfrm>
          <a:prstGeom prst="rect">
            <a:avLst/>
          </a:prstGeom>
        </p:spPr>
      </p:pic>
    </p:spTree>
    <p:extLst>
      <p:ext uri="{BB962C8B-B14F-4D97-AF65-F5344CB8AC3E}">
        <p14:creationId xmlns:p14="http://schemas.microsoft.com/office/powerpoint/2010/main" val="34959301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WC options</a:t>
            </a:r>
            <a:endParaRPr lang="fr-F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pic>
        <p:nvPicPr>
          <p:cNvPr id="7" name="Image 7" descr="Une image contenant texte&#10;&#10;Description générée automatiquement">
            <a:extLst>
              <a:ext uri="{FF2B5EF4-FFF2-40B4-BE49-F238E27FC236}">
                <a16:creationId xmlns:a16="http://schemas.microsoft.com/office/drawing/2014/main" id="{B8CE84AF-BA0D-62A6-74B2-0DA0B02BE7B9}"/>
              </a:ext>
            </a:extLst>
          </p:cNvPr>
          <p:cNvPicPr>
            <a:picLocks noChangeAspect="1"/>
          </p:cNvPicPr>
          <p:nvPr/>
        </p:nvPicPr>
        <p:blipFill>
          <a:blip r:embed="rId3"/>
          <a:stretch>
            <a:fillRect/>
          </a:stretch>
        </p:blipFill>
        <p:spPr>
          <a:xfrm>
            <a:off x="676893" y="1580752"/>
            <a:ext cx="6684323" cy="1529250"/>
          </a:xfrm>
          <a:prstGeom prst="rect">
            <a:avLst/>
          </a:prstGeom>
        </p:spPr>
      </p:pic>
      <p:sp>
        <p:nvSpPr>
          <p:cNvPr id="8" name="ZoneTexte 7">
            <a:extLst>
              <a:ext uri="{FF2B5EF4-FFF2-40B4-BE49-F238E27FC236}">
                <a16:creationId xmlns:a16="http://schemas.microsoft.com/office/drawing/2014/main" id="{EC1BB2AD-9371-E195-1DCE-E1C35313515D}"/>
              </a:ext>
            </a:extLst>
          </p:cNvPr>
          <p:cNvSpPr txBox="1"/>
          <p:nvPr/>
        </p:nvSpPr>
        <p:spPr>
          <a:xfrm>
            <a:off x="1009402" y="3480954"/>
            <a:ext cx="466848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solidFill>
                  <a:schemeClr val="accent1">
                    <a:lumMod val="75000"/>
                  </a:schemeClr>
                </a:solidFill>
                <a:latin typeface="Segoe UI Semilight"/>
                <a:ea typeface="+mn-lt"/>
                <a:cs typeface="+mn-lt"/>
              </a:rPr>
              <a:t>wc</a:t>
            </a:r>
            <a:r>
              <a:rPr lang="fr-FR">
                <a:solidFill>
                  <a:schemeClr val="accent1">
                    <a:lumMod val="75000"/>
                  </a:schemeClr>
                </a:solidFill>
                <a:latin typeface="Segoe UI Semilight"/>
                <a:ea typeface="+mn-lt"/>
                <a:cs typeface="+mn-lt"/>
              </a:rPr>
              <a:t> [OPTION] ... [FILE] ...</a:t>
            </a:r>
            <a:endParaRPr lang="fr-FR">
              <a:solidFill>
                <a:schemeClr val="accent1">
                  <a:lumMod val="75000"/>
                </a:schemeClr>
              </a:solidFill>
              <a:latin typeface="Segoe UI Semilight"/>
              <a:cs typeface="Segoe UI Semilight"/>
            </a:endParaRPr>
          </a:p>
          <a:p>
            <a:pPr algn="l"/>
            <a:endParaRPr lang="fr-FR">
              <a:solidFill>
                <a:schemeClr val="accent1">
                  <a:lumMod val="75000"/>
                </a:schemeClr>
              </a:solidFill>
              <a:latin typeface="Segoe UI Semilight"/>
              <a:cs typeface="Calibri"/>
            </a:endParaRPr>
          </a:p>
        </p:txBody>
      </p:sp>
    </p:spTree>
    <p:extLst>
      <p:ext uri="{BB962C8B-B14F-4D97-AF65-F5344CB8AC3E}">
        <p14:creationId xmlns:p14="http://schemas.microsoft.com/office/powerpoint/2010/main" val="14930456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732803" y="108664"/>
            <a:ext cx="5771418" cy="1840504"/>
          </a:xfrm>
        </p:spPr>
        <p:txBody>
          <a:bodyPr wrap="square" lIns="0" tIns="0" rIns="91440" bIns="0" anchor="t">
            <a:spAutoFit/>
          </a:bodyPr>
          <a:lstStyle/>
          <a:p>
            <a:r>
              <a:rPr lang="fr-FR">
                <a:latin typeface="Segoe UI Semilight"/>
                <a:cs typeface="Segoe UI Semilight"/>
              </a:rPr>
              <a:t>Chapitre 4 </a:t>
            </a:r>
          </a:p>
          <a:p>
            <a:pPr>
              <a:buNone/>
            </a:pPr>
            <a:r>
              <a:rPr lang="fr-FR" u="sng">
                <a:latin typeface="Segoe UI Semilight"/>
                <a:cs typeface="Segoe UI Semilight"/>
              </a:rPr>
              <a:t>Manipulation et contenu d'un fichier</a:t>
            </a:r>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3101511" y="1952089"/>
            <a:ext cx="23373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Commande </a:t>
            </a:r>
            <a:r>
              <a:rPr lang="fr-FR" err="1">
                <a:solidFill>
                  <a:schemeClr val="accent1">
                    <a:lumMod val="75000"/>
                  </a:schemeClr>
                </a:solidFill>
                <a:latin typeface="Segoe UI Semilight"/>
                <a:ea typeface="+mn-lt"/>
                <a:cs typeface="+mn-lt"/>
              </a:rPr>
              <a:t>head</a:t>
            </a:r>
            <a:endParaRPr lang="fr-FR">
              <a:solidFill>
                <a:schemeClr val="accent1">
                  <a:lumMod val="75000"/>
                </a:schemeClr>
              </a:solidFill>
              <a:latin typeface="Segoe UI Semilight"/>
              <a:cs typeface="Calibri"/>
            </a:endParaRPr>
          </a:p>
        </p:txBody>
      </p:sp>
    </p:spTree>
    <p:extLst>
      <p:ext uri="{BB962C8B-B14F-4D97-AF65-F5344CB8AC3E}">
        <p14:creationId xmlns:p14="http://schemas.microsoft.com/office/powerpoint/2010/main" val="14290189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err="1">
                <a:latin typeface="Segoe UI Black"/>
                <a:ea typeface="Segoe UI Black"/>
              </a:rPr>
              <a:t>head</a:t>
            </a:r>
            <a:endParaRPr lang="fr-FR" err="1"/>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pic>
        <p:nvPicPr>
          <p:cNvPr id="6" name="Image 6" descr="Une image contenant texte&#10;&#10;Description générée automatiquement">
            <a:extLst>
              <a:ext uri="{FF2B5EF4-FFF2-40B4-BE49-F238E27FC236}">
                <a16:creationId xmlns:a16="http://schemas.microsoft.com/office/drawing/2014/main" id="{293DE0BB-C76E-221B-0E59-5D8494D348B2}"/>
              </a:ext>
            </a:extLst>
          </p:cNvPr>
          <p:cNvPicPr>
            <a:picLocks noChangeAspect="1"/>
          </p:cNvPicPr>
          <p:nvPr/>
        </p:nvPicPr>
        <p:blipFill>
          <a:blip r:embed="rId3"/>
          <a:stretch>
            <a:fillRect/>
          </a:stretch>
        </p:blipFill>
        <p:spPr>
          <a:xfrm>
            <a:off x="317215" y="956244"/>
            <a:ext cx="7353728" cy="3076899"/>
          </a:xfrm>
          <a:prstGeom prst="rect">
            <a:avLst/>
          </a:prstGeom>
        </p:spPr>
      </p:pic>
    </p:spTree>
    <p:extLst>
      <p:ext uri="{BB962C8B-B14F-4D97-AF65-F5344CB8AC3E}">
        <p14:creationId xmlns:p14="http://schemas.microsoft.com/office/powerpoint/2010/main" val="41424771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err="1">
                <a:latin typeface="Segoe UI Black"/>
                <a:ea typeface="Segoe UI Black"/>
              </a:rPr>
              <a:t>head</a:t>
            </a:r>
            <a:r>
              <a:rPr lang="fr-FR" u="sng">
                <a:latin typeface="Segoe UI Black"/>
                <a:ea typeface="Segoe UI Black"/>
              </a:rPr>
              <a:t> exemple</a:t>
            </a:r>
            <a:endParaRPr lang="fr-F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pic>
        <p:nvPicPr>
          <p:cNvPr id="7" name="Image 7" descr="Une image contenant texte&#10;&#10;Description générée automatiquement">
            <a:extLst>
              <a:ext uri="{FF2B5EF4-FFF2-40B4-BE49-F238E27FC236}">
                <a16:creationId xmlns:a16="http://schemas.microsoft.com/office/drawing/2014/main" id="{E1DA3391-15D1-0B3D-0BE8-FF4F60A2D0D7}"/>
              </a:ext>
            </a:extLst>
          </p:cNvPr>
          <p:cNvPicPr>
            <a:picLocks noChangeAspect="1"/>
          </p:cNvPicPr>
          <p:nvPr/>
        </p:nvPicPr>
        <p:blipFill>
          <a:blip r:embed="rId3"/>
          <a:stretch>
            <a:fillRect/>
          </a:stretch>
        </p:blipFill>
        <p:spPr>
          <a:xfrm>
            <a:off x="454231" y="1058129"/>
            <a:ext cx="7322622" cy="3398346"/>
          </a:xfrm>
          <a:prstGeom prst="rect">
            <a:avLst/>
          </a:prstGeom>
        </p:spPr>
      </p:pic>
    </p:spTree>
    <p:extLst>
      <p:ext uri="{BB962C8B-B14F-4D97-AF65-F5344CB8AC3E}">
        <p14:creationId xmlns:p14="http://schemas.microsoft.com/office/powerpoint/2010/main" val="37994990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732803" y="108664"/>
            <a:ext cx="5771418" cy="1840504"/>
          </a:xfrm>
        </p:spPr>
        <p:txBody>
          <a:bodyPr wrap="square" lIns="0" tIns="0" rIns="91440" bIns="0" anchor="t">
            <a:spAutoFit/>
          </a:bodyPr>
          <a:lstStyle/>
          <a:p>
            <a:r>
              <a:rPr lang="fr-FR">
                <a:latin typeface="Segoe UI Semilight"/>
                <a:cs typeface="Segoe UI Semilight"/>
              </a:rPr>
              <a:t>Chapitre 4 </a:t>
            </a:r>
          </a:p>
          <a:p>
            <a:pPr>
              <a:buNone/>
            </a:pPr>
            <a:r>
              <a:rPr lang="fr-FR" u="sng">
                <a:latin typeface="Segoe UI Semilight"/>
                <a:cs typeface="Segoe UI Semilight"/>
              </a:rPr>
              <a:t>Manipulation et contenu d'un fichier</a:t>
            </a:r>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3101511" y="1952089"/>
            <a:ext cx="23373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Commande </a:t>
            </a:r>
            <a:r>
              <a:rPr lang="fr-FR" err="1">
                <a:solidFill>
                  <a:schemeClr val="accent1">
                    <a:lumMod val="75000"/>
                  </a:schemeClr>
                </a:solidFill>
                <a:latin typeface="Segoe UI Semilight"/>
                <a:ea typeface="+mn-lt"/>
                <a:cs typeface="+mn-lt"/>
              </a:rPr>
              <a:t>tail</a:t>
            </a:r>
            <a:endParaRPr lang="fr-FR" err="1">
              <a:solidFill>
                <a:schemeClr val="accent1">
                  <a:lumMod val="75000"/>
                </a:schemeClr>
              </a:solidFill>
              <a:latin typeface="Segoe UI Semilight"/>
              <a:cs typeface="Calibri"/>
            </a:endParaRPr>
          </a:p>
        </p:txBody>
      </p:sp>
    </p:spTree>
    <p:extLst>
      <p:ext uri="{BB962C8B-B14F-4D97-AF65-F5344CB8AC3E}">
        <p14:creationId xmlns:p14="http://schemas.microsoft.com/office/powerpoint/2010/main" val="21067764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t>Tail</a:t>
            </a: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pic>
        <p:nvPicPr>
          <p:cNvPr id="5" name="Image 5" descr="Une image contenant texte&#10;&#10;Description générée automatiquement">
            <a:extLst>
              <a:ext uri="{FF2B5EF4-FFF2-40B4-BE49-F238E27FC236}">
                <a16:creationId xmlns:a16="http://schemas.microsoft.com/office/drawing/2014/main" id="{D0F48470-F961-F22F-4709-30030E5AA16C}"/>
              </a:ext>
            </a:extLst>
          </p:cNvPr>
          <p:cNvPicPr>
            <a:picLocks noChangeAspect="1"/>
          </p:cNvPicPr>
          <p:nvPr/>
        </p:nvPicPr>
        <p:blipFill>
          <a:blip r:embed="rId3"/>
          <a:stretch>
            <a:fillRect/>
          </a:stretch>
        </p:blipFill>
        <p:spPr>
          <a:xfrm>
            <a:off x="130996" y="965263"/>
            <a:ext cx="7636267" cy="2763481"/>
          </a:xfrm>
          <a:prstGeom prst="rect">
            <a:avLst/>
          </a:prstGeom>
        </p:spPr>
      </p:pic>
      <p:sp>
        <p:nvSpPr>
          <p:cNvPr id="6" name="ZoneTexte 5">
            <a:extLst>
              <a:ext uri="{FF2B5EF4-FFF2-40B4-BE49-F238E27FC236}">
                <a16:creationId xmlns:a16="http://schemas.microsoft.com/office/drawing/2014/main" id="{55FACC6D-2474-4141-07AD-752DCC11B1B8}"/>
              </a:ext>
            </a:extLst>
          </p:cNvPr>
          <p:cNvSpPr txBox="1"/>
          <p:nvPr/>
        </p:nvSpPr>
        <p:spPr>
          <a:xfrm>
            <a:off x="70633" y="3891337"/>
            <a:ext cx="68258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Par défaut, donc sans option - affiche les 10 dernières lignes</a:t>
            </a:r>
            <a:endParaRPr lang="fr-FR">
              <a:solidFill>
                <a:schemeClr val="accent1">
                  <a:lumMod val="75000"/>
                </a:schemeClr>
              </a:solidFill>
              <a:latin typeface="Segoe UI Semilight"/>
              <a:cs typeface="Segoe UI Semilight"/>
            </a:endParaRPr>
          </a:p>
        </p:txBody>
      </p:sp>
    </p:spTree>
    <p:extLst>
      <p:ext uri="{BB962C8B-B14F-4D97-AF65-F5344CB8AC3E}">
        <p14:creationId xmlns:p14="http://schemas.microsoft.com/office/powerpoint/2010/main" val="36077568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Tail</a:t>
            </a:r>
            <a:endParaRPr lang="fr-F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pic>
        <p:nvPicPr>
          <p:cNvPr id="5" name="Image 5" descr="Une image contenant texte&#10;&#10;Description générée automatiquement">
            <a:extLst>
              <a:ext uri="{FF2B5EF4-FFF2-40B4-BE49-F238E27FC236}">
                <a16:creationId xmlns:a16="http://schemas.microsoft.com/office/drawing/2014/main" id="{739D1E7B-D192-AB5F-3791-FC6B30F07F9E}"/>
              </a:ext>
            </a:extLst>
          </p:cNvPr>
          <p:cNvPicPr>
            <a:picLocks noChangeAspect="1"/>
          </p:cNvPicPr>
          <p:nvPr/>
        </p:nvPicPr>
        <p:blipFill>
          <a:blip r:embed="rId3"/>
          <a:stretch>
            <a:fillRect/>
          </a:stretch>
        </p:blipFill>
        <p:spPr>
          <a:xfrm>
            <a:off x="317215" y="970319"/>
            <a:ext cx="7315199" cy="3260654"/>
          </a:xfrm>
          <a:prstGeom prst="rect">
            <a:avLst/>
          </a:prstGeom>
        </p:spPr>
      </p:pic>
    </p:spTree>
    <p:extLst>
      <p:ext uri="{BB962C8B-B14F-4D97-AF65-F5344CB8AC3E}">
        <p14:creationId xmlns:p14="http://schemas.microsoft.com/office/powerpoint/2010/main" val="12731240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732803" y="108664"/>
            <a:ext cx="5771418" cy="1840504"/>
          </a:xfrm>
        </p:spPr>
        <p:txBody>
          <a:bodyPr wrap="square" lIns="0" tIns="0" rIns="91440" bIns="0" anchor="t">
            <a:spAutoFit/>
          </a:bodyPr>
          <a:lstStyle/>
          <a:p>
            <a:r>
              <a:rPr lang="fr-FR">
                <a:latin typeface="Segoe UI Semilight"/>
                <a:cs typeface="Segoe UI Semilight"/>
              </a:rPr>
              <a:t>Chapitre 4 </a:t>
            </a:r>
          </a:p>
          <a:p>
            <a:pPr>
              <a:buNone/>
            </a:pPr>
            <a:r>
              <a:rPr lang="fr-FR" u="sng">
                <a:latin typeface="Segoe UI Semilight"/>
                <a:cs typeface="Segoe UI Semilight"/>
              </a:rPr>
              <a:t>Manipulation et contenu d'un fichier</a:t>
            </a:r>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3101511" y="1952089"/>
            <a:ext cx="23373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Commande </a:t>
            </a:r>
            <a:r>
              <a:rPr lang="fr-FR">
                <a:solidFill>
                  <a:schemeClr val="accent1">
                    <a:lumMod val="75000"/>
                  </a:schemeClr>
                </a:solidFill>
                <a:latin typeface="Segoe UI Semilight"/>
                <a:ea typeface="+mn-lt"/>
                <a:cs typeface="+mn-lt"/>
              </a:rPr>
              <a:t>file</a:t>
            </a:r>
            <a:endParaRPr lang="fr-FR" err="1">
              <a:solidFill>
                <a:schemeClr val="accent1">
                  <a:lumMod val="75000"/>
                </a:schemeClr>
              </a:solidFill>
              <a:latin typeface="Segoe UI Semilight"/>
              <a:cs typeface="Calibri"/>
            </a:endParaRPr>
          </a:p>
        </p:txBody>
      </p:sp>
    </p:spTree>
    <p:extLst>
      <p:ext uri="{BB962C8B-B14F-4D97-AF65-F5344CB8AC3E}">
        <p14:creationId xmlns:p14="http://schemas.microsoft.com/office/powerpoint/2010/main" val="20985121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file</a:t>
            </a:r>
            <a:endParaRPr lang="fr-FR" u="sng"/>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6" name="ZoneTexte 5">
            <a:extLst>
              <a:ext uri="{FF2B5EF4-FFF2-40B4-BE49-F238E27FC236}">
                <a16:creationId xmlns:a16="http://schemas.microsoft.com/office/drawing/2014/main" id="{55FACC6D-2474-4141-07AD-752DCC11B1B8}"/>
              </a:ext>
            </a:extLst>
          </p:cNvPr>
          <p:cNvSpPr txBox="1"/>
          <p:nvPr/>
        </p:nvSpPr>
        <p:spPr>
          <a:xfrm>
            <a:off x="70633" y="3891337"/>
            <a:ext cx="68258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man file </a:t>
            </a:r>
          </a:p>
        </p:txBody>
      </p:sp>
      <p:pic>
        <p:nvPicPr>
          <p:cNvPr id="7" name="Image 7" descr="Une image contenant texte&#10;&#10;Description générée automatiquement">
            <a:extLst>
              <a:ext uri="{FF2B5EF4-FFF2-40B4-BE49-F238E27FC236}">
                <a16:creationId xmlns:a16="http://schemas.microsoft.com/office/drawing/2014/main" id="{EB155296-7C9D-010D-207E-F52D197A65CE}"/>
              </a:ext>
            </a:extLst>
          </p:cNvPr>
          <p:cNvPicPr>
            <a:picLocks noChangeAspect="1"/>
          </p:cNvPicPr>
          <p:nvPr/>
        </p:nvPicPr>
        <p:blipFill>
          <a:blip r:embed="rId3"/>
          <a:stretch>
            <a:fillRect/>
          </a:stretch>
        </p:blipFill>
        <p:spPr>
          <a:xfrm>
            <a:off x="156681" y="847358"/>
            <a:ext cx="5915346" cy="938037"/>
          </a:xfrm>
          <a:prstGeom prst="rect">
            <a:avLst/>
          </a:prstGeom>
        </p:spPr>
      </p:pic>
      <p:pic>
        <p:nvPicPr>
          <p:cNvPr id="8" name="Image 8">
            <a:extLst>
              <a:ext uri="{FF2B5EF4-FFF2-40B4-BE49-F238E27FC236}">
                <a16:creationId xmlns:a16="http://schemas.microsoft.com/office/drawing/2014/main" id="{B410C606-C735-F72D-6060-64A339EB46B7}"/>
              </a:ext>
            </a:extLst>
          </p:cNvPr>
          <p:cNvPicPr>
            <a:picLocks noChangeAspect="1"/>
          </p:cNvPicPr>
          <p:nvPr/>
        </p:nvPicPr>
        <p:blipFill>
          <a:blip r:embed="rId4"/>
          <a:stretch>
            <a:fillRect/>
          </a:stretch>
        </p:blipFill>
        <p:spPr>
          <a:xfrm>
            <a:off x="156681" y="1785638"/>
            <a:ext cx="5915346" cy="2053826"/>
          </a:xfrm>
          <a:prstGeom prst="rect">
            <a:avLst/>
          </a:prstGeom>
        </p:spPr>
      </p:pic>
    </p:spTree>
    <p:extLst>
      <p:ext uri="{BB962C8B-B14F-4D97-AF65-F5344CB8AC3E}">
        <p14:creationId xmlns:p14="http://schemas.microsoft.com/office/powerpoint/2010/main" val="1555115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1999832" y="145774"/>
            <a:ext cx="5118935" cy="800219"/>
          </a:xfrm>
        </p:spPr>
        <p:txBody>
          <a:bodyPr wrap="square" lIns="0" tIns="0" rIns="91440" bIns="0" anchor="t">
            <a:spAutoFit/>
          </a:bodyPr>
          <a:lstStyle/>
          <a:p>
            <a:r>
              <a:rPr lang="fr-FR">
                <a:latin typeface="Segoe UI Semilight"/>
                <a:cs typeface="Segoe UI Semilight"/>
              </a:rPr>
              <a:t>Chapitre 1</a:t>
            </a:r>
            <a:br>
              <a:rPr lang="fr-FR">
                <a:latin typeface="Segoe UI Semilight"/>
                <a:cs typeface="Segoe UI Semilight"/>
              </a:rPr>
            </a:br>
            <a:r>
              <a:rPr lang="fr-FR">
                <a:latin typeface="Segoe UI Semilight"/>
                <a:cs typeface="Segoe UI Semilight"/>
              </a:rPr>
              <a:t>Linux – rappel</a:t>
            </a:r>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4" name="ZoneTexte 3">
            <a:extLst>
              <a:ext uri="{FF2B5EF4-FFF2-40B4-BE49-F238E27FC236}">
                <a16:creationId xmlns:a16="http://schemas.microsoft.com/office/drawing/2014/main" id="{EF7E0274-E309-FAE1-78BB-195EBB17333E}"/>
              </a:ext>
            </a:extLst>
          </p:cNvPr>
          <p:cNvSpPr txBox="1"/>
          <p:nvPr/>
        </p:nvSpPr>
        <p:spPr>
          <a:xfrm>
            <a:off x="2129533" y="1821378"/>
            <a:ext cx="6718942"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800">
                <a:solidFill>
                  <a:schemeClr val="accent1">
                    <a:lumMod val="75000"/>
                  </a:schemeClr>
                </a:solidFill>
                <a:latin typeface="Segoe UI Semilight"/>
                <a:ea typeface="segoe ui black"/>
                <a:cs typeface="Calibri"/>
              </a:rPr>
              <a:t>Os =</a:t>
            </a:r>
            <a:r>
              <a:rPr lang="fr-FR" sz="2800">
                <a:solidFill>
                  <a:schemeClr val="accent1">
                    <a:lumMod val="75000"/>
                  </a:schemeClr>
                </a:solidFill>
                <a:latin typeface="Segoe UI Semilight"/>
                <a:ea typeface="segoe ui black"/>
                <a:cs typeface="+mn-lt"/>
              </a:rPr>
              <a:t> Operating </a:t>
            </a:r>
            <a:r>
              <a:rPr lang="fr-FR" sz="2800" err="1">
                <a:solidFill>
                  <a:schemeClr val="accent1">
                    <a:lumMod val="75000"/>
                  </a:schemeClr>
                </a:solidFill>
                <a:latin typeface="Segoe UI Semilight"/>
                <a:ea typeface="segoe ui black"/>
                <a:cs typeface="+mn-lt"/>
              </a:rPr>
              <a:t>systems</a:t>
            </a:r>
            <a:r>
              <a:rPr lang="fr-FR" sz="2800">
                <a:solidFill>
                  <a:schemeClr val="accent1">
                    <a:lumMod val="75000"/>
                  </a:schemeClr>
                </a:solidFill>
                <a:latin typeface="Segoe UI Semilight"/>
                <a:ea typeface="segoe ui black"/>
                <a:cs typeface="+mn-lt"/>
              </a:rPr>
              <a:t> = </a:t>
            </a:r>
            <a:r>
              <a:rPr lang="fr-FR" sz="2800">
                <a:solidFill>
                  <a:schemeClr val="accent1">
                    <a:lumMod val="75000"/>
                  </a:schemeClr>
                </a:solidFill>
                <a:latin typeface="Segoe UI Semilight"/>
                <a:ea typeface="+mn-lt"/>
                <a:cs typeface="+mn-lt"/>
              </a:rPr>
              <a:t>système d’exploitation</a:t>
            </a:r>
            <a:r>
              <a:rPr lang="fr-FR" sz="2800">
                <a:solidFill>
                  <a:schemeClr val="accent1">
                    <a:lumMod val="75000"/>
                  </a:schemeClr>
                </a:solidFill>
                <a:latin typeface="Segoe UI Semilight"/>
                <a:ea typeface="segoe ui black"/>
                <a:cs typeface="Calibri"/>
              </a:rPr>
              <a:t> </a:t>
            </a:r>
            <a:endParaRPr lang="fr-FR" sz="2800">
              <a:solidFill>
                <a:schemeClr val="accent1">
                  <a:lumMod val="75000"/>
                </a:schemeClr>
              </a:solidFill>
              <a:latin typeface="Segoe UI Semilight"/>
              <a:ea typeface="segoe ui black"/>
              <a:cs typeface="+mn-lt"/>
            </a:endParaRPr>
          </a:p>
        </p:txBody>
      </p:sp>
    </p:spTree>
    <p:extLst>
      <p:ext uri="{BB962C8B-B14F-4D97-AF65-F5344CB8AC3E}">
        <p14:creationId xmlns:p14="http://schemas.microsoft.com/office/powerpoint/2010/main" val="12650474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732803" y="108664"/>
            <a:ext cx="5771418" cy="1840504"/>
          </a:xfrm>
        </p:spPr>
        <p:txBody>
          <a:bodyPr wrap="square" lIns="0" tIns="0" rIns="91440" bIns="0" anchor="t">
            <a:spAutoFit/>
          </a:bodyPr>
          <a:lstStyle/>
          <a:p>
            <a:r>
              <a:rPr lang="fr-FR">
                <a:latin typeface="Segoe UI Semilight"/>
                <a:cs typeface="Segoe UI Semilight"/>
              </a:rPr>
              <a:t>Chapitre 4 </a:t>
            </a:r>
          </a:p>
          <a:p>
            <a:pPr>
              <a:buNone/>
            </a:pPr>
            <a:r>
              <a:rPr lang="fr-FR" u="sng">
                <a:latin typeface="Segoe UI Semilight"/>
                <a:cs typeface="Segoe UI Semilight"/>
              </a:rPr>
              <a:t>Manipulation et contenu d'un fichier</a:t>
            </a:r>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3101511" y="1952089"/>
            <a:ext cx="23373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Commande strings</a:t>
            </a:r>
          </a:p>
        </p:txBody>
      </p:sp>
    </p:spTree>
    <p:extLst>
      <p:ext uri="{BB962C8B-B14F-4D97-AF65-F5344CB8AC3E}">
        <p14:creationId xmlns:p14="http://schemas.microsoft.com/office/powerpoint/2010/main" val="16929709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strings</a:t>
            </a:r>
            <a:endParaRPr lang="fr-F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6" name="ZoneTexte 5">
            <a:extLst>
              <a:ext uri="{FF2B5EF4-FFF2-40B4-BE49-F238E27FC236}">
                <a16:creationId xmlns:a16="http://schemas.microsoft.com/office/drawing/2014/main" id="{68C60287-B448-7DCD-E8A5-96A062E9C15F}"/>
              </a:ext>
            </a:extLst>
          </p:cNvPr>
          <p:cNvSpPr txBox="1"/>
          <p:nvPr/>
        </p:nvSpPr>
        <p:spPr>
          <a:xfrm>
            <a:off x="314646" y="815511"/>
            <a:ext cx="654453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ea typeface="+mn-lt"/>
                <a:cs typeface="+mn-lt"/>
              </a:rPr>
              <a:t>strings : extrait les caractères imprimables des fichiers</a:t>
            </a:r>
            <a:endParaRPr lang="fr-FR">
              <a:solidFill>
                <a:schemeClr val="accent1">
                  <a:lumMod val="75000"/>
                </a:schemeClr>
              </a:solidFill>
              <a:latin typeface="Segoe UI Semilight"/>
              <a:cs typeface="Segoe UI Semilight"/>
            </a:endParaRPr>
          </a:p>
          <a:p>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Ex: sur le retour de la commande </a:t>
            </a:r>
            <a:r>
              <a:rPr lang="fr-FR" err="1">
                <a:solidFill>
                  <a:schemeClr val="accent1">
                    <a:lumMod val="75000"/>
                  </a:schemeClr>
                </a:solidFill>
                <a:latin typeface="Segoe UI Semilight"/>
                <a:cs typeface="Calibri"/>
              </a:rPr>
              <a:t>tree</a:t>
            </a:r>
            <a:r>
              <a:rPr lang="fr-FR">
                <a:solidFill>
                  <a:schemeClr val="accent1">
                    <a:lumMod val="75000"/>
                  </a:schemeClr>
                </a:solidFill>
                <a:latin typeface="Segoe UI Semilight"/>
                <a:cs typeface="Calibri"/>
              </a:rPr>
              <a:t> sur un fichier texte</a:t>
            </a:r>
          </a:p>
        </p:txBody>
      </p:sp>
      <p:pic>
        <p:nvPicPr>
          <p:cNvPr id="7" name="Image 7" descr="Une image contenant texte&#10;&#10;Description générée automatiquement">
            <a:extLst>
              <a:ext uri="{FF2B5EF4-FFF2-40B4-BE49-F238E27FC236}">
                <a16:creationId xmlns:a16="http://schemas.microsoft.com/office/drawing/2014/main" id="{539CBDBB-D2F4-6336-6706-66474D68F5E1}"/>
              </a:ext>
            </a:extLst>
          </p:cNvPr>
          <p:cNvPicPr>
            <a:picLocks noChangeAspect="1"/>
          </p:cNvPicPr>
          <p:nvPr/>
        </p:nvPicPr>
        <p:blipFill>
          <a:blip r:embed="rId3"/>
          <a:stretch>
            <a:fillRect/>
          </a:stretch>
        </p:blipFill>
        <p:spPr>
          <a:xfrm>
            <a:off x="195209" y="1737150"/>
            <a:ext cx="3744930" cy="3345174"/>
          </a:xfrm>
          <a:prstGeom prst="rect">
            <a:avLst/>
          </a:prstGeom>
        </p:spPr>
      </p:pic>
      <p:pic>
        <p:nvPicPr>
          <p:cNvPr id="8" name="Image 8" descr="Une image contenant texte&#10;&#10;Description générée automatiquement">
            <a:extLst>
              <a:ext uri="{FF2B5EF4-FFF2-40B4-BE49-F238E27FC236}">
                <a16:creationId xmlns:a16="http://schemas.microsoft.com/office/drawing/2014/main" id="{89715068-128D-F4C9-507B-7011F51EDF2F}"/>
              </a:ext>
            </a:extLst>
          </p:cNvPr>
          <p:cNvPicPr>
            <a:picLocks noChangeAspect="1"/>
          </p:cNvPicPr>
          <p:nvPr/>
        </p:nvPicPr>
        <p:blipFill>
          <a:blip r:embed="rId4"/>
          <a:stretch>
            <a:fillRect/>
          </a:stretch>
        </p:blipFill>
        <p:spPr>
          <a:xfrm>
            <a:off x="4022333" y="1738203"/>
            <a:ext cx="4162317" cy="3343065"/>
          </a:xfrm>
          <a:prstGeom prst="rect">
            <a:avLst/>
          </a:prstGeom>
        </p:spPr>
      </p:pic>
      <p:pic>
        <p:nvPicPr>
          <p:cNvPr id="9" name="Image 9">
            <a:extLst>
              <a:ext uri="{FF2B5EF4-FFF2-40B4-BE49-F238E27FC236}">
                <a16:creationId xmlns:a16="http://schemas.microsoft.com/office/drawing/2014/main" id="{EB582C71-45B6-08EE-F69C-6141A5A1F2ED}"/>
              </a:ext>
            </a:extLst>
          </p:cNvPr>
          <p:cNvPicPr>
            <a:picLocks noChangeAspect="1"/>
          </p:cNvPicPr>
          <p:nvPr/>
        </p:nvPicPr>
        <p:blipFill>
          <a:blip r:embed="rId5"/>
          <a:stretch>
            <a:fillRect/>
          </a:stretch>
        </p:blipFill>
        <p:spPr>
          <a:xfrm>
            <a:off x="4908479" y="409354"/>
            <a:ext cx="3892621" cy="285763"/>
          </a:xfrm>
          <a:prstGeom prst="rect">
            <a:avLst/>
          </a:prstGeom>
        </p:spPr>
      </p:pic>
      <p:cxnSp>
        <p:nvCxnSpPr>
          <p:cNvPr id="10" name="Connecteur droit avec flèche 9">
            <a:extLst>
              <a:ext uri="{FF2B5EF4-FFF2-40B4-BE49-F238E27FC236}">
                <a16:creationId xmlns:a16="http://schemas.microsoft.com/office/drawing/2014/main" id="{B8C23D1C-4B35-7873-109A-1BD53A9BE9B7}"/>
              </a:ext>
            </a:extLst>
          </p:cNvPr>
          <p:cNvCxnSpPr/>
          <p:nvPr/>
        </p:nvCxnSpPr>
        <p:spPr>
          <a:xfrm flipV="1">
            <a:off x="6054048" y="595260"/>
            <a:ext cx="1184095" cy="88999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07993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strings</a:t>
            </a:r>
            <a:endParaRPr lang="fr-F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6" name="ZoneTexte 5">
            <a:extLst>
              <a:ext uri="{FF2B5EF4-FFF2-40B4-BE49-F238E27FC236}">
                <a16:creationId xmlns:a16="http://schemas.microsoft.com/office/drawing/2014/main" id="{68C60287-B448-7DCD-E8A5-96A062E9C15F}"/>
              </a:ext>
            </a:extLst>
          </p:cNvPr>
          <p:cNvSpPr txBox="1"/>
          <p:nvPr/>
        </p:nvSpPr>
        <p:spPr>
          <a:xfrm>
            <a:off x="314646" y="815511"/>
            <a:ext cx="654453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ea typeface="+mn-lt"/>
                <a:cs typeface="+mn-lt"/>
              </a:rPr>
              <a:t>Très pratique pour extraire le texte d'un fichier binaire</a:t>
            </a:r>
          </a:p>
          <a:p>
            <a:r>
              <a:rPr lang="fr-FR">
                <a:solidFill>
                  <a:schemeClr val="accent1">
                    <a:lumMod val="75000"/>
                  </a:schemeClr>
                </a:solidFill>
                <a:latin typeface="Segoe UI Semilight"/>
                <a:cs typeface="Calibri"/>
              </a:rPr>
              <a:t>Ex2:</a:t>
            </a:r>
          </a:p>
          <a:p>
            <a:r>
              <a:rPr lang="fr-FR" err="1">
                <a:solidFill>
                  <a:schemeClr val="accent1">
                    <a:lumMod val="75000"/>
                  </a:schemeClr>
                </a:solidFill>
                <a:latin typeface="Segoe UI Semilight"/>
                <a:cs typeface="Calibri"/>
              </a:rPr>
              <a:t>less</a:t>
            </a:r>
            <a:r>
              <a:rPr lang="fr-FR">
                <a:solidFill>
                  <a:schemeClr val="accent1">
                    <a:lumMod val="75000"/>
                  </a:schemeClr>
                </a:solidFill>
                <a:latin typeface="Segoe UI Semilight"/>
                <a:cs typeface="Calibri"/>
              </a:rPr>
              <a:t> /bin/cat                                                  strings /bin/cat</a:t>
            </a:r>
          </a:p>
        </p:txBody>
      </p:sp>
      <p:pic>
        <p:nvPicPr>
          <p:cNvPr id="5" name="Image 10">
            <a:extLst>
              <a:ext uri="{FF2B5EF4-FFF2-40B4-BE49-F238E27FC236}">
                <a16:creationId xmlns:a16="http://schemas.microsoft.com/office/drawing/2014/main" id="{CFBE837B-A11D-A91C-A118-C03D999F74CD}"/>
              </a:ext>
            </a:extLst>
          </p:cNvPr>
          <p:cNvPicPr>
            <a:picLocks noChangeAspect="1"/>
          </p:cNvPicPr>
          <p:nvPr/>
        </p:nvPicPr>
        <p:blipFill>
          <a:blip r:embed="rId3"/>
          <a:stretch>
            <a:fillRect/>
          </a:stretch>
        </p:blipFill>
        <p:spPr>
          <a:xfrm>
            <a:off x="4818580" y="355142"/>
            <a:ext cx="3571553" cy="265760"/>
          </a:xfrm>
          <a:prstGeom prst="rect">
            <a:avLst/>
          </a:prstGeom>
        </p:spPr>
      </p:pic>
      <p:cxnSp>
        <p:nvCxnSpPr>
          <p:cNvPr id="10" name="Connecteur droit avec flèche 9">
            <a:extLst>
              <a:ext uri="{FF2B5EF4-FFF2-40B4-BE49-F238E27FC236}">
                <a16:creationId xmlns:a16="http://schemas.microsoft.com/office/drawing/2014/main" id="{B8C23D1C-4B35-7873-109A-1BD53A9BE9B7}"/>
              </a:ext>
            </a:extLst>
          </p:cNvPr>
          <p:cNvCxnSpPr/>
          <p:nvPr/>
        </p:nvCxnSpPr>
        <p:spPr>
          <a:xfrm flipV="1">
            <a:off x="5784352" y="556731"/>
            <a:ext cx="1235465" cy="4212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1" name="Image 11" descr="Une image contenant flèche&#10;&#10;Description générée automatiquement">
            <a:extLst>
              <a:ext uri="{FF2B5EF4-FFF2-40B4-BE49-F238E27FC236}">
                <a16:creationId xmlns:a16="http://schemas.microsoft.com/office/drawing/2014/main" id="{38B1BFC6-FC08-AFBF-FB00-04F8EF7470EA}"/>
              </a:ext>
            </a:extLst>
          </p:cNvPr>
          <p:cNvPicPr>
            <a:picLocks noChangeAspect="1"/>
          </p:cNvPicPr>
          <p:nvPr/>
        </p:nvPicPr>
        <p:blipFill>
          <a:blip r:embed="rId4"/>
          <a:stretch>
            <a:fillRect/>
          </a:stretch>
        </p:blipFill>
        <p:spPr>
          <a:xfrm>
            <a:off x="163102" y="1738123"/>
            <a:ext cx="4245796" cy="3240483"/>
          </a:xfrm>
          <a:prstGeom prst="rect">
            <a:avLst/>
          </a:prstGeom>
        </p:spPr>
      </p:pic>
      <p:pic>
        <p:nvPicPr>
          <p:cNvPr id="12" name="Image 12" descr="Une image contenant texte&#10;&#10;Description générée automatiquement">
            <a:extLst>
              <a:ext uri="{FF2B5EF4-FFF2-40B4-BE49-F238E27FC236}">
                <a16:creationId xmlns:a16="http://schemas.microsoft.com/office/drawing/2014/main" id="{42B91F0D-18EC-2ED7-4F5D-2ADF748B7F94}"/>
              </a:ext>
            </a:extLst>
          </p:cNvPr>
          <p:cNvPicPr>
            <a:picLocks noChangeAspect="1"/>
          </p:cNvPicPr>
          <p:nvPr/>
        </p:nvPicPr>
        <p:blipFill>
          <a:blip r:embed="rId5"/>
          <a:stretch>
            <a:fillRect/>
          </a:stretch>
        </p:blipFill>
        <p:spPr>
          <a:xfrm>
            <a:off x="4600253" y="1776141"/>
            <a:ext cx="4175160" cy="3241503"/>
          </a:xfrm>
          <a:prstGeom prst="rect">
            <a:avLst/>
          </a:prstGeom>
        </p:spPr>
      </p:pic>
    </p:spTree>
    <p:extLst>
      <p:ext uri="{BB962C8B-B14F-4D97-AF65-F5344CB8AC3E}">
        <p14:creationId xmlns:p14="http://schemas.microsoft.com/office/powerpoint/2010/main" val="14686183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732803" y="108664"/>
            <a:ext cx="5771418" cy="1840504"/>
          </a:xfrm>
        </p:spPr>
        <p:txBody>
          <a:bodyPr wrap="square" lIns="0" tIns="0" rIns="91440" bIns="0" anchor="t">
            <a:spAutoFit/>
          </a:bodyPr>
          <a:lstStyle/>
          <a:p>
            <a:r>
              <a:rPr lang="fr-FR">
                <a:latin typeface="Segoe UI Semilight"/>
                <a:cs typeface="Segoe UI Semilight"/>
              </a:rPr>
              <a:t>Chapitre 4 </a:t>
            </a:r>
          </a:p>
          <a:p>
            <a:pPr>
              <a:buNone/>
            </a:pPr>
            <a:r>
              <a:rPr lang="fr-FR" u="sng">
                <a:latin typeface="Segoe UI Semilight"/>
                <a:cs typeface="Segoe UI Semilight"/>
              </a:rPr>
              <a:t>Manipulation et contenu d'un fichier</a:t>
            </a:r>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3101511" y="1952089"/>
            <a:ext cx="23373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Commande </a:t>
            </a:r>
            <a:r>
              <a:rPr lang="fr-FR" err="1">
                <a:solidFill>
                  <a:schemeClr val="accent1">
                    <a:lumMod val="75000"/>
                  </a:schemeClr>
                </a:solidFill>
                <a:latin typeface="Segoe UI Semilight"/>
                <a:ea typeface="+mn-lt"/>
                <a:cs typeface="+mn-lt"/>
              </a:rPr>
              <a:t>od</a:t>
            </a:r>
            <a:endParaRPr lang="fr-FR" err="1">
              <a:solidFill>
                <a:schemeClr val="accent1">
                  <a:lumMod val="75000"/>
                </a:schemeClr>
              </a:solidFill>
              <a:latin typeface="Segoe UI Semilight"/>
              <a:cs typeface="Calibri"/>
            </a:endParaRPr>
          </a:p>
        </p:txBody>
      </p:sp>
    </p:spTree>
    <p:extLst>
      <p:ext uri="{BB962C8B-B14F-4D97-AF65-F5344CB8AC3E}">
        <p14:creationId xmlns:p14="http://schemas.microsoft.com/office/powerpoint/2010/main" val="4594940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err="1">
                <a:latin typeface="Segoe UI Black"/>
                <a:ea typeface="Segoe UI Black"/>
              </a:rPr>
              <a:t>od</a:t>
            </a:r>
            <a:endParaRPr lang="fr-FR" err="1"/>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6" name="ZoneTexte 5">
            <a:extLst>
              <a:ext uri="{FF2B5EF4-FFF2-40B4-BE49-F238E27FC236}">
                <a16:creationId xmlns:a16="http://schemas.microsoft.com/office/drawing/2014/main" id="{68C60287-B448-7DCD-E8A5-96A062E9C15F}"/>
              </a:ext>
            </a:extLst>
          </p:cNvPr>
          <p:cNvSpPr txBox="1"/>
          <p:nvPr/>
        </p:nvSpPr>
        <p:spPr>
          <a:xfrm>
            <a:off x="192640" y="815511"/>
            <a:ext cx="654453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solidFill>
                  <a:schemeClr val="accent1">
                    <a:lumMod val="75000"/>
                  </a:schemeClr>
                </a:solidFill>
                <a:latin typeface="Segoe UI Semilight"/>
                <a:ea typeface="+mn-lt"/>
                <a:cs typeface="+mn-lt"/>
              </a:rPr>
              <a:t>od</a:t>
            </a:r>
            <a:r>
              <a:rPr lang="fr-FR">
                <a:solidFill>
                  <a:schemeClr val="accent1">
                    <a:lumMod val="75000"/>
                  </a:schemeClr>
                </a:solidFill>
                <a:latin typeface="Segoe UI Semilight"/>
                <a:ea typeface="+mn-lt"/>
                <a:cs typeface="+mn-lt"/>
              </a:rPr>
              <a:t> : affiche le contenu d'un fichier en octal</a:t>
            </a:r>
            <a:endParaRPr lang="fr-FR">
              <a:solidFill>
                <a:schemeClr val="accent1">
                  <a:lumMod val="75000"/>
                </a:schemeClr>
              </a:solidFill>
              <a:latin typeface="Segoe UI Semilight"/>
              <a:cs typeface="Segoe UI Semilight"/>
            </a:endParaRPr>
          </a:p>
          <a:p>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cat </a:t>
            </a:r>
            <a:r>
              <a:rPr lang="fr-FR" err="1">
                <a:solidFill>
                  <a:schemeClr val="accent1">
                    <a:lumMod val="75000"/>
                  </a:schemeClr>
                </a:solidFill>
                <a:latin typeface="Segoe UI Semilight"/>
                <a:cs typeface="Calibri"/>
              </a:rPr>
              <a:t>arbo</a:t>
            </a:r>
            <a:r>
              <a:rPr lang="fr-FR">
                <a:solidFill>
                  <a:schemeClr val="accent1">
                    <a:lumMod val="75000"/>
                  </a:schemeClr>
                </a:solidFill>
                <a:latin typeface="Segoe UI Semilight"/>
                <a:cs typeface="Calibri"/>
              </a:rPr>
              <a:t>                                               </a:t>
            </a:r>
            <a:r>
              <a:rPr lang="fr-FR" err="1">
                <a:solidFill>
                  <a:schemeClr val="accent1">
                    <a:lumMod val="75000"/>
                  </a:schemeClr>
                </a:solidFill>
                <a:latin typeface="Segoe UI Semilight"/>
                <a:cs typeface="Calibri"/>
              </a:rPr>
              <a:t>od</a:t>
            </a:r>
            <a:r>
              <a:rPr lang="fr-FR">
                <a:solidFill>
                  <a:schemeClr val="accent1">
                    <a:lumMod val="75000"/>
                  </a:schemeClr>
                </a:solidFill>
                <a:latin typeface="Segoe UI Semilight"/>
                <a:cs typeface="Calibri"/>
              </a:rPr>
              <a:t> </a:t>
            </a:r>
            <a:r>
              <a:rPr lang="fr-FR" err="1">
                <a:solidFill>
                  <a:schemeClr val="accent1">
                    <a:lumMod val="75000"/>
                  </a:schemeClr>
                </a:solidFill>
                <a:latin typeface="Segoe UI Semilight"/>
                <a:cs typeface="Calibri"/>
              </a:rPr>
              <a:t>arbo</a:t>
            </a:r>
          </a:p>
        </p:txBody>
      </p:sp>
      <p:pic>
        <p:nvPicPr>
          <p:cNvPr id="7" name="Image 7" descr="Une image contenant texte&#10;&#10;Description générée automatiquement">
            <a:extLst>
              <a:ext uri="{FF2B5EF4-FFF2-40B4-BE49-F238E27FC236}">
                <a16:creationId xmlns:a16="http://schemas.microsoft.com/office/drawing/2014/main" id="{539CBDBB-D2F4-6336-6706-66474D68F5E1}"/>
              </a:ext>
            </a:extLst>
          </p:cNvPr>
          <p:cNvPicPr>
            <a:picLocks noChangeAspect="1"/>
          </p:cNvPicPr>
          <p:nvPr/>
        </p:nvPicPr>
        <p:blipFill>
          <a:blip r:embed="rId3"/>
          <a:stretch>
            <a:fillRect/>
          </a:stretch>
        </p:blipFill>
        <p:spPr>
          <a:xfrm>
            <a:off x="195209" y="1737150"/>
            <a:ext cx="3744930" cy="3345174"/>
          </a:xfrm>
          <a:prstGeom prst="rect">
            <a:avLst/>
          </a:prstGeom>
        </p:spPr>
      </p:pic>
      <p:pic>
        <p:nvPicPr>
          <p:cNvPr id="5" name="Image 10" descr="Une image contenant texte&#10;&#10;Description générée automatiquement">
            <a:extLst>
              <a:ext uri="{FF2B5EF4-FFF2-40B4-BE49-F238E27FC236}">
                <a16:creationId xmlns:a16="http://schemas.microsoft.com/office/drawing/2014/main" id="{586E626E-FEFE-DBA8-FA0E-D0E27093CC6D}"/>
              </a:ext>
            </a:extLst>
          </p:cNvPr>
          <p:cNvPicPr>
            <a:picLocks noChangeAspect="1"/>
          </p:cNvPicPr>
          <p:nvPr/>
        </p:nvPicPr>
        <p:blipFill>
          <a:blip r:embed="rId4"/>
          <a:stretch>
            <a:fillRect/>
          </a:stretch>
        </p:blipFill>
        <p:spPr>
          <a:xfrm>
            <a:off x="3990226" y="1734332"/>
            <a:ext cx="4419171" cy="3337964"/>
          </a:xfrm>
          <a:prstGeom prst="rect">
            <a:avLst/>
          </a:prstGeom>
        </p:spPr>
      </p:pic>
    </p:spTree>
    <p:extLst>
      <p:ext uri="{BB962C8B-B14F-4D97-AF65-F5344CB8AC3E}">
        <p14:creationId xmlns:p14="http://schemas.microsoft.com/office/powerpoint/2010/main" val="4935282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err="1">
                <a:latin typeface="Segoe UI Black"/>
                <a:ea typeface="Segoe UI Black"/>
              </a:rPr>
              <a:t>od</a:t>
            </a:r>
            <a:endParaRPr lang="fr-FR" err="1"/>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5" name="ZoneTexte 4">
            <a:extLst>
              <a:ext uri="{FF2B5EF4-FFF2-40B4-BE49-F238E27FC236}">
                <a16:creationId xmlns:a16="http://schemas.microsoft.com/office/drawing/2014/main" id="{E078DB0F-08CC-FB69-CC7F-32D423DC72B1}"/>
              </a:ext>
            </a:extLst>
          </p:cNvPr>
          <p:cNvSpPr txBox="1"/>
          <p:nvPr/>
        </p:nvSpPr>
        <p:spPr>
          <a:xfrm>
            <a:off x="192641" y="770562"/>
            <a:ext cx="7069904"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600">
                <a:solidFill>
                  <a:schemeClr val="accent1">
                    <a:lumMod val="75000"/>
                  </a:schemeClr>
                </a:solidFill>
                <a:latin typeface="Segoe UI Semilight"/>
                <a:cs typeface="Calibri"/>
              </a:rPr>
              <a:t>Option </a:t>
            </a:r>
            <a:endParaRPr lang="fr-FR" sz="1600">
              <a:solidFill>
                <a:schemeClr val="accent1">
                  <a:lumMod val="75000"/>
                </a:schemeClr>
              </a:solidFill>
              <a:latin typeface="Segoe UI Semilight"/>
              <a:cs typeface="Segoe UI Semilight"/>
            </a:endParaRPr>
          </a:p>
          <a:p>
            <a:r>
              <a:rPr lang="fr-FR" sz="1600">
                <a:solidFill>
                  <a:schemeClr val="accent1">
                    <a:lumMod val="75000"/>
                  </a:schemeClr>
                </a:solidFill>
                <a:latin typeface="Segoe UI Semilight"/>
                <a:cs typeface="Calibri"/>
              </a:rPr>
              <a:t>-c : </a:t>
            </a:r>
            <a:r>
              <a:rPr lang="fr-FR" sz="1600" err="1">
                <a:solidFill>
                  <a:schemeClr val="accent1">
                    <a:lumMod val="75000"/>
                  </a:schemeClr>
                </a:solidFill>
                <a:latin typeface="Segoe UI Semilight"/>
                <a:cs typeface="Calibri"/>
              </a:rPr>
              <a:t>printable</a:t>
            </a:r>
            <a:r>
              <a:rPr lang="fr-FR" sz="1600">
                <a:solidFill>
                  <a:schemeClr val="accent1">
                    <a:lumMod val="75000"/>
                  </a:schemeClr>
                </a:solidFill>
                <a:latin typeface="Segoe UI Semilight"/>
                <a:cs typeface="Calibri"/>
              </a:rPr>
              <a:t> </a:t>
            </a:r>
            <a:r>
              <a:rPr lang="fr-FR" sz="1600" err="1">
                <a:solidFill>
                  <a:schemeClr val="accent1">
                    <a:lumMod val="75000"/>
                  </a:schemeClr>
                </a:solidFill>
                <a:latin typeface="Segoe UI Semilight"/>
                <a:cs typeface="Calibri"/>
              </a:rPr>
              <a:t>character</a:t>
            </a:r>
            <a:endParaRPr lang="fr-FR" sz="1600">
              <a:solidFill>
                <a:schemeClr val="accent1">
                  <a:lumMod val="75000"/>
                </a:schemeClr>
              </a:solidFill>
              <a:latin typeface="Segoe UI Semilight"/>
              <a:cs typeface="Calibri"/>
            </a:endParaRPr>
          </a:p>
          <a:p>
            <a:r>
              <a:rPr lang="fr-FR" sz="1600">
                <a:solidFill>
                  <a:schemeClr val="accent1">
                    <a:lumMod val="75000"/>
                  </a:schemeClr>
                </a:solidFill>
                <a:latin typeface="Segoe UI Semilight"/>
                <a:cs typeface="Calibri"/>
              </a:rPr>
              <a:t>-b : affiche en bytes</a:t>
            </a:r>
          </a:p>
          <a:p>
            <a:r>
              <a:rPr lang="fr-FR" sz="1600">
                <a:solidFill>
                  <a:schemeClr val="accent1">
                    <a:lumMod val="75000"/>
                  </a:schemeClr>
                </a:solidFill>
                <a:latin typeface="Segoe UI Semilight"/>
                <a:cs typeface="Calibri"/>
              </a:rPr>
              <a:t>Pratique pour voir les caractères non affichables ou qui se ressemble, ex : O et 0</a:t>
            </a:r>
          </a:p>
        </p:txBody>
      </p:sp>
      <p:pic>
        <p:nvPicPr>
          <p:cNvPr id="6" name="Image 6" descr="Une image contenant texte&#10;&#10;Description générée automatiquement">
            <a:extLst>
              <a:ext uri="{FF2B5EF4-FFF2-40B4-BE49-F238E27FC236}">
                <a16:creationId xmlns:a16="http://schemas.microsoft.com/office/drawing/2014/main" id="{2680994F-4764-49F9-40D7-778E272808C8}"/>
              </a:ext>
            </a:extLst>
          </p:cNvPr>
          <p:cNvPicPr>
            <a:picLocks noChangeAspect="1"/>
          </p:cNvPicPr>
          <p:nvPr/>
        </p:nvPicPr>
        <p:blipFill>
          <a:blip r:embed="rId3"/>
          <a:stretch>
            <a:fillRect/>
          </a:stretch>
        </p:blipFill>
        <p:spPr>
          <a:xfrm>
            <a:off x="445641" y="2080609"/>
            <a:ext cx="6814334" cy="2883001"/>
          </a:xfrm>
          <a:prstGeom prst="rect">
            <a:avLst/>
          </a:prstGeom>
        </p:spPr>
      </p:pic>
      <p:pic>
        <p:nvPicPr>
          <p:cNvPr id="7" name="Image 7" descr="Une image contenant texte, périphérique, mètre&#10;&#10;Description générée automatiquement">
            <a:extLst>
              <a:ext uri="{FF2B5EF4-FFF2-40B4-BE49-F238E27FC236}">
                <a16:creationId xmlns:a16="http://schemas.microsoft.com/office/drawing/2014/main" id="{C514B8B8-FB0B-EAA1-C14A-D1430B881CA6}"/>
              </a:ext>
            </a:extLst>
          </p:cNvPr>
          <p:cNvPicPr>
            <a:picLocks noChangeAspect="1"/>
          </p:cNvPicPr>
          <p:nvPr/>
        </p:nvPicPr>
        <p:blipFill>
          <a:blip r:embed="rId4"/>
          <a:stretch>
            <a:fillRect/>
          </a:stretch>
        </p:blipFill>
        <p:spPr>
          <a:xfrm>
            <a:off x="4573499" y="740651"/>
            <a:ext cx="4541177" cy="525452"/>
          </a:xfrm>
          <a:prstGeom prst="rect">
            <a:avLst/>
          </a:prstGeom>
        </p:spPr>
      </p:pic>
      <p:cxnSp>
        <p:nvCxnSpPr>
          <p:cNvPr id="8" name="Connecteur droit avec flèche 7">
            <a:extLst>
              <a:ext uri="{FF2B5EF4-FFF2-40B4-BE49-F238E27FC236}">
                <a16:creationId xmlns:a16="http://schemas.microsoft.com/office/drawing/2014/main" id="{B016F8D4-48B9-7AA8-7AAA-18044226DF3E}"/>
              </a:ext>
            </a:extLst>
          </p:cNvPr>
          <p:cNvCxnSpPr/>
          <p:nvPr/>
        </p:nvCxnSpPr>
        <p:spPr>
          <a:xfrm flipV="1">
            <a:off x="7258050" y="1200150"/>
            <a:ext cx="793750" cy="5207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65458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732803" y="108664"/>
            <a:ext cx="5771418" cy="1840504"/>
          </a:xfrm>
        </p:spPr>
        <p:txBody>
          <a:bodyPr wrap="square" lIns="0" tIns="0" rIns="91440" bIns="0" anchor="t">
            <a:spAutoFit/>
          </a:bodyPr>
          <a:lstStyle/>
          <a:p>
            <a:r>
              <a:rPr lang="fr-FR">
                <a:latin typeface="Segoe UI Semilight"/>
                <a:cs typeface="Segoe UI Semilight"/>
              </a:rPr>
              <a:t>Chapitre 4 </a:t>
            </a:r>
          </a:p>
          <a:p>
            <a:pPr>
              <a:buNone/>
            </a:pPr>
            <a:r>
              <a:rPr lang="fr-FR" u="sng">
                <a:latin typeface="Segoe UI Semilight"/>
                <a:cs typeface="Segoe UI Semilight"/>
              </a:rPr>
              <a:t>Manipulation et contenu d'un fichier</a:t>
            </a:r>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3101511" y="1952089"/>
            <a:ext cx="23373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Commande </a:t>
            </a:r>
            <a:r>
              <a:rPr lang="fr-FR" err="1">
                <a:solidFill>
                  <a:schemeClr val="accent1">
                    <a:lumMod val="75000"/>
                  </a:schemeClr>
                </a:solidFill>
                <a:latin typeface="Segoe UI Semilight"/>
                <a:ea typeface="+mn-lt"/>
                <a:cs typeface="+mn-lt"/>
              </a:rPr>
              <a:t>cmp</a:t>
            </a:r>
            <a:endParaRPr lang="fr-FR" err="1">
              <a:solidFill>
                <a:schemeClr val="accent1">
                  <a:lumMod val="75000"/>
                </a:schemeClr>
              </a:solidFill>
              <a:latin typeface="Segoe UI Semilight"/>
              <a:cs typeface="Calibri"/>
            </a:endParaRPr>
          </a:p>
        </p:txBody>
      </p:sp>
    </p:spTree>
    <p:extLst>
      <p:ext uri="{BB962C8B-B14F-4D97-AF65-F5344CB8AC3E}">
        <p14:creationId xmlns:p14="http://schemas.microsoft.com/office/powerpoint/2010/main" val="5191226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err="1">
                <a:latin typeface="Segoe UI Black"/>
                <a:ea typeface="Segoe UI Black"/>
              </a:rPr>
              <a:t>cmp</a:t>
            </a:r>
            <a:endParaRPr lang="fr-FR" u="sng" err="1"/>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6" name="ZoneTexte 5">
            <a:extLst>
              <a:ext uri="{FF2B5EF4-FFF2-40B4-BE49-F238E27FC236}">
                <a16:creationId xmlns:a16="http://schemas.microsoft.com/office/drawing/2014/main" id="{55FACC6D-2474-4141-07AD-752DCC11B1B8}"/>
              </a:ext>
            </a:extLst>
          </p:cNvPr>
          <p:cNvSpPr txBox="1"/>
          <p:nvPr/>
        </p:nvSpPr>
        <p:spPr>
          <a:xfrm>
            <a:off x="96318" y="956781"/>
            <a:ext cx="682589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err="1">
                <a:solidFill>
                  <a:schemeClr val="accent1">
                    <a:lumMod val="75000"/>
                  </a:schemeClr>
                </a:solidFill>
                <a:latin typeface="Segoe UI Semilight"/>
                <a:cs typeface="Calibri"/>
              </a:rPr>
              <a:t>cmp</a:t>
            </a:r>
            <a:r>
              <a:rPr lang="fr-FR">
                <a:solidFill>
                  <a:schemeClr val="accent1">
                    <a:lumMod val="75000"/>
                  </a:schemeClr>
                </a:solidFill>
                <a:latin typeface="Segoe UI Semilight"/>
                <a:cs typeface="Calibri"/>
              </a:rPr>
              <a:t> -  compare 2 fichiers octet par octet</a:t>
            </a: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Si il y a une modification de faîte dans un des deux fichiers alors </a:t>
            </a:r>
            <a:r>
              <a:rPr lang="fr-FR" err="1">
                <a:solidFill>
                  <a:schemeClr val="accent1">
                    <a:lumMod val="75000"/>
                  </a:schemeClr>
                </a:solidFill>
                <a:latin typeface="Segoe UI Semilight"/>
                <a:cs typeface="Calibri"/>
              </a:rPr>
              <a:t>cmp</a:t>
            </a:r>
            <a:r>
              <a:rPr lang="fr-FR">
                <a:solidFill>
                  <a:schemeClr val="accent1">
                    <a:lumMod val="75000"/>
                  </a:schemeClr>
                </a:solidFill>
                <a:latin typeface="Segoe UI Semilight"/>
                <a:cs typeface="Calibri"/>
              </a:rPr>
              <a:t> retourne la première différence, l'octet concerné et la ligne :</a:t>
            </a: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Pratique pour vérifier que 2 fichiers sont identiques</a:t>
            </a:r>
          </a:p>
        </p:txBody>
      </p:sp>
      <p:pic>
        <p:nvPicPr>
          <p:cNvPr id="5" name="Image 6" descr="Une image contenant texte&#10;&#10;Description générée automatiquement">
            <a:extLst>
              <a:ext uri="{FF2B5EF4-FFF2-40B4-BE49-F238E27FC236}">
                <a16:creationId xmlns:a16="http://schemas.microsoft.com/office/drawing/2014/main" id="{7A1F0812-0FE9-4C07-54F1-A4BF951C069A}"/>
              </a:ext>
            </a:extLst>
          </p:cNvPr>
          <p:cNvPicPr>
            <a:picLocks noChangeAspect="1"/>
          </p:cNvPicPr>
          <p:nvPr/>
        </p:nvPicPr>
        <p:blipFill>
          <a:blip r:embed="rId3"/>
          <a:stretch>
            <a:fillRect/>
          </a:stretch>
        </p:blipFill>
        <p:spPr>
          <a:xfrm>
            <a:off x="214473" y="1403799"/>
            <a:ext cx="7141823" cy="756251"/>
          </a:xfrm>
          <a:prstGeom prst="rect">
            <a:avLst/>
          </a:prstGeom>
        </p:spPr>
      </p:pic>
      <p:pic>
        <p:nvPicPr>
          <p:cNvPr id="7" name="Image 7" descr="Une image contenant texte&#10;&#10;Description générée automatiquement">
            <a:extLst>
              <a:ext uri="{FF2B5EF4-FFF2-40B4-BE49-F238E27FC236}">
                <a16:creationId xmlns:a16="http://schemas.microsoft.com/office/drawing/2014/main" id="{0D2D6CD2-7ADB-9324-9188-3B23EDC36F43}"/>
              </a:ext>
            </a:extLst>
          </p:cNvPr>
          <p:cNvPicPr>
            <a:picLocks noChangeAspect="1"/>
          </p:cNvPicPr>
          <p:nvPr/>
        </p:nvPicPr>
        <p:blipFill>
          <a:blip r:embed="rId4"/>
          <a:stretch>
            <a:fillRect/>
          </a:stretch>
        </p:blipFill>
        <p:spPr>
          <a:xfrm>
            <a:off x="163102" y="3053002"/>
            <a:ext cx="6287784" cy="662096"/>
          </a:xfrm>
          <a:prstGeom prst="rect">
            <a:avLst/>
          </a:prstGeom>
        </p:spPr>
      </p:pic>
    </p:spTree>
    <p:extLst>
      <p:ext uri="{BB962C8B-B14F-4D97-AF65-F5344CB8AC3E}">
        <p14:creationId xmlns:p14="http://schemas.microsoft.com/office/powerpoint/2010/main" val="24051328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3"/>
          </p:nvPr>
        </p:nvSpPr>
        <p:spPr>
          <a:xfrm>
            <a:off x="2732803" y="108664"/>
            <a:ext cx="5771418" cy="1840504"/>
          </a:xfrm>
        </p:spPr>
        <p:txBody>
          <a:bodyPr wrap="square" lIns="0" tIns="0" rIns="91440" bIns="0" anchor="t">
            <a:spAutoFit/>
          </a:bodyPr>
          <a:lstStyle/>
          <a:p>
            <a:r>
              <a:rPr lang="fr-FR">
                <a:latin typeface="Segoe UI Semilight"/>
                <a:cs typeface="Segoe UI Semilight"/>
              </a:rPr>
              <a:t>Chapitre 4 </a:t>
            </a:r>
          </a:p>
          <a:p>
            <a:pPr>
              <a:buNone/>
            </a:pPr>
            <a:r>
              <a:rPr lang="fr-FR" u="sng">
                <a:latin typeface="Segoe UI Semilight"/>
                <a:cs typeface="Segoe UI Semilight"/>
              </a:rPr>
              <a:t>Manipulation et contenu d'un fichier</a:t>
            </a:r>
          </a:p>
          <a:p>
            <a:pPr marL="0" indent="0">
              <a:buNone/>
            </a:pPr>
            <a:endParaRPr lang="fr-FR" u="sng">
              <a:latin typeface="Segoe UI Semilight"/>
              <a:cs typeface="Segoe UI Semilight"/>
            </a:endParaRPr>
          </a:p>
          <a:p>
            <a:endParaRPr lang="fr-FR"/>
          </a:p>
        </p:txBody>
      </p:sp>
      <p:pic>
        <p:nvPicPr>
          <p:cNvPr id="5" name="Image 4" descr="Une image contenant texte&#10;&#10;Description générée automatiquement">
            <a:extLst>
              <a:ext uri="{FF2B5EF4-FFF2-40B4-BE49-F238E27FC236}">
                <a16:creationId xmlns:a16="http://schemas.microsoft.com/office/drawing/2014/main" id="{1AB774FD-F07B-4A50-AA5E-4E2D735D8168}"/>
              </a:ext>
            </a:extLst>
          </p:cNvPr>
          <p:cNvPicPr>
            <a:picLocks noChangeAspect="1"/>
          </p:cNvPicPr>
          <p:nvPr/>
        </p:nvPicPr>
        <p:blipFill>
          <a:blip r:embed="rId2"/>
          <a:stretch>
            <a:fillRect/>
          </a:stretch>
        </p:blipFill>
        <p:spPr>
          <a:xfrm>
            <a:off x="7804206" y="4312800"/>
            <a:ext cx="1339794" cy="830700"/>
          </a:xfrm>
          <a:prstGeom prst="rect">
            <a:avLst/>
          </a:prstGeom>
          <a:effectLst>
            <a:outerShdw blurRad="50800" dist="38100" dir="2700000" algn="tl" rotWithShape="0">
              <a:prstClr val="black">
                <a:alpha val="40000"/>
              </a:prstClr>
            </a:outerShdw>
          </a:effectLst>
        </p:spPr>
      </p:pic>
      <p:sp>
        <p:nvSpPr>
          <p:cNvPr id="2" name="ZoneTexte 1">
            <a:extLst>
              <a:ext uri="{FF2B5EF4-FFF2-40B4-BE49-F238E27FC236}">
                <a16:creationId xmlns:a16="http://schemas.microsoft.com/office/drawing/2014/main" id="{B0280C95-1F7B-8299-F8EF-B02FD81965C4}"/>
              </a:ext>
            </a:extLst>
          </p:cNvPr>
          <p:cNvSpPr txBox="1"/>
          <p:nvPr/>
        </p:nvSpPr>
        <p:spPr>
          <a:xfrm>
            <a:off x="2799707" y="1579652"/>
            <a:ext cx="37051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fr-FR">
              <a:cs typeface="Calibri"/>
            </a:endParaRPr>
          </a:p>
        </p:txBody>
      </p:sp>
      <p:sp>
        <p:nvSpPr>
          <p:cNvPr id="4" name="ZoneTexte 3">
            <a:extLst>
              <a:ext uri="{FF2B5EF4-FFF2-40B4-BE49-F238E27FC236}">
                <a16:creationId xmlns:a16="http://schemas.microsoft.com/office/drawing/2014/main" id="{2C81690C-66A0-5175-E295-69532F143F77}"/>
              </a:ext>
            </a:extLst>
          </p:cNvPr>
          <p:cNvSpPr txBox="1"/>
          <p:nvPr/>
        </p:nvSpPr>
        <p:spPr>
          <a:xfrm>
            <a:off x="3101511" y="1952089"/>
            <a:ext cx="23373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Commande </a:t>
            </a:r>
            <a:r>
              <a:rPr lang="fr-FR">
                <a:solidFill>
                  <a:schemeClr val="accent1">
                    <a:lumMod val="75000"/>
                  </a:schemeClr>
                </a:solidFill>
                <a:latin typeface="Segoe UI Semilight"/>
                <a:ea typeface="+mn-lt"/>
                <a:cs typeface="+mn-lt"/>
              </a:rPr>
              <a:t>diff</a:t>
            </a:r>
            <a:endParaRPr lang="fr-FR" err="1">
              <a:solidFill>
                <a:schemeClr val="accent1">
                  <a:lumMod val="75000"/>
                </a:schemeClr>
              </a:solidFill>
              <a:latin typeface="Segoe UI Semilight"/>
              <a:cs typeface="Calibri"/>
            </a:endParaRPr>
          </a:p>
        </p:txBody>
      </p:sp>
    </p:spTree>
    <p:extLst>
      <p:ext uri="{BB962C8B-B14F-4D97-AF65-F5344CB8AC3E}">
        <p14:creationId xmlns:p14="http://schemas.microsoft.com/office/powerpoint/2010/main" val="11580951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lIns="0" tIns="0" rIns="0" bIns="0" anchor="t">
            <a:normAutofit/>
          </a:bodyPr>
          <a:lstStyle/>
          <a:p>
            <a:r>
              <a:rPr lang="fr-FR" u="sng">
                <a:latin typeface="Segoe UI Black"/>
                <a:ea typeface="Segoe UI Black"/>
              </a:rPr>
              <a:t>diff</a:t>
            </a:r>
            <a:endParaRPr lang="fr-FR"/>
          </a:p>
        </p:txBody>
      </p:sp>
      <p:sp>
        <p:nvSpPr>
          <p:cNvPr id="3" name="Espace réservé du texte 2"/>
          <p:cNvSpPr>
            <a:spLocks noGrp="1"/>
          </p:cNvSpPr>
          <p:nvPr>
            <p:ph type="body" sz="quarter" idx="14"/>
          </p:nvPr>
        </p:nvSpPr>
        <p:spPr/>
        <p:txBody>
          <a:bodyPr/>
          <a:lstStyle/>
          <a:p>
            <a:r>
              <a:rPr lang="fr-FR">
                <a:latin typeface="Segoe UI Semilight"/>
                <a:cs typeface="Segoe UI Semilight"/>
              </a:rPr>
              <a:t>Chapitre 4</a:t>
            </a:r>
            <a:endParaRPr lang="fr-FR"/>
          </a:p>
        </p:txBody>
      </p:sp>
      <p:pic>
        <p:nvPicPr>
          <p:cNvPr id="4" name="Image 3" descr="Une image contenant texte&#10;&#10;Description générée automatiquement">
            <a:extLst>
              <a:ext uri="{FF2B5EF4-FFF2-40B4-BE49-F238E27FC236}">
                <a16:creationId xmlns:a16="http://schemas.microsoft.com/office/drawing/2014/main" id="{3436FC44-F960-4CE5-83A3-B401ED077B0B}"/>
              </a:ext>
            </a:extLst>
          </p:cNvPr>
          <p:cNvPicPr>
            <a:picLocks noChangeAspect="1"/>
          </p:cNvPicPr>
          <p:nvPr/>
        </p:nvPicPr>
        <p:blipFill>
          <a:blip r:embed="rId2"/>
          <a:stretch>
            <a:fillRect/>
          </a:stretch>
        </p:blipFill>
        <p:spPr>
          <a:xfrm>
            <a:off x="7840800" y="4335488"/>
            <a:ext cx="1303200" cy="808011"/>
          </a:xfrm>
          <a:prstGeom prst="rect">
            <a:avLst/>
          </a:prstGeom>
          <a:effectLst>
            <a:outerShdw blurRad="50800" dist="38100" dir="2700000" algn="tl" rotWithShape="0">
              <a:prstClr val="black">
                <a:alpha val="40000"/>
              </a:prstClr>
            </a:outerShdw>
          </a:effectLst>
        </p:spPr>
      </p:pic>
      <p:sp>
        <p:nvSpPr>
          <p:cNvPr id="6" name="ZoneTexte 5">
            <a:extLst>
              <a:ext uri="{FF2B5EF4-FFF2-40B4-BE49-F238E27FC236}">
                <a16:creationId xmlns:a16="http://schemas.microsoft.com/office/drawing/2014/main" id="{A1C8ED34-2DE1-8B4E-C1DE-D45433CD3AC4}"/>
              </a:ext>
            </a:extLst>
          </p:cNvPr>
          <p:cNvSpPr txBox="1"/>
          <p:nvPr/>
        </p:nvSpPr>
        <p:spPr>
          <a:xfrm>
            <a:off x="96318" y="956781"/>
            <a:ext cx="6825892"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solidFill>
                  <a:schemeClr val="accent1">
                    <a:lumMod val="75000"/>
                  </a:schemeClr>
                </a:solidFill>
                <a:latin typeface="Segoe UI Semilight"/>
                <a:cs typeface="Calibri"/>
              </a:rPr>
              <a:t>diff-  compare 2 fichiers ligne par ligne</a:t>
            </a: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Si il y a une modification de faîte dans un des deux fichiers alors diff retourneras toutes les différences :</a:t>
            </a: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endParaRPr lang="fr-FR">
              <a:solidFill>
                <a:schemeClr val="accent1">
                  <a:lumMod val="75000"/>
                </a:schemeClr>
              </a:solidFill>
              <a:latin typeface="Segoe UI Semilight"/>
              <a:cs typeface="Calibri"/>
            </a:endParaRPr>
          </a:p>
          <a:p>
            <a:r>
              <a:rPr lang="fr-FR">
                <a:solidFill>
                  <a:schemeClr val="accent1">
                    <a:lumMod val="75000"/>
                  </a:schemeClr>
                </a:solidFill>
                <a:latin typeface="Segoe UI Semilight"/>
                <a:cs typeface="Calibri"/>
              </a:rPr>
              <a:t>Pratique pour vérifier si il y a différence mais également son étendue, diff</a:t>
            </a:r>
            <a:r>
              <a:rPr lang="fr-FR">
                <a:solidFill>
                  <a:schemeClr val="accent1">
                    <a:lumMod val="75000"/>
                  </a:schemeClr>
                </a:solidFill>
                <a:latin typeface="Segoe UI Semilight"/>
                <a:ea typeface="+mn-lt"/>
                <a:cs typeface="+mn-lt"/>
              </a:rPr>
              <a:t> peut également comparer 2 dossiers.</a:t>
            </a:r>
          </a:p>
          <a:p>
            <a:endParaRPr lang="fr-FR">
              <a:solidFill>
                <a:schemeClr val="accent1">
                  <a:lumMod val="75000"/>
                </a:schemeClr>
              </a:solidFill>
              <a:latin typeface="Segoe UI Semilight"/>
              <a:cs typeface="Calibri"/>
            </a:endParaRPr>
          </a:p>
        </p:txBody>
      </p:sp>
      <p:pic>
        <p:nvPicPr>
          <p:cNvPr id="8" name="Image 6" descr="Une image contenant texte&#10;&#10;Description générée automatiquement">
            <a:extLst>
              <a:ext uri="{FF2B5EF4-FFF2-40B4-BE49-F238E27FC236}">
                <a16:creationId xmlns:a16="http://schemas.microsoft.com/office/drawing/2014/main" id="{AF38930C-C9FD-0E63-F500-B0986F188BA6}"/>
              </a:ext>
            </a:extLst>
          </p:cNvPr>
          <p:cNvPicPr>
            <a:picLocks noChangeAspect="1"/>
          </p:cNvPicPr>
          <p:nvPr/>
        </p:nvPicPr>
        <p:blipFill>
          <a:blip r:embed="rId3"/>
          <a:stretch>
            <a:fillRect/>
          </a:stretch>
        </p:blipFill>
        <p:spPr>
          <a:xfrm>
            <a:off x="214473" y="1403799"/>
            <a:ext cx="7141823" cy="756251"/>
          </a:xfrm>
          <a:prstGeom prst="rect">
            <a:avLst/>
          </a:prstGeom>
        </p:spPr>
      </p:pic>
      <p:pic>
        <p:nvPicPr>
          <p:cNvPr id="9" name="Image 9" descr="Une image contenant texte&#10;&#10;Description générée automatiquement">
            <a:extLst>
              <a:ext uri="{FF2B5EF4-FFF2-40B4-BE49-F238E27FC236}">
                <a16:creationId xmlns:a16="http://schemas.microsoft.com/office/drawing/2014/main" id="{2ECC5E27-5E65-B001-3FD6-34F897436568}"/>
              </a:ext>
            </a:extLst>
          </p:cNvPr>
          <p:cNvPicPr>
            <a:picLocks noChangeAspect="1"/>
          </p:cNvPicPr>
          <p:nvPr/>
        </p:nvPicPr>
        <p:blipFill>
          <a:blip r:embed="rId4"/>
          <a:stretch>
            <a:fillRect/>
          </a:stretch>
        </p:blipFill>
        <p:spPr>
          <a:xfrm>
            <a:off x="349321" y="3041158"/>
            <a:ext cx="4997093" cy="1302233"/>
          </a:xfrm>
          <a:prstGeom prst="rect">
            <a:avLst/>
          </a:prstGeom>
        </p:spPr>
      </p:pic>
    </p:spTree>
    <p:extLst>
      <p:ext uri="{BB962C8B-B14F-4D97-AF65-F5344CB8AC3E}">
        <p14:creationId xmlns:p14="http://schemas.microsoft.com/office/powerpoint/2010/main" val="3868963424"/>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USINESS_PC.potx" id="{BAFF1E8F-C020-4019-A3CB-49C21C7085B6}" vid="{52D4BC55-2C62-42F5-8F27-D3E87096B177}"/>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9924D1ECC420D47A2456556BC94F7370400BDF4491DEA4973499845289601F88B9F" ma:contentTypeVersion="55" ma:contentTypeDescription="Create a new document." ma:contentTypeScope="" ma:versionID="41eb558a2b826e6e4f9defd990175bec">
  <xsd:schema xmlns:xsd="http://www.w3.org/2001/XMLSchema" xmlns:xs="http://www.w3.org/2001/XMLSchema" xmlns:p="http://schemas.microsoft.com/office/2006/metadata/properties" xmlns:ns2="6d93d202-47fc-4405-873a-cab67cc5f1b2" xmlns:ns3="64acb2c5-0a2b-4bda-bd34-58e36cbb80d2" targetNamespace="http://schemas.microsoft.com/office/2006/metadata/properties" ma:root="true" ma:fieldsID="19deea0185cf7bc57eee9b90b1ba2ace" ns2:_="" ns3:_="">
    <xsd:import namespace="6d93d202-47fc-4405-873a-cab67cc5f1b2"/>
    <xsd:import namespace="64acb2c5-0a2b-4bda-bd34-58e36cbb80d2"/>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element ref="ns3:Description0" minOccurs="0"/>
                <xsd:element ref="ns3:Compon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93d202-47fc-4405-873a-cab67cc5f1b2"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0:00:00Z"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dc79c007-7f28-4db9-9ba1-525d19a3279b}"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80C6DD30-196A-4C6B-B1BF-A43F3B8ACD4F}" ma:internalName="CSXSubmissionMarket" ma:readOnly="false" ma:showField="MarketName" ma:web="6d93d202-47fc-4405-873a-cab67cc5f1b2">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bb16b974-ed24-4278-8820-8e232d38904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7E2D4CA2-442A-4FDA-AA57-71B8C7B2C53C}" ma:internalName="InProjectListLookup" ma:readOnly="true" ma:showField="InProjectList"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fd9a49dc-3dbf-4047-b62d-1d587abe7b40}"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7E2D4CA2-442A-4FDA-AA57-71B8C7B2C53C}" ma:internalName="LastCompleteVersionLookup" ma:readOnly="true" ma:showField="LastCompleteVersion"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7E2D4CA2-442A-4FDA-AA57-71B8C7B2C53C}" ma:internalName="LastPreviewErrorLookup" ma:readOnly="true" ma:showField="LastPreviewError"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7E2D4CA2-442A-4FDA-AA57-71B8C7B2C53C}" ma:internalName="LastPreviewResultLookup" ma:readOnly="true" ma:showField="LastPreviewResult"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7E2D4CA2-442A-4FDA-AA57-71B8C7B2C53C}" ma:internalName="LastPreviewAttemptDateLookup" ma:readOnly="true" ma:showField="LastPreviewAttemptDat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7E2D4CA2-442A-4FDA-AA57-71B8C7B2C53C}" ma:internalName="LastPreviewedByLookup" ma:readOnly="true" ma:showField="LastPreviewedBy"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7E2D4CA2-442A-4FDA-AA57-71B8C7B2C53C}" ma:internalName="LastPreviewTimeLookup" ma:readOnly="true" ma:showField="LastPreviewTim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7E2D4CA2-442A-4FDA-AA57-71B8C7B2C53C}" ma:internalName="LastPreviewVersionLookup" ma:readOnly="true" ma:showField="LastPreviewVersion"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7E2D4CA2-442A-4FDA-AA57-71B8C7B2C53C}" ma:internalName="LastPublishErrorLookup" ma:readOnly="true" ma:showField="LastPublishError"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7E2D4CA2-442A-4FDA-AA57-71B8C7B2C53C}" ma:internalName="LastPublishResultLookup" ma:readOnly="true" ma:showField="LastPublishResult"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7E2D4CA2-442A-4FDA-AA57-71B8C7B2C53C}" ma:internalName="LastPublishAttemptDateLookup" ma:readOnly="true" ma:showField="LastPublishAttemptDat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7E2D4CA2-442A-4FDA-AA57-71B8C7B2C53C}" ma:internalName="LastPublishedByLookup" ma:readOnly="true" ma:showField="LastPublishedBy"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7E2D4CA2-442A-4FDA-AA57-71B8C7B2C53C}" ma:internalName="LastPublishTimeLookup" ma:readOnly="true" ma:showField="LastPublishTim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7E2D4CA2-442A-4FDA-AA57-71B8C7B2C53C}" ma:internalName="LastPublishVersionLookup" ma:readOnly="true" ma:showField="LastPublishVersion"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4CDE398E-75A7-4993-8C61-2BFD31F64754}" ma:internalName="LocLastLocAttemptVersionLookup" ma:readOnly="false" ma:showField="LastLocAttemptVersion" ma:web="6d93d202-47fc-4405-873a-cab67cc5f1b2">
      <xsd:simpleType>
        <xsd:restriction base="dms:Lookup"/>
      </xsd:simpleType>
    </xsd:element>
    <xsd:element name="LocLastLocAttemptVersionTypeLookup" ma:index="72" nillable="true" ma:displayName="Loc Last Loc Attempt Version Type" ma:default="" ma:list="{4CDE398E-75A7-4993-8C61-2BFD31F64754}" ma:internalName="LocLastLocAttemptVersionTypeLookup" ma:readOnly="true" ma:showField="LastLocAttemptVersionType" ma:web="6d93d202-47fc-4405-873a-cab67cc5f1b2">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4CDE398E-75A7-4993-8C61-2BFD31F64754}" ma:internalName="LocNewPublishedVersionLookup" ma:readOnly="true" ma:showField="NewPublishedVersion" ma:web="6d93d202-47fc-4405-873a-cab67cc5f1b2">
      <xsd:simpleType>
        <xsd:restriction base="dms:Lookup"/>
      </xsd:simpleType>
    </xsd:element>
    <xsd:element name="LocOverallHandbackStatusLookup" ma:index="76" nillable="true" ma:displayName="Loc Overall Handback Status" ma:default="" ma:list="{4CDE398E-75A7-4993-8C61-2BFD31F64754}" ma:internalName="LocOverallHandbackStatusLookup" ma:readOnly="true" ma:showField="OverallHandbackStatus" ma:web="6d93d202-47fc-4405-873a-cab67cc5f1b2">
      <xsd:simpleType>
        <xsd:restriction base="dms:Lookup"/>
      </xsd:simpleType>
    </xsd:element>
    <xsd:element name="LocOverallLocStatusLookup" ma:index="77" nillable="true" ma:displayName="Loc Overall Localize Status" ma:default="" ma:list="{4CDE398E-75A7-4993-8C61-2BFD31F64754}" ma:internalName="LocOverallLocStatusLookup" ma:readOnly="true" ma:showField="OverallLocStatus" ma:web="6d93d202-47fc-4405-873a-cab67cc5f1b2">
      <xsd:simpleType>
        <xsd:restriction base="dms:Lookup"/>
      </xsd:simpleType>
    </xsd:element>
    <xsd:element name="LocOverallPreviewStatusLookup" ma:index="78" nillable="true" ma:displayName="Loc Overall Preview Status" ma:default="" ma:list="{4CDE398E-75A7-4993-8C61-2BFD31F64754}" ma:internalName="LocOverallPreviewStatusLookup" ma:readOnly="true" ma:showField="OverallPreviewStatus" ma:web="6d93d202-47fc-4405-873a-cab67cc5f1b2">
      <xsd:simpleType>
        <xsd:restriction base="dms:Lookup"/>
      </xsd:simpleType>
    </xsd:element>
    <xsd:element name="LocOverallPublishStatusLookup" ma:index="79" nillable="true" ma:displayName="Loc Overall Publish Status" ma:default="" ma:list="{4CDE398E-75A7-4993-8C61-2BFD31F64754}" ma:internalName="LocOverallPublishStatusLookup" ma:readOnly="true" ma:showField="OverallPublishStatus" ma:web="6d93d202-47fc-4405-873a-cab67cc5f1b2">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4CDE398E-75A7-4993-8C61-2BFD31F64754}" ma:internalName="LocProcessedForHandoffsLookup" ma:readOnly="true" ma:showField="ProcessedForHandoffs" ma:web="6d93d202-47fc-4405-873a-cab67cc5f1b2">
      <xsd:simpleType>
        <xsd:restriction base="dms:Lookup"/>
      </xsd:simpleType>
    </xsd:element>
    <xsd:element name="LocProcessedForMarketsLookup" ma:index="82" nillable="true" ma:displayName="Loc Processed For Markets" ma:default="" ma:list="{4CDE398E-75A7-4993-8C61-2BFD31F64754}" ma:internalName="LocProcessedForMarketsLookup" ma:readOnly="true" ma:showField="ProcessedForMarkets" ma:web="6d93d202-47fc-4405-873a-cab67cc5f1b2">
      <xsd:simpleType>
        <xsd:restriction base="dms:Lookup"/>
      </xsd:simpleType>
    </xsd:element>
    <xsd:element name="LocPublishedDependentAssetsLookup" ma:index="83" nillable="true" ma:displayName="Loc Published Dependent Assets" ma:default="" ma:list="{4CDE398E-75A7-4993-8C61-2BFD31F64754}" ma:internalName="LocPublishedDependentAssetsLookup" ma:readOnly="true" ma:showField="PublishedDependentAssets" ma:web="6d93d202-47fc-4405-873a-cab67cc5f1b2">
      <xsd:simpleType>
        <xsd:restriction base="dms:Lookup"/>
      </xsd:simpleType>
    </xsd:element>
    <xsd:element name="LocPublishedLinkedAssetsLookup" ma:index="84" nillable="true" ma:displayName="Loc Published Linked Assets" ma:default="" ma:list="{4CDE398E-75A7-4993-8C61-2BFD31F64754}" ma:internalName="LocPublishedLinkedAssetsLookup" ma:readOnly="true" ma:showField="PublishedLinkedAssets" ma:web="6d93d202-47fc-4405-873a-cab67cc5f1b2">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db560eb5-700a-4f94-8fda-b57de4261f12}"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80C6DD30-196A-4C6B-B1BF-A43F3B8ACD4F}" ma:internalName="Markets" ma:readOnly="false" ma:showField="MarketName"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7E2D4CA2-442A-4FDA-AA57-71B8C7B2C53C}" ma:internalName="NumOfRatingsLookup" ma:readOnly="true" ma:showField="NumOfRatings"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7E2D4CA2-442A-4FDA-AA57-71B8C7B2C53C}" ma:internalName="PublishStatusLookup" ma:readOnly="false" ma:showField="PublishStatus"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6e3f7319-fb8f-4449-8902-000ab73a8566}"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11d213f5-ec09-44b6-a8be-9da225be7a8d}" ma:internalName="TaxCatchAll" ma:showField="CatchAllData"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11d213f5-ec09-44b6-a8be-9da225be7a8d}" ma:internalName="TaxCatchAllLabel" ma:readOnly="true" ma:showField="CatchAllDataLabel" ma:web="6d93d202-47fc-4405-873a-cab67cc5f1b2">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4acb2c5-0a2b-4bda-bd34-58e36cbb80d2" elementFormDefault="qualified">
    <xsd:import namespace="http://schemas.microsoft.com/office/2006/documentManagement/types"/>
    <xsd:import namespace="http://schemas.microsoft.com/office/infopath/2007/PartnerControls"/>
    <xsd:element name="Description0" ma:index="134" nillable="true" ma:displayName="Description" ma:internalName="Description0">
      <xsd:simpleType>
        <xsd:restriction base="dms:Note"/>
      </xsd:simpleType>
    </xsd:element>
    <xsd:element name="Component" ma:index="135" nillable="true" ma:displayName="Component" ma:internalName="Component">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cquiredFrom xmlns="6d93d202-47fc-4405-873a-cab67cc5f1b2">Internal MS</AcquiredFrom>
    <IsSearchable xmlns="6d93d202-47fc-4405-873a-cab67cc5f1b2">false</IsSearchable>
    <EditorialStatus xmlns="6d93d202-47fc-4405-873a-cab67cc5f1b2">Complete</EditorialStatus>
    <OriginAsset xmlns="6d93d202-47fc-4405-873a-cab67cc5f1b2" xsi:nil="true"/>
    <ThumbnailAssetId xmlns="6d93d202-47fc-4405-873a-cab67cc5f1b2" xsi:nil="true"/>
    <TrustLevel xmlns="6d93d202-47fc-4405-873a-cab67cc5f1b2">1 Microsoft Managed Content</TrustLevel>
    <MarketSpecific xmlns="6d93d202-47fc-4405-873a-cab67cc5f1b2">false</MarketSpecific>
    <LocManualTestRequired xmlns="6d93d202-47fc-4405-873a-cab67cc5f1b2">false</LocManualTestRequired>
    <LocalizationTagsTaxHTField0 xmlns="6d93d202-47fc-4405-873a-cab67cc5f1b2">
      <Terms xmlns="http://schemas.microsoft.com/office/infopath/2007/PartnerControls"/>
    </LocalizationTagsTaxHTField0>
    <TPNamespace xmlns="6d93d202-47fc-4405-873a-cab67cc5f1b2" xsi:nil="true"/>
    <CampaignTagsTaxHTField0 xmlns="6d93d202-47fc-4405-873a-cab67cc5f1b2">
      <Terms xmlns="http://schemas.microsoft.com/office/infopath/2007/PartnerControls"/>
    </CampaignTagsTaxHTField0>
    <DirectSourceMarket xmlns="6d93d202-47fc-4405-873a-cab67cc5f1b2" xsi:nil="true"/>
    <LocLastLocAttemptVersionLookup xmlns="6d93d202-47fc-4405-873a-cab67cc5f1b2">250539</LocLastLocAttemptVersionLookup>
    <MachineTranslated xmlns="6d93d202-47fc-4405-873a-cab67cc5f1b2">false</MachineTranslated>
    <PlannedPubDate xmlns="6d93d202-47fc-4405-873a-cab67cc5f1b2" xsi:nil="true"/>
    <SubmitterId xmlns="6d93d202-47fc-4405-873a-cab67cc5f1b2" xsi:nil="true"/>
    <Downloads xmlns="6d93d202-47fc-4405-873a-cab67cc5f1b2">0</Downloads>
    <OriginalSourceMarket xmlns="6d93d202-47fc-4405-873a-cab67cc5f1b2" xsi:nil="true"/>
    <PublishTargets xmlns="6d93d202-47fc-4405-873a-cab67cc5f1b2">OfficeOnlineVNext</PublishTargets>
    <ArtSampleDocs xmlns="6d93d202-47fc-4405-873a-cab67cc5f1b2" xsi:nil="true"/>
    <ApprovalLog xmlns="6d93d202-47fc-4405-873a-cab67cc5f1b2" xsi:nil="true"/>
    <ApprovalStatus xmlns="6d93d202-47fc-4405-873a-cab67cc5f1b2">InProgress</ApprovalStatus>
    <TPComponent xmlns="6d93d202-47fc-4405-873a-cab67cc5f1b2" xsi:nil="true"/>
    <EditorialTags xmlns="6d93d202-47fc-4405-873a-cab67cc5f1b2" xsi:nil="true"/>
    <TPExecutable xmlns="6d93d202-47fc-4405-873a-cab67cc5f1b2" xsi:nil="true"/>
    <InternalTagsTaxHTField0 xmlns="6d93d202-47fc-4405-873a-cab67cc5f1b2">
      <Terms xmlns="http://schemas.microsoft.com/office/infopath/2007/PartnerControls"/>
    </InternalTagsTaxHTField0>
    <LastHandOff xmlns="6d93d202-47fc-4405-873a-cab67cc5f1b2" xsi:nil="true"/>
    <LocRecommendedHandoff xmlns="6d93d202-47fc-4405-873a-cab67cc5f1b2" xsi:nil="true"/>
    <BusinessGroup xmlns="6d93d202-47fc-4405-873a-cab67cc5f1b2" xsi:nil="true"/>
    <TPAppVersion xmlns="6d93d202-47fc-4405-873a-cab67cc5f1b2" xsi:nil="true"/>
    <VoteCount xmlns="6d93d202-47fc-4405-873a-cab67cc5f1b2" xsi:nil="true"/>
    <APAuthor xmlns="6d93d202-47fc-4405-873a-cab67cc5f1b2">
      <UserInfo>
        <DisplayName/>
        <AccountId>1229</AccountId>
        <AccountType/>
      </UserInfo>
    </APAuthor>
    <TPCommandLine xmlns="6d93d202-47fc-4405-873a-cab67cc5f1b2" xsi:nil="true"/>
    <UACurrentWords xmlns="6d93d202-47fc-4405-873a-cab67cc5f1b2" xsi:nil="true"/>
    <AssetId xmlns="6d93d202-47fc-4405-873a-cab67cc5f1b2">TP104334741</AssetId>
    <Manager xmlns="6d93d202-47fc-4405-873a-cab67cc5f1b2" xsi:nil="true"/>
    <NumericId xmlns="6d93d202-47fc-4405-873a-cab67cc5f1b2" xsi:nil="true"/>
    <HandoffToMSDN xmlns="6d93d202-47fc-4405-873a-cab67cc5f1b2" xsi:nil="true"/>
    <Markets xmlns="6d93d202-47fc-4405-873a-cab67cc5f1b2"/>
    <UALocComments xmlns="6d93d202-47fc-4405-873a-cab67cc5f1b2" xsi:nil="true"/>
    <UALocRecommendation xmlns="6d93d202-47fc-4405-873a-cab67cc5f1b2">Localize</UALocRecommendation>
    <Component xmlns="64acb2c5-0a2b-4bda-bd34-58e36cbb80d2" xsi:nil="true"/>
    <AssetStart xmlns="6d93d202-47fc-4405-873a-cab67cc5f1b2">2014-05-21T15:12:11+00:00</AssetStart>
    <CrawlForDependencies xmlns="6d93d202-47fc-4405-873a-cab67cc5f1b2">false</CrawlForDependencies>
    <LastModifiedDateTime xmlns="6d93d202-47fc-4405-873a-cab67cc5f1b2" xsi:nil="true"/>
    <LocMarketGroupTiers2 xmlns="6d93d202-47fc-4405-873a-cab67cc5f1b2" xsi:nil="true"/>
    <PublishStatusLookup xmlns="6d93d202-47fc-4405-873a-cab67cc5f1b2">
      <Value>615167</Value>
    </PublishStatusLookup>
    <AverageRating xmlns="6d93d202-47fc-4405-873a-cab67cc5f1b2" xsi:nil="true"/>
    <CSXUpdate xmlns="6d93d202-47fc-4405-873a-cab67cc5f1b2">false</CSXUpdate>
    <UAProjectedTotalWords xmlns="6d93d202-47fc-4405-873a-cab67cc5f1b2" xsi:nil="true"/>
    <AssetExpire xmlns="6d93d202-47fc-4405-873a-cab67cc5f1b2">2029-01-01T00:00:00+00:00</AssetExpire>
    <AssetType xmlns="6d93d202-47fc-4405-873a-cab67cc5f1b2" xsi:nil="true"/>
    <IntlLangReviewDate xmlns="6d93d202-47fc-4405-873a-cab67cc5f1b2" xsi:nil="true"/>
    <TPFriendlyName xmlns="6d93d202-47fc-4405-873a-cab67cc5f1b2" xsi:nil="true"/>
    <IntlLangReview xmlns="6d93d202-47fc-4405-873a-cab67cc5f1b2">false</IntlLangReview>
    <OOCacheId xmlns="6d93d202-47fc-4405-873a-cab67cc5f1b2" xsi:nil="true"/>
    <PolicheckWords xmlns="6d93d202-47fc-4405-873a-cab67cc5f1b2" xsi:nil="true"/>
    <TemplateStatus xmlns="6d93d202-47fc-4405-873a-cab67cc5f1b2">Complete</TemplateStatus>
    <CSXSubmissionMarket xmlns="6d93d202-47fc-4405-873a-cab67cc5f1b2" xsi:nil="true"/>
    <BlockPublish xmlns="6d93d202-47fc-4405-873a-cab67cc5f1b2">false</BlockPublish>
    <FriendlyTitle xmlns="6d93d202-47fc-4405-873a-cab67cc5f1b2" xsi:nil="true"/>
    <TPLaunchHelpLinkType xmlns="6d93d202-47fc-4405-873a-cab67cc5f1b2">Template</TPLaunchHelpLinkType>
    <LocComments xmlns="6d93d202-47fc-4405-873a-cab67cc5f1b2" xsi:nil="true"/>
    <Providers xmlns="6d93d202-47fc-4405-873a-cab67cc5f1b2" xsi:nil="true"/>
    <SourceTitle xmlns="6d93d202-47fc-4405-873a-cab67cc5f1b2" xsi:nil="true"/>
    <TemplateTemplateType xmlns="6d93d202-47fc-4405-873a-cab67cc5f1b2">PowerPoint Presentation Template</TemplateTemplateType>
    <TimesCloned xmlns="6d93d202-47fc-4405-873a-cab67cc5f1b2" xsi:nil="true"/>
    <ClipArtFilename xmlns="6d93d202-47fc-4405-873a-cab67cc5f1b2" xsi:nil="true"/>
    <APDescription xmlns="6d93d202-47fc-4405-873a-cab67cc5f1b2">Présentation PowerPoint business sobre et élégante, reposant sur un design avangardiste aux motifs géométriques abstraits.</APDescription>
    <TaxCatchAll xmlns="6d93d202-47fc-4405-873a-cab67cc5f1b2"/>
    <TPApplication xmlns="6d93d202-47fc-4405-873a-cab67cc5f1b2" xsi:nil="true"/>
    <CSXHash xmlns="6d93d202-47fc-4405-873a-cab67cc5f1b2" xsi:nil="true"/>
    <PrimaryImageGen xmlns="6d93d202-47fc-4405-873a-cab67cc5f1b2">true</PrimaryImageGen>
    <ContentItem xmlns="6d93d202-47fc-4405-873a-cab67cc5f1b2" xsi:nil="true"/>
    <IsDeleted xmlns="6d93d202-47fc-4405-873a-cab67cc5f1b2">false</IsDeleted>
    <ShowIn xmlns="6d93d202-47fc-4405-873a-cab67cc5f1b2">Show everywhere</ShowIn>
    <BugNumber xmlns="6d93d202-47fc-4405-873a-cab67cc5f1b2" xsi:nil="true"/>
    <LegacyData xmlns="6d93d202-47fc-4405-873a-cab67cc5f1b2" xsi:nil="true"/>
    <TPLaunchHelpLink xmlns="6d93d202-47fc-4405-873a-cab67cc5f1b2" xsi:nil="true"/>
    <Milestone xmlns="6d93d202-47fc-4405-873a-cab67cc5f1b2" xsi:nil="true"/>
    <OriginalRelease xmlns="6d93d202-47fc-4405-873a-cab67cc5f1b2">15</OriginalRelease>
    <RecommendationsModifier xmlns="6d93d202-47fc-4405-873a-cab67cc5f1b2" xsi:nil="true"/>
    <ScenarioTagsTaxHTField0 xmlns="6d93d202-47fc-4405-873a-cab67cc5f1b2">
      <Terms xmlns="http://schemas.microsoft.com/office/infopath/2007/PartnerControls"/>
    </ScenarioTagsTaxHTField0>
    <UANotes xmlns="6d93d202-47fc-4405-873a-cab67cc5f1b2" xsi:nil="true"/>
    <FeatureTagsTaxHTField0 xmlns="6d93d202-47fc-4405-873a-cab67cc5f1b2">
      <Terms xmlns="http://schemas.microsoft.com/office/infopath/2007/PartnerControls"/>
    </FeatureTagsTaxHTField0>
    <IntlLangReviewer xmlns="6d93d202-47fc-4405-873a-cab67cc5f1b2" xsi:nil="true"/>
    <IntlLocPriority xmlns="6d93d202-47fc-4405-873a-cab67cc5f1b2" xsi:nil="true"/>
    <OpenTemplate xmlns="6d93d202-47fc-4405-873a-cab67cc5f1b2">true</OpenTemplate>
    <Provider xmlns="6d93d202-47fc-4405-873a-cab67cc5f1b2" xsi:nil="true"/>
    <CSXSubmissionDate xmlns="6d93d202-47fc-4405-873a-cab67cc5f1b2" xsi:nil="true"/>
    <Description0 xmlns="64acb2c5-0a2b-4bda-bd34-58e36cbb80d2" xsi:nil="true"/>
    <TPClientViewer xmlns="6d93d202-47fc-4405-873a-cab67cc5f1b2" xsi:nil="true"/>
    <DSATActionTaken xmlns="6d93d202-47fc-4405-873a-cab67cc5f1b2" xsi:nil="true"/>
    <APEditor xmlns="6d93d202-47fc-4405-873a-cab67cc5f1b2">
      <UserInfo>
        <DisplayName/>
        <AccountId xsi:nil="true"/>
        <AccountType/>
      </UserInfo>
    </APEditor>
    <TPInstallLocation xmlns="6d93d202-47fc-4405-873a-cab67cc5f1b2" xsi:nil="true"/>
    <OutputCachingOn xmlns="6d93d202-47fc-4405-873a-cab67cc5f1b2">false</OutputCachingOn>
    <ParentAssetId xmlns="6d93d202-47fc-4405-873a-cab67cc5f1b2" xsi:nil="true"/>
  </documentManagement>
</p:properties>
</file>

<file path=customXml/itemProps1.xml><?xml version="1.0" encoding="utf-8"?>
<ds:datastoreItem xmlns:ds="http://schemas.openxmlformats.org/officeDocument/2006/customXml" ds:itemID="{BB9C92F6-C5F8-482F-AC56-6D5779739645}">
  <ds:schemaRefs>
    <ds:schemaRef ds:uri="http://schemas.microsoft.com/sharepoint/v3/contenttype/forms"/>
  </ds:schemaRefs>
</ds:datastoreItem>
</file>

<file path=customXml/itemProps2.xml><?xml version="1.0" encoding="utf-8"?>
<ds:datastoreItem xmlns:ds="http://schemas.openxmlformats.org/officeDocument/2006/customXml" ds:itemID="{E0D2ACA8-A7D1-4BB5-938C-60E14DC001AA}">
  <ds:schemaRefs>
    <ds:schemaRef ds:uri="64acb2c5-0a2b-4bda-bd34-58e36cbb80d2"/>
    <ds:schemaRef ds:uri="6d93d202-47fc-4405-873a-cab67cc5f1b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A6C2D3C-FA7E-4E05-9BC4-F005A36E2BCE}">
  <ds:schemaRefs>
    <ds:schemaRef ds:uri="64acb2c5-0a2b-4bda-bd34-58e36cbb80d2"/>
    <ds:schemaRef ds:uri="6d93d202-47fc-4405-873a-cab67cc5f1b2"/>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Présentation business - Thème Abstrait</Template>
  <Application>Microsoft Office PowerPoint</Application>
  <PresentationFormat>Affichage à l'écran (16:9)</PresentationFormat>
  <Slides>155</Slides>
  <Notes>0</Notes>
  <HiddenSlides>0</HiddenSlides>
  <ScaleCrop>false</ScaleCrop>
  <HeadingPairs>
    <vt:vector size="4" baseType="variant">
      <vt:variant>
        <vt:lpstr>Thème</vt:lpstr>
      </vt:variant>
      <vt:variant>
        <vt:i4>1</vt:i4>
      </vt:variant>
      <vt:variant>
        <vt:lpstr>Titres des diapositives</vt:lpstr>
      </vt:variant>
      <vt:variant>
        <vt:i4>155</vt:i4>
      </vt:variant>
    </vt:vector>
  </HeadingPairs>
  <TitlesOfParts>
    <vt:vector size="156" baseType="lpstr">
      <vt:lpstr>Thème Office</vt:lpstr>
      <vt:lpstr>Linux</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Dayan motreff</dc:creator>
  <cp:revision>8</cp:revision>
  <dcterms:created xsi:type="dcterms:W3CDTF">2021-09-07T09:35:17Z</dcterms:created>
  <dcterms:modified xsi:type="dcterms:W3CDTF">2022-10-25T07:43:06Z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0x01010069924D1ECC420D47A2456556BC94F7370400BDF4491DEA4973499845289601F88B9F</vt:lpwstr>
  </property>
</Properties>
</file>